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62" r:id="rId4"/>
    <p:sldId id="268" r:id="rId5"/>
    <p:sldId id="292" r:id="rId6"/>
    <p:sldId id="281" r:id="rId7"/>
    <p:sldId id="277" r:id="rId8"/>
    <p:sldId id="276" r:id="rId9"/>
    <p:sldId id="274" r:id="rId10"/>
    <p:sldId id="294" r:id="rId11"/>
    <p:sldId id="275" r:id="rId12"/>
    <p:sldId id="278" r:id="rId13"/>
    <p:sldId id="282" r:id="rId14"/>
    <p:sldId id="285" r:id="rId15"/>
    <p:sldId id="286" r:id="rId16"/>
    <p:sldId id="287" r:id="rId17"/>
    <p:sldId id="293" r:id="rId18"/>
    <p:sldId id="288" r:id="rId19"/>
    <p:sldId id="289" r:id="rId20"/>
    <p:sldId id="290" r:id="rId21"/>
    <p:sldId id="29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DE4CF"/>
    <a:srgbClr val="FBD4B3"/>
    <a:srgbClr val="2E6CB8"/>
    <a:srgbClr val="B24340"/>
    <a:srgbClr val="803D06"/>
    <a:srgbClr val="B45608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4" autoAdjust="0"/>
  </p:normalViewPr>
  <p:slideViewPr>
    <p:cSldViewPr showGuides="1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D758-3989-4F8F-97B4-47F6EA34CD98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239F-2DD1-43C6-A90B-A282F1F1A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6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7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2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1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536D-60FE-4192-80F2-59D624DF675A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30A4-AD9E-412E-88FC-151E24807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Опорно-двигательный аппарат - АРГО в Смоленс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64"/>
          <a:stretch/>
        </p:blipFill>
        <p:spPr bwMode="auto">
          <a:xfrm>
            <a:off x="827584" y="1131590"/>
            <a:ext cx="1476554" cy="316835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Опорно-двигательный аппарат - АРГО в Смоленс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44" r="34378"/>
          <a:stretch/>
        </p:blipFill>
        <p:spPr bwMode="auto">
          <a:xfrm>
            <a:off x="3787090" y="1873315"/>
            <a:ext cx="1569820" cy="316835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Опорно-двигательный аппарат - АРГО в Смоленс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5"/>
          <a:stretch/>
        </p:blipFill>
        <p:spPr bwMode="auto">
          <a:xfrm>
            <a:off x="6687515" y="1148562"/>
            <a:ext cx="1585180" cy="316835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-180528" y="461119"/>
            <a:ext cx="914501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Опорно-двигательная система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61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l/LwYndMCQcjUyau7Izm2GATDsE5kXNFRgVtJo4H/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88204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3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USER-PC-15\Disk D\projects\Руслан\рисунки Png\09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48" y="1682650"/>
            <a:ext cx="17980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USER-PC-15\Disk D\projects\Руслан\рисунки Png\15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32894"/>
            <a:ext cx="1534981" cy="29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USER-PC-15\Disk D\projects\Руслан\рисунки Png\17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84" y="1635646"/>
            <a:ext cx="1800200" cy="31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870700" y="1182705"/>
            <a:ext cx="7488832" cy="373207"/>
          </a:xfrm>
          <a:prstGeom prst="stripedRightArrow">
            <a:avLst>
              <a:gd name="adj1" fmla="val 50000"/>
              <a:gd name="adj2" fmla="val 3397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49116" y="279331"/>
            <a:ext cx="7596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Уменьшается</a:t>
            </a:r>
            <a:r>
              <a:rPr lang="ru-RU" sz="2600" dirty="0"/>
              <a:t> содержание органических веществ</a:t>
            </a:r>
            <a:r>
              <a:rPr lang="en-US" sz="2600" dirty="0"/>
              <a:t>;</a:t>
            </a:r>
            <a:endParaRPr lang="ru-RU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711379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увеличивается</a:t>
            </a:r>
            <a:r>
              <a:rPr lang="ru-RU" sz="2600" dirty="0"/>
              <a:t> содержание неорганических веществ.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1520" y="2427734"/>
            <a:ext cx="1656184" cy="18802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27494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Преобладают </a:t>
            </a:r>
          </a:p>
          <a:p>
            <a:r>
              <a:rPr lang="ru-RU" b="1" dirty="0"/>
              <a:t>вода</a:t>
            </a:r>
            <a:r>
              <a:rPr lang="ru-RU" dirty="0"/>
              <a:t> и </a:t>
            </a:r>
            <a:r>
              <a:rPr lang="ru-RU" b="1" dirty="0"/>
              <a:t>органические вещества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95"/>
          <a:stretch/>
        </p:blipFill>
        <p:spPr>
          <a:xfrm rot="14476009">
            <a:off x="1093970" y="3213664"/>
            <a:ext cx="350575" cy="14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Типы соединения костей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7815" y="1862293"/>
            <a:ext cx="3024337" cy="47664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неподвижное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(непрерывное)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7" y="1707654"/>
            <a:ext cx="3384377" cy="808881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полуподвижное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полупрерывное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1707654"/>
            <a:ext cx="2557681" cy="1213513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подвижное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(прерывное</a:t>
            </a:r>
            <a:r>
              <a:rPr lang="en-US" sz="2800" b="1" dirty="0">
                <a:solidFill>
                  <a:srgbClr val="002060"/>
                </a:solidFill>
              </a:rPr>
              <a:t>;</a:t>
            </a:r>
            <a:r>
              <a:rPr lang="ru-RU" sz="2800" b="1" dirty="0">
                <a:solidFill>
                  <a:srgbClr val="002060"/>
                </a:solidFill>
              </a:rPr>
              <a:t> сустав)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 flipH="1" flipV="1">
            <a:off x="4238172" y="1013786"/>
            <a:ext cx="621386" cy="622333"/>
          </a:xfrm>
          <a:prstGeom prst="stripedRightArrow">
            <a:avLst>
              <a:gd name="adj1" fmla="val 50000"/>
              <a:gd name="adj2" fmla="val 786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 flipH="1" flipV="1">
            <a:off x="1103259" y="1013786"/>
            <a:ext cx="621386" cy="622333"/>
          </a:xfrm>
          <a:prstGeom prst="stripedRightArrow">
            <a:avLst>
              <a:gd name="adj1" fmla="val 50000"/>
              <a:gd name="adj2" fmla="val 786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 flipH="1" flipV="1">
            <a:off x="7308778" y="1013786"/>
            <a:ext cx="621386" cy="622333"/>
          </a:xfrm>
          <a:prstGeom prst="stripedRightArrow">
            <a:avLst>
              <a:gd name="adj1" fmla="val 50000"/>
              <a:gd name="adj2" fmla="val 786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" y="2699379"/>
            <a:ext cx="1713355" cy="2083811"/>
          </a:xfrm>
          <a:prstGeom prst="rect">
            <a:avLst/>
          </a:prstGeom>
        </p:spPr>
      </p:pic>
      <p:pic>
        <p:nvPicPr>
          <p:cNvPr id="19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452" r="-13805"/>
          <a:stretch/>
        </p:blipFill>
        <p:spPr>
          <a:xfrm>
            <a:off x="4067944" y="2873050"/>
            <a:ext cx="1075362" cy="1895864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54" y="3059004"/>
            <a:ext cx="1799971" cy="151930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4509196">
            <a:off x="1333155" y="3112558"/>
            <a:ext cx="658696" cy="33966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4509196">
            <a:off x="4333235" y="3446752"/>
            <a:ext cx="210823" cy="5180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4509196">
            <a:off x="7138549" y="3215329"/>
            <a:ext cx="880599" cy="7624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5" y="2241743"/>
            <a:ext cx="3054953" cy="23303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Неподвижное соединение костей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059582"/>
            <a:ext cx="856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Осуществляется </a:t>
            </a:r>
            <a:r>
              <a:rPr lang="ru-RU" sz="3000" b="1" dirty="0">
                <a:solidFill>
                  <a:srgbClr val="000066"/>
                </a:solidFill>
              </a:rPr>
              <a:t>хрящевой</a:t>
            </a:r>
            <a:r>
              <a:rPr lang="ru-RU" sz="3000" dirty="0"/>
              <a:t> или </a:t>
            </a:r>
            <a:r>
              <a:rPr lang="ru-RU" sz="3000" b="1" dirty="0">
                <a:solidFill>
                  <a:srgbClr val="000066"/>
                </a:solidFill>
              </a:rPr>
              <a:t>соединительной тканью</a:t>
            </a:r>
            <a:r>
              <a:rPr lang="ru-RU" sz="3000" dirty="0"/>
              <a:t>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90950" y="2557008"/>
            <a:ext cx="569843" cy="214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795" y="3003798"/>
            <a:ext cx="18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седалищная </a:t>
            </a:r>
          </a:p>
          <a:p>
            <a:pPr algn="r"/>
            <a:r>
              <a:rPr lang="ru-RU" sz="2400" dirty="0"/>
              <a:t>кость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90950" y="3331771"/>
            <a:ext cx="852858" cy="22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8812" y="4371950"/>
            <a:ext cx="16569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кости таза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1720" y="3931798"/>
            <a:ext cx="792088" cy="240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2539" y="3684969"/>
            <a:ext cx="143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лобковая </a:t>
            </a:r>
          </a:p>
          <a:p>
            <a:pPr algn="r"/>
            <a:r>
              <a:rPr lang="ru-RU" sz="2400" dirty="0"/>
              <a:t>кость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41129" y="2248801"/>
            <a:ext cx="219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подвздошная </a:t>
            </a:r>
          </a:p>
          <a:p>
            <a:pPr algn="r"/>
            <a:r>
              <a:rPr lang="ru-RU" sz="2400" dirty="0"/>
              <a:t>кость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 flipH="1" flipV="1">
            <a:off x="5220072" y="3132632"/>
            <a:ext cx="621386" cy="622333"/>
          </a:xfrm>
          <a:prstGeom prst="stripedRightArrow">
            <a:avLst>
              <a:gd name="adj1" fmla="val 50000"/>
              <a:gd name="adj2" fmla="val 78628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4383563"/>
            <a:ext cx="4176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таз взрослого человека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41743"/>
            <a:ext cx="3060909" cy="23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0" grpId="0"/>
      <p:bldP spid="24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Неподвижное соединение костей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059582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Может осуществляться с помощью </a:t>
            </a:r>
            <a:r>
              <a:rPr lang="ru-RU" sz="3000" b="1" dirty="0">
                <a:solidFill>
                  <a:srgbClr val="000066"/>
                </a:solidFill>
              </a:rPr>
              <a:t>швов</a:t>
            </a:r>
            <a:r>
              <a:rPr lang="en-US" sz="3000" dirty="0"/>
              <a:t>;</a:t>
            </a:r>
            <a:endParaRPr lang="ru-RU" sz="3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2" y="1568003"/>
            <a:ext cx="2572723" cy="3128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228371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обеспечивает надёжную </a:t>
            </a:r>
            <a:r>
              <a:rPr lang="ru-RU" sz="3000" b="1" dirty="0"/>
              <a:t>защиту</a:t>
            </a:r>
            <a:r>
              <a:rPr lang="ru-RU" sz="3000" dirty="0"/>
              <a:t> и </a:t>
            </a:r>
            <a:r>
              <a:rPr lang="ru-RU" sz="3000" b="1" dirty="0"/>
              <a:t>опору</a:t>
            </a:r>
            <a:r>
              <a:rPr lang="ru-RU" sz="3000" dirty="0"/>
              <a:t> для внутренних органов и мозга.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371950"/>
            <a:ext cx="24577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череп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Полуподвижное</a:t>
            </a:r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соединение костей</a:t>
            </a:r>
          </a:p>
        </p:txBody>
      </p:sp>
      <p:pic>
        <p:nvPicPr>
          <p:cNvPr id="8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1837533" cy="37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2199561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Большинство костей тела человека </a:t>
            </a:r>
            <a:r>
              <a:rPr lang="ru-RU" sz="3000" b="1" dirty="0">
                <a:solidFill>
                  <a:srgbClr val="CC0066"/>
                </a:solidFill>
              </a:rPr>
              <a:t>не сращены </a:t>
            </a:r>
            <a:r>
              <a:rPr lang="ru-RU" sz="3000" dirty="0"/>
              <a:t>между собой.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74"/>
            <a:ext cx="864096" cy="3724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4527579"/>
            <a:ext cx="20858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позвоночник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132468" y="3238029"/>
            <a:ext cx="684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5696" y="297706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хрящевые </a:t>
            </a:r>
          </a:p>
          <a:p>
            <a:r>
              <a:rPr lang="ru-RU" sz="2400" dirty="0"/>
              <a:t>диски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115616" y="3238029"/>
            <a:ext cx="700914" cy="467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7378" y="1014429"/>
            <a:ext cx="7221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осуществляется с помощью </a:t>
            </a:r>
            <a:r>
              <a:rPr lang="ru-RU" sz="3000" b="1" dirty="0">
                <a:solidFill>
                  <a:srgbClr val="000066"/>
                </a:solidFill>
              </a:rPr>
              <a:t>хрящевых дисков</a:t>
            </a:r>
            <a:r>
              <a:rPr lang="ru-RU" sz="3000" dirty="0"/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542133"/>
            <a:ext cx="2016224" cy="201622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41518" y="4371950"/>
            <a:ext cx="23708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грудная клетка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7236296" y="3264486"/>
            <a:ext cx="576064" cy="483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369509" y="3747792"/>
            <a:ext cx="453656" cy="24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89223" y="3517097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рёбра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580113" y="30978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55976" y="2830165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грудина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27984" y="3535217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хрящи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441518" y="3550245"/>
            <a:ext cx="786666" cy="23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441518" y="3792230"/>
            <a:ext cx="714658" cy="147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87379" y="2017752"/>
            <a:ext cx="7221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b="1" dirty="0"/>
              <a:t>смягчает</a:t>
            </a:r>
            <a:r>
              <a:rPr lang="ru-RU" sz="3000" dirty="0"/>
              <a:t> толчки и удары.</a:t>
            </a:r>
          </a:p>
        </p:txBody>
      </p: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4" grpId="0"/>
      <p:bldP spid="17" grpId="0"/>
      <p:bldP spid="29" grpId="0"/>
      <p:bldP spid="33" grpId="0"/>
      <p:bldP spid="42" grpId="0"/>
      <p:bldP spid="43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Подвижное соединение костей (сустав)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1043900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rgbClr val="CC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Суставы</a:t>
            </a:r>
            <a:r>
              <a:rPr lang="ru-RU" sz="2800" dirty="0"/>
              <a:t> </a:t>
            </a:r>
            <a:r>
              <a:rPr lang="ru-RU" sz="2800" b="1" dirty="0"/>
              <a:t>облегчают скольжение</a:t>
            </a:r>
            <a:r>
              <a:rPr lang="ru-RU" sz="2800" dirty="0"/>
              <a:t> костей относительно друг друга, одновременно плотно скрепляя их между собой.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76833"/>
            <a:ext cx="2448272" cy="2066517"/>
          </a:xfrm>
          <a:prstGeom prst="rect">
            <a:avLst/>
          </a:prstGeom>
        </p:spPr>
      </p:pic>
      <p:pic>
        <p:nvPicPr>
          <p:cNvPr id="11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3960"/>
            <a:ext cx="1849900" cy="37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2240" y="2609979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тазобедренный сустав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3435846"/>
            <a:ext cx="226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коленный</a:t>
            </a:r>
          </a:p>
          <a:p>
            <a:r>
              <a:rPr lang="ru-RU" sz="2400" b="1" dirty="0"/>
              <a:t>сустав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1415" y="1884769"/>
            <a:ext cx="2575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локтевой </a:t>
            </a:r>
          </a:p>
          <a:p>
            <a:r>
              <a:rPr lang="ru-RU" sz="2400" b="1" dirty="0"/>
              <a:t>сустав</a:t>
            </a:r>
          </a:p>
        </p:txBody>
      </p: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вижные соединения костей скелета, суставы в скелете чело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F21EDA-A9BC-4EC0-9F55-8A62EA9B6EEB}"/>
              </a:ext>
            </a:extLst>
          </p:cNvPr>
          <p:cNvSpPr txBox="1"/>
          <p:nvPr/>
        </p:nvSpPr>
        <p:spPr>
          <a:xfrm>
            <a:off x="7092280" y="41151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Лучезапястный сустав (кости предплечья и кисти)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2F818099-5BD2-452C-A0EF-E8A4A903A0A0}"/>
              </a:ext>
            </a:extLst>
          </p:cNvPr>
          <p:cNvCxnSpPr/>
          <p:nvPr/>
        </p:nvCxnSpPr>
        <p:spPr>
          <a:xfrm flipH="1">
            <a:off x="6588224" y="780842"/>
            <a:ext cx="504056" cy="27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6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Строение коленного сустава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45" y="1299917"/>
            <a:ext cx="3257192" cy="3257192"/>
          </a:xfrm>
          <a:prstGeom prst="rect">
            <a:avLst/>
          </a:prstGeom>
        </p:spPr>
      </p:pic>
      <p:pic>
        <p:nvPicPr>
          <p:cNvPr id="5124" name="Picture 4" descr="презентация по гражданской оборон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5" y="1059582"/>
            <a:ext cx="5153985" cy="383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196257" y="3085613"/>
            <a:ext cx="954604" cy="853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1375" y="3218990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связки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196257" y="3334650"/>
            <a:ext cx="954604" cy="604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14459" y="3480007"/>
            <a:ext cx="642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1" idx="1"/>
          </p:cNvCxnSpPr>
          <p:nvPr/>
        </p:nvCxnSpPr>
        <p:spPr>
          <a:xfrm flipH="1">
            <a:off x="4375915" y="2339177"/>
            <a:ext cx="908574" cy="77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52202" y="1521247"/>
            <a:ext cx="136143" cy="1237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25786" y="3113883"/>
            <a:ext cx="989107" cy="366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28311" y="2555960"/>
            <a:ext cx="1632677" cy="453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348385" y="1773275"/>
            <a:ext cx="864096" cy="868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4489" y="1923678"/>
            <a:ext cx="384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хрящи в форме полумесяцев (менисков)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0273" y="1059582"/>
            <a:ext cx="287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надкостница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1596" y="2669916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хрящ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857" y="3763970"/>
            <a:ext cx="287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суставные поверхности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2481" y="138917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головка бедренной кости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4360453" y="3448746"/>
            <a:ext cx="708012" cy="634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17607" y="393907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головка большеберцовой кости с суставной впадиной</a:t>
            </a:r>
          </a:p>
        </p:txBody>
      </p:sp>
      <p:cxnSp>
        <p:nvCxnSpPr>
          <p:cNvPr id="38" name="Прямая со стрелкой 37"/>
          <p:cNvCxnSpPr>
            <a:stCxn id="8" idx="3"/>
          </p:cNvCxnSpPr>
          <p:nvPr/>
        </p:nvCxnSpPr>
        <p:spPr>
          <a:xfrm flipH="1">
            <a:off x="4489759" y="2928513"/>
            <a:ext cx="9555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437137" y="2928513"/>
            <a:ext cx="1008200" cy="406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612576" y="2282886"/>
            <a:ext cx="287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суставная </a:t>
            </a:r>
          </a:p>
          <a:p>
            <a:pPr algn="r"/>
            <a:r>
              <a:rPr lang="ru-RU" sz="2400" dirty="0"/>
              <a:t>капсула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057" y="3217913"/>
            <a:ext cx="287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суставная полость</a:t>
            </a:r>
          </a:p>
        </p:txBody>
      </p: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1" grpId="0"/>
      <p:bldP spid="21" grpId="1"/>
      <p:bldP spid="22" grpId="0"/>
      <p:bldP spid="23" grpId="0"/>
      <p:bldP spid="24" grpId="0"/>
      <p:bldP spid="26" grpId="0"/>
      <p:bldP spid="31" grpId="0"/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4118"/>
            <a:ext cx="3257192" cy="325719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115616" y="2925138"/>
            <a:ext cx="880972" cy="654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540568" y="3468945"/>
            <a:ext cx="287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суставная </a:t>
            </a:r>
          </a:p>
          <a:p>
            <a:pPr algn="ctr"/>
            <a:r>
              <a:rPr lang="ru-RU" sz="2400" dirty="0"/>
              <a:t>капсула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Строение коленного сустава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880" y="1473627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rgbClr val="CC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Суставная капсула </a:t>
            </a:r>
            <a:r>
              <a:rPr lang="ru-RU" sz="2800" dirty="0"/>
              <a:t>делает суставную полость </a:t>
            </a:r>
            <a:r>
              <a:rPr lang="ru-RU" sz="2800" b="1" dirty="0"/>
              <a:t>герметичной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2842939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rgbClr val="CC0066"/>
                </a:solidFill>
              </a:rPr>
              <a:t> </a:t>
            </a:r>
            <a:r>
              <a:rPr lang="ru-RU" sz="2800" b="1" dirty="0">
                <a:solidFill>
                  <a:srgbClr val="000066"/>
                </a:solidFill>
              </a:rPr>
              <a:t>Связки </a:t>
            </a:r>
            <a:r>
              <a:rPr lang="ru-RU" sz="2800" dirty="0"/>
              <a:t>– пучки плотной волокнистой ткани, которые соединяют кости.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4414341"/>
            <a:ext cx="12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связки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807804" y="3566703"/>
            <a:ext cx="72008" cy="938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5670" y="339502"/>
            <a:ext cx="7843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Под кожей человека находятся </a:t>
            </a:r>
            <a:r>
              <a:rPr lang="ru-RU" sz="3000" b="1" dirty="0">
                <a:solidFill>
                  <a:srgbClr val="C00000"/>
                </a:solidFill>
              </a:rPr>
              <a:t>кости</a:t>
            </a:r>
            <a:r>
              <a:rPr lang="ru-RU" sz="3000" dirty="0"/>
              <a:t> </a:t>
            </a:r>
          </a:p>
          <a:p>
            <a:r>
              <a:rPr lang="ru-RU" sz="3000" dirty="0"/>
              <a:t>и </a:t>
            </a:r>
            <a:r>
              <a:rPr lang="ru-RU" sz="3000" b="1" dirty="0">
                <a:solidFill>
                  <a:srgbClr val="C00000"/>
                </a:solidFill>
              </a:rPr>
              <a:t>мышцы</a:t>
            </a:r>
            <a:r>
              <a:rPr lang="ru-RU" sz="3000" dirty="0"/>
              <a:t>.</a:t>
            </a: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1808"/>
            <a:ext cx="1761867" cy="2469039"/>
          </a:xfrm>
        </p:spPr>
      </p:pic>
      <p:pic>
        <p:nvPicPr>
          <p:cNvPr id="9" name="Picture 3" descr="\\USER-PC-15\Disk D\projects\Руслан\рисунки Png\0499 медуз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761">
            <a:off x="926382" y="1172492"/>
            <a:ext cx="1678838" cy="16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USER-PC-15\Disk D\projects\Руслан\рисунки Png\19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5" y="2950150"/>
            <a:ext cx="549844" cy="17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271576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Кости </a:t>
            </a:r>
            <a:r>
              <a:rPr lang="ru-RU" sz="3000" b="1" dirty="0"/>
              <a:t>придают</a:t>
            </a:r>
            <a:r>
              <a:rPr lang="ru-RU" sz="3000" dirty="0"/>
              <a:t> телу </a:t>
            </a:r>
          </a:p>
          <a:p>
            <a:r>
              <a:rPr lang="ru-RU" sz="3000" b="1" dirty="0"/>
              <a:t>форму</a:t>
            </a:r>
            <a:r>
              <a:rPr lang="ru-RU" sz="3000" dirty="0"/>
              <a:t>.</a:t>
            </a:r>
          </a:p>
        </p:txBody>
      </p:sp>
      <p:pic>
        <p:nvPicPr>
          <p:cNvPr id="13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88" y="111808"/>
            <a:ext cx="1521409" cy="30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4949" y="3788335"/>
            <a:ext cx="4565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Они </a:t>
            </a:r>
            <a:r>
              <a:rPr lang="ru-RU" sz="3000" b="1" dirty="0"/>
              <a:t>твёрдые</a:t>
            </a:r>
            <a:r>
              <a:rPr lang="ru-RU" sz="3000" dirty="0"/>
              <a:t> и </a:t>
            </a:r>
          </a:p>
          <a:p>
            <a:r>
              <a:rPr lang="ru-RU" sz="3000" b="1" dirty="0"/>
              <a:t>прочные</a:t>
            </a:r>
            <a:r>
              <a:rPr lang="ru-RU" sz="30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9912" y="103413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Все кости в теле образуют </a:t>
            </a:r>
          </a:p>
          <a:p>
            <a:r>
              <a:rPr lang="ru-RU" sz="3000" b="1" dirty="0">
                <a:solidFill>
                  <a:srgbClr val="C00000"/>
                </a:solidFill>
              </a:rPr>
              <a:t>скелет</a:t>
            </a:r>
            <a:r>
              <a:rPr lang="ru-RU" sz="30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3550" y="2950150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C0066"/>
                </a:solidFill>
              </a:rPr>
              <a:t>Значение скелета:</a:t>
            </a:r>
          </a:p>
          <a:p>
            <a:pPr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служит опорой тела</a:t>
            </a:r>
            <a:r>
              <a:rPr lang="en-US" sz="3000" dirty="0"/>
              <a:t>;</a:t>
            </a:r>
            <a:endParaRPr lang="ru-RU" sz="3000" dirty="0"/>
          </a:p>
          <a:p>
            <a:pPr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защищает внутренние органы от повреждений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528" y="205979"/>
            <a:ext cx="5915000" cy="1717699"/>
          </a:xfrm>
        </p:spPr>
        <p:txBody>
          <a:bodyPr>
            <a:normAutofit/>
          </a:bodyPr>
          <a:lstStyle/>
          <a:p>
            <a:pPr algn="l"/>
            <a:r>
              <a:rPr lang="ru-RU" sz="3000" dirty="0"/>
              <a:t>В состав опорно-двигательной системы входит свыше </a:t>
            </a:r>
            <a:r>
              <a:rPr lang="ru-RU" sz="30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230 суставов</a:t>
            </a:r>
            <a:r>
              <a:rPr lang="ru-RU" sz="3000" dirty="0"/>
              <a:t> и около </a:t>
            </a:r>
            <a:r>
              <a:rPr lang="ru-RU" sz="30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700 связок</a:t>
            </a:r>
            <a:r>
              <a:rPr lang="ru-RU" sz="3000" dirty="0"/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11510"/>
            <a:ext cx="2448272" cy="4449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406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3" y="405365"/>
            <a:ext cx="2147865" cy="43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hmetsalimgoktepe.com/wp-content/uploads/2014/03/shutterstock_1587637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40" y="1882608"/>
            <a:ext cx="3929051" cy="2876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763688" y="4275910"/>
            <a:ext cx="430533" cy="168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61147" y="4275910"/>
            <a:ext cx="430533" cy="1716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624782">
            <a:off x="1901398" y="4490012"/>
            <a:ext cx="430533" cy="168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921480">
            <a:off x="1056564" y="4489259"/>
            <a:ext cx="430533" cy="168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86171" y="3271107"/>
            <a:ext cx="430533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87624" y="3271515"/>
            <a:ext cx="430533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18990" y="1707654"/>
            <a:ext cx="430533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1680034"/>
            <a:ext cx="305145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735308">
            <a:off x="614233" y="2337264"/>
            <a:ext cx="430533" cy="16684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1060556">
            <a:off x="2081488" y="2436814"/>
            <a:ext cx="430533" cy="16684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1060556">
            <a:off x="2094553" y="2643015"/>
            <a:ext cx="430533" cy="16684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646455">
            <a:off x="529267" y="2675044"/>
            <a:ext cx="430533" cy="16684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60297" y="1059582"/>
            <a:ext cx="35142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72799" y="1022454"/>
            <a:ext cx="35142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261059" y="3892305"/>
            <a:ext cx="252026" cy="24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652120" y="3921637"/>
            <a:ext cx="252026" cy="24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53087" y="3806408"/>
            <a:ext cx="360040" cy="152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009033" y="3923914"/>
            <a:ext cx="0" cy="351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238" y="182711"/>
            <a:ext cx="813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Основу организма человека составляет </a:t>
            </a:r>
            <a:r>
              <a:rPr lang="ru-RU" sz="2800" b="1" dirty="0">
                <a:solidFill>
                  <a:srgbClr val="CC0066"/>
                </a:solidFill>
              </a:rPr>
              <a:t>скелет</a:t>
            </a:r>
            <a:r>
              <a:rPr lang="ru-RU" sz="2800" dirty="0"/>
              <a:t>. </a:t>
            </a:r>
          </a:p>
          <a:p>
            <a:r>
              <a:rPr lang="ru-RU" sz="2800" dirty="0"/>
              <a:t>В его состав входит более </a:t>
            </a:r>
            <a:r>
              <a:rPr lang="ru-RU" sz="2800" b="1" dirty="0">
                <a:solidFill>
                  <a:srgbClr val="CC0066"/>
                </a:solidFill>
              </a:rPr>
              <a:t>200 костей</a:t>
            </a:r>
            <a:r>
              <a:rPr lang="ru-RU" sz="28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238" y="1185595"/>
            <a:ext cx="8204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Различают </a:t>
            </a:r>
            <a:r>
              <a:rPr lang="ru-RU" sz="2800" b="1" dirty="0"/>
              <a:t>трубчатые</a:t>
            </a:r>
            <a:r>
              <a:rPr lang="ru-RU" sz="2800" dirty="0"/>
              <a:t>, </a:t>
            </a:r>
            <a:r>
              <a:rPr lang="ru-RU" sz="2800" b="1" dirty="0"/>
              <a:t>плоские</a:t>
            </a:r>
            <a:r>
              <a:rPr lang="ru-RU" sz="2800" dirty="0"/>
              <a:t>, </a:t>
            </a:r>
            <a:r>
              <a:rPr lang="ru-RU" sz="2800" b="1" dirty="0"/>
              <a:t>губчатые</a:t>
            </a:r>
            <a:r>
              <a:rPr lang="ru-RU" sz="2800" dirty="0"/>
              <a:t> и</a:t>
            </a:r>
          </a:p>
          <a:p>
            <a:r>
              <a:rPr lang="ru-RU" sz="2800" b="1" dirty="0"/>
              <a:t>смешанные </a:t>
            </a:r>
            <a:r>
              <a:rPr lang="ru-RU" sz="2800" dirty="0"/>
              <a:t>кости.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239" y="2106016"/>
            <a:ext cx="8204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Существует три типа соединения костей:</a:t>
            </a:r>
          </a:p>
          <a:p>
            <a:r>
              <a:rPr lang="ru-RU" sz="2800" b="1" dirty="0"/>
              <a:t>неподвижное</a:t>
            </a:r>
            <a:r>
              <a:rPr lang="ru-RU" sz="2800" dirty="0"/>
              <a:t>, </a:t>
            </a:r>
            <a:r>
              <a:rPr lang="ru-RU" sz="2800" b="1" dirty="0" err="1"/>
              <a:t>полуподвижное</a:t>
            </a:r>
            <a:r>
              <a:rPr lang="ru-RU" sz="2800" dirty="0"/>
              <a:t> и </a:t>
            </a:r>
            <a:r>
              <a:rPr lang="ru-RU" sz="2800" b="1" dirty="0"/>
              <a:t>подвижное</a:t>
            </a:r>
          </a:p>
          <a:p>
            <a:r>
              <a:rPr lang="ru-RU" sz="2800" dirty="0"/>
              <a:t>(</a:t>
            </a:r>
            <a:r>
              <a:rPr lang="ru-RU" sz="2800" b="1" dirty="0"/>
              <a:t>сустав</a:t>
            </a:r>
            <a:r>
              <a:rPr lang="ru-RU" sz="2800" dirty="0"/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0239" y="3491011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Скелет и мышцы человека образуют</a:t>
            </a:r>
          </a:p>
          <a:p>
            <a:r>
              <a:rPr lang="ru-RU" sz="2800" b="1" dirty="0">
                <a:solidFill>
                  <a:srgbClr val="CC0066"/>
                </a:solidFill>
              </a:rPr>
              <a:t>опорно-двигательную систему</a:t>
            </a:r>
            <a:r>
              <a:rPr lang="ru-RU" sz="2800" dirty="0"/>
              <a:t>. Она обеспечивает</a:t>
            </a:r>
          </a:p>
          <a:p>
            <a:r>
              <a:rPr lang="ru-RU" sz="2800" dirty="0"/>
              <a:t>опору и движение организма.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" y="389168"/>
            <a:ext cx="508626" cy="476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" y="1419622"/>
            <a:ext cx="508626" cy="4767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" y="2383050"/>
            <a:ext cx="508626" cy="4767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" y="3679194"/>
            <a:ext cx="508626" cy="4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518"/>
            <a:ext cx="2234334" cy="45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4817" y="1224370"/>
            <a:ext cx="42484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C0066"/>
                </a:solidFill>
              </a:rPr>
              <a:t>Части скелета: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скелет головы</a:t>
            </a:r>
            <a:r>
              <a:rPr lang="en-US" sz="3000" dirty="0"/>
              <a:t>;</a:t>
            </a:r>
            <a:endParaRPr lang="ru-RU" sz="3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скелет туловища</a:t>
            </a:r>
            <a:r>
              <a:rPr lang="en-US" sz="3000" dirty="0"/>
              <a:t>;</a:t>
            </a:r>
            <a:endParaRPr lang="ru-RU" sz="3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пояса конечностей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свободные конечности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76921" y="354484"/>
            <a:ext cx="1589372" cy="1697284"/>
            <a:chOff x="3397087" y="527641"/>
            <a:chExt cx="1589372" cy="169728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97087" y="527641"/>
              <a:ext cx="1589372" cy="16025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2" descr="\\USER-PC-15\Disk D\projects\Руслан\рисунки Png\196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55" y="537166"/>
              <a:ext cx="1387477" cy="168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2939559" y="2289830"/>
            <a:ext cx="864096" cy="2459898"/>
            <a:chOff x="3607818" y="2255871"/>
            <a:chExt cx="864096" cy="245989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07818" y="2255871"/>
              <a:ext cx="864096" cy="2454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" descr="\\USER-PC-15\Disk D\projects\Руслан\рисунки Png\182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259" y="2315469"/>
              <a:ext cx="557213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7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339502"/>
            <a:ext cx="6729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 скелете человека насчитывается от </a:t>
            </a:r>
            <a:r>
              <a:rPr lang="ru-RU" sz="3000" b="1" dirty="0">
                <a:solidFill>
                  <a:srgbClr val="CC0066"/>
                </a:solidFill>
              </a:rPr>
              <a:t>204</a:t>
            </a:r>
            <a:r>
              <a:rPr lang="ru-RU" sz="3000" b="1" dirty="0">
                <a:solidFill>
                  <a:srgbClr val="D60093"/>
                </a:solidFill>
              </a:rPr>
              <a:t> </a:t>
            </a:r>
            <a:r>
              <a:rPr lang="ru-RU" sz="3000" dirty="0"/>
              <a:t>до</a:t>
            </a:r>
            <a:r>
              <a:rPr lang="ru-RU" sz="3000" b="1" dirty="0">
                <a:solidFill>
                  <a:srgbClr val="D60093"/>
                </a:solidFill>
              </a:rPr>
              <a:t> </a:t>
            </a:r>
            <a:r>
              <a:rPr lang="ru-RU" sz="3000" b="1" dirty="0">
                <a:solidFill>
                  <a:srgbClr val="CC0066"/>
                </a:solidFill>
              </a:rPr>
              <a:t>208 костей</a:t>
            </a:r>
            <a:r>
              <a:rPr lang="ru-RU" sz="3000" dirty="0"/>
              <a:t>.</a:t>
            </a:r>
          </a:p>
        </p:txBody>
      </p:sp>
      <p:pic>
        <p:nvPicPr>
          <p:cNvPr id="9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" y="411518"/>
            <a:ext cx="2234334" cy="45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1707654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C0066"/>
                </a:solidFill>
              </a:rPr>
              <a:t>Типы костей: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4023523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смешанные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95"/>
          <a:stretch/>
        </p:blipFill>
        <p:spPr>
          <a:xfrm rot="2912390">
            <a:off x="2826059" y="2125884"/>
            <a:ext cx="602577" cy="25303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1" b="19984"/>
          <a:stretch/>
        </p:blipFill>
        <p:spPr>
          <a:xfrm>
            <a:off x="3923928" y="2028086"/>
            <a:ext cx="1182305" cy="19954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4" r="20322"/>
          <a:stretch/>
        </p:blipFill>
        <p:spPr>
          <a:xfrm>
            <a:off x="6928428" y="2288400"/>
            <a:ext cx="2036060" cy="19813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63789"/>
          <a:stretch/>
        </p:blipFill>
        <p:spPr>
          <a:xfrm>
            <a:off x="5508104" y="2148144"/>
            <a:ext cx="1375874" cy="22536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23728" y="4023523"/>
            <a:ext cx="1690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трубчатые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4023523"/>
            <a:ext cx="1502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губчатые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4023523"/>
            <a:ext cx="13756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/>
              <a:t>плоские</a:t>
            </a:r>
          </a:p>
        </p:txBody>
      </p: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ссификация костей, виды кост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7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6" y="1836984"/>
            <a:ext cx="9180512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2972" y="-799864"/>
            <a:ext cx="1059295" cy="33416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08520" y="-164554"/>
            <a:ext cx="1103522" cy="5472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59201"/>
            <a:ext cx="2417800" cy="27398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3624717" y="496530"/>
            <a:ext cx="1080120" cy="7697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934474" y="603763"/>
            <a:ext cx="1080120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2410747" y="-167554"/>
            <a:ext cx="684076" cy="197819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506" y="1528267"/>
            <a:ext cx="1059295" cy="334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8179" y="1390005"/>
            <a:ext cx="204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эпифиз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976163" y="3199114"/>
            <a:ext cx="116839" cy="803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5896" y="1390005"/>
            <a:ext cx="204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эпифиз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0307" y="1131590"/>
            <a:ext cx="204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диафиз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196" y="3807194"/>
            <a:ext cx="186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надкостница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034163" y="3431865"/>
            <a:ext cx="411724" cy="50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74344" y="3775445"/>
            <a:ext cx="186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компактное вещество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055247" y="2669466"/>
            <a:ext cx="369600" cy="429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93002" y="1880642"/>
            <a:ext cx="478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губчатое вещество</a:t>
            </a:r>
          </a:p>
          <a:p>
            <a:r>
              <a:rPr lang="ru-RU" sz="2400" dirty="0">
                <a:solidFill>
                  <a:srgbClr val="FF0000"/>
                </a:solidFill>
              </a:rPr>
              <a:t>(красный костный мозг)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296683" y="2669466"/>
            <a:ext cx="128164" cy="65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564766" y="3939902"/>
            <a:ext cx="282365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/>
              <a:t>строение кости </a:t>
            </a:r>
          </a:p>
          <a:p>
            <a:pPr algn="ctr"/>
            <a:r>
              <a:rPr lang="ru-RU" sz="2600" b="1" dirty="0"/>
              <a:t>под микроскопом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60232" y="48351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ряды костных пластинок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2936" y="303689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костные </a:t>
            </a:r>
          </a:p>
          <a:p>
            <a:pPr algn="ctr"/>
            <a:r>
              <a:rPr lang="ru-RU" sz="2400" dirty="0"/>
              <a:t>клетки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24328" y="175004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остеон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7247672" y="1310054"/>
            <a:ext cx="585686" cy="570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948265" y="1314515"/>
            <a:ext cx="885093" cy="59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7002497" y="3098627"/>
            <a:ext cx="595016" cy="100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6923047" y="2568533"/>
            <a:ext cx="649249" cy="626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172367" y="2010957"/>
            <a:ext cx="3934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44008" y="48351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кровеносные сосуды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012160" y="1310054"/>
            <a:ext cx="350420" cy="18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5920034" y="1314515"/>
            <a:ext cx="92126" cy="1347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Заголовок 5"/>
          <p:cNvSpPr txBox="1">
            <a:spLocks/>
          </p:cNvSpPr>
          <p:nvPr/>
        </p:nvSpPr>
        <p:spPr>
          <a:xfrm>
            <a:off x="107505" y="-20538"/>
            <a:ext cx="764805" cy="4339650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Р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У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Б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Ч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А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Ы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Е</a:t>
            </a:r>
          </a:p>
          <a:p>
            <a:endParaRPr lang="ru-RU" sz="23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endParaRPr lang="ru-RU" sz="23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37" name="Заголовок 5"/>
          <p:cNvSpPr txBox="1">
            <a:spLocks/>
          </p:cNvSpPr>
          <p:nvPr/>
        </p:nvSpPr>
        <p:spPr>
          <a:xfrm>
            <a:off x="107504" y="3291830"/>
            <a:ext cx="764805" cy="2569934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К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О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И</a:t>
            </a:r>
          </a:p>
          <a:p>
            <a:endParaRPr lang="ru-RU" sz="23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endParaRPr lang="ru-RU" sz="23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60541" y="3098627"/>
            <a:ext cx="459334" cy="1316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25819" y="4273528"/>
            <a:ext cx="335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полость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(желтый костный мозг)</a:t>
            </a:r>
          </a:p>
        </p:txBody>
      </p:sp>
    </p:spTree>
    <p:extLst>
      <p:ext uri="{BB962C8B-B14F-4D97-AF65-F5344CB8AC3E}">
        <p14:creationId xmlns:p14="http://schemas.microsoft.com/office/powerpoint/2010/main" val="3752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4252"/>
            <a:ext cx="1209329" cy="38149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60751" y="732310"/>
            <a:ext cx="19432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красный костный </a:t>
            </a:r>
          </a:p>
          <a:p>
            <a:r>
              <a:rPr lang="ru-RU" sz="2600" b="1" dirty="0"/>
              <a:t>мозг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1412087" y="130996"/>
            <a:ext cx="1020756" cy="213256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Тромбоцитопения - причины, симптомы, диагностика, леч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600" b="99800" l="43976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3" t="62076"/>
          <a:stretch/>
        </p:blipFill>
        <p:spPr bwMode="auto">
          <a:xfrm>
            <a:off x="2220943" y="842627"/>
            <a:ext cx="695792" cy="709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500303"/>
            <a:ext cx="7782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 </a:t>
            </a:r>
            <a:r>
              <a:rPr lang="ru-RU" sz="3000" b="1" dirty="0"/>
              <a:t>красном костном мозге </a:t>
            </a:r>
            <a:r>
              <a:rPr lang="ru-RU" sz="3000" dirty="0"/>
              <a:t>происходит образование клеток крови – </a:t>
            </a:r>
            <a:r>
              <a:rPr lang="ru-RU" sz="3000" b="1" dirty="0">
                <a:solidFill>
                  <a:srgbClr val="CC0066"/>
                </a:solidFill>
              </a:rPr>
              <a:t>кроветворение</a:t>
            </a:r>
            <a:r>
              <a:rPr lang="ru-RU" sz="3000" dirty="0"/>
              <a:t>.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7002464">
            <a:off x="1257520" y="1266345"/>
            <a:ext cx="1020756" cy="213256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upload.wikimedia.org/wikipedia/commons/2/27/Yellow_adipose_tissue_in_paraffin_section_-_lipids_washed_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308">
            <a:off x="2065889" y="2206419"/>
            <a:ext cx="721093" cy="586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44727" y="2367339"/>
            <a:ext cx="2438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жёлтый костный мозг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47536" y="3033260"/>
            <a:ext cx="33364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(жировая ткань)</a:t>
            </a:r>
          </a:p>
        </p:txBody>
      </p:sp>
      <p:pic>
        <p:nvPicPr>
          <p:cNvPr id="12" name="Picture 2" descr="Красный и желтый костный моз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89" y="0"/>
            <a:ext cx="3810000" cy="35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640960" cy="114163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Кость</a:t>
            </a:r>
            <a:r>
              <a:rPr lang="ru-RU" sz="2800" dirty="0"/>
              <a:t> – живое образование, в котором происходят процессы роста и обмена веществ.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1864" y="771550"/>
            <a:ext cx="8640960" cy="114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В детстве и юности кости </a:t>
            </a:r>
            <a:r>
              <a:rPr lang="ru-RU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растут в длину </a:t>
            </a:r>
            <a:r>
              <a:rPr lang="ru-RU" sz="2800" dirty="0"/>
              <a:t>и </a:t>
            </a:r>
            <a:r>
              <a:rPr lang="ru-RU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утолщаются</a:t>
            </a:r>
            <a:r>
              <a:rPr lang="ru-RU" sz="28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393" y="596525"/>
            <a:ext cx="1059295" cy="33416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5400000">
            <a:off x="659621" y="2216333"/>
            <a:ext cx="1089366" cy="720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617528" y="2201622"/>
            <a:ext cx="1089366" cy="720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1707654"/>
            <a:ext cx="2952328" cy="5287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хрящевая ткань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2642856"/>
            <a:ext cx="2952328" cy="5287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костная ткань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6444790" y="2354489"/>
            <a:ext cx="514504" cy="308925"/>
          </a:xfrm>
          <a:prstGeom prst="stripedRightArrow">
            <a:avLst>
              <a:gd name="adj1" fmla="val 50000"/>
              <a:gd name="adj2" fmla="val 10729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1864" y="3014291"/>
            <a:ext cx="9062664" cy="114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В толщину кость растёт за счёт </a:t>
            </a:r>
            <a:r>
              <a:rPr lang="ru-RU" sz="2800" b="1" dirty="0"/>
              <a:t>деления клеток надкостницы</a:t>
            </a:r>
            <a:r>
              <a:rPr lang="ru-RU" sz="2800" dirty="0"/>
              <a:t>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728935" y="2571794"/>
            <a:ext cx="0" cy="225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9792" y="271576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надкостница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51520" y="3867894"/>
            <a:ext cx="9865096" cy="114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В возрасте </a:t>
            </a:r>
            <a:r>
              <a:rPr lang="ru-RU" sz="28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22 – 25 лет </a:t>
            </a:r>
            <a:r>
              <a:rPr lang="ru-RU" sz="2800" dirty="0"/>
              <a:t>формирование скелета </a:t>
            </a:r>
          </a:p>
          <a:p>
            <a:pPr algn="l"/>
            <a:r>
              <a:rPr lang="ru-RU" sz="2800" dirty="0"/>
              <a:t>заканчивается.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cts\Биология\Ирина Медведская\Для проекта\Рисунки\Фоны по анатомии\Рисварарпа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952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3000" dirty="0"/>
              <a:t>Основу кости составляет </a:t>
            </a:r>
            <a:r>
              <a:rPr lang="ru-RU" sz="30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костная ткань</a:t>
            </a:r>
            <a:r>
              <a:rPr lang="ru-RU" sz="3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-164554"/>
            <a:ext cx="1103522" cy="5472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rgbClr val="002060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07505" y="321355"/>
            <a:ext cx="764805" cy="2569934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О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А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В</a:t>
            </a:r>
          </a:p>
          <a:p>
            <a:endParaRPr lang="ru-RU" sz="23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07504" y="3003798"/>
            <a:ext cx="764805" cy="2677656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К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О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С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Т</a:t>
            </a:r>
          </a:p>
          <a:p>
            <a:r>
              <a:rPr lang="ru-RU" sz="23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И</a:t>
            </a:r>
          </a:p>
          <a:p>
            <a:endParaRPr lang="ru-RU" sz="2400" b="1" dirty="0">
              <a:effectLst>
                <a:glow rad="101600">
                  <a:schemeClr val="bg1"/>
                </a:glow>
              </a:effectLst>
            </a:endParaRPr>
          </a:p>
          <a:p>
            <a:endParaRPr lang="ru-RU" sz="2400" b="1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968" y="98757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C0066"/>
                </a:solidFill>
              </a:rPr>
              <a:t>Химический состав: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50% вода</a:t>
            </a:r>
            <a:r>
              <a:rPr lang="en-US" sz="3000" dirty="0"/>
              <a:t>;</a:t>
            </a:r>
            <a:endParaRPr lang="ru-RU" sz="3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12,5% белки</a:t>
            </a:r>
            <a:r>
              <a:rPr lang="en-US" sz="3000" dirty="0"/>
              <a:t>;</a:t>
            </a:r>
            <a:endParaRPr lang="ru-RU" sz="3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15,7% жиры и углеводы</a:t>
            </a:r>
            <a:r>
              <a:rPr lang="en-US" sz="3000" dirty="0"/>
              <a:t>;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4968" y="280718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000" b="1" dirty="0">
                <a:solidFill>
                  <a:srgbClr val="CC0066"/>
                </a:solidFill>
              </a:rPr>
              <a:t> </a:t>
            </a:r>
            <a:r>
              <a:rPr lang="ru-RU" sz="3000" dirty="0"/>
              <a:t>21,8% неорганические соединения.</a:t>
            </a:r>
          </a:p>
        </p:txBody>
      </p:sp>
      <p:sp>
        <p:nvSpPr>
          <p:cNvPr id="5" name="Овал 4"/>
          <p:cNvSpPr/>
          <p:nvPr/>
        </p:nvSpPr>
        <p:spPr>
          <a:xfrm>
            <a:off x="4932040" y="3720941"/>
            <a:ext cx="867529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2120" y="3714961"/>
            <a:ext cx="867529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00192" y="3720941"/>
            <a:ext cx="1041035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Mg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07376" y="3720941"/>
            <a:ext cx="1041035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Al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51445" y="3720941"/>
            <a:ext cx="1041035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76056" y="4157189"/>
            <a:ext cx="1214541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40152" y="4147009"/>
            <a:ext cx="1041035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Pb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60232" y="4166106"/>
            <a:ext cx="1080120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Mo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66448" y="4166106"/>
            <a:ext cx="1041035" cy="56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Fe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95"/>
          <a:stretch/>
        </p:blipFill>
        <p:spPr>
          <a:xfrm rot="2664451">
            <a:off x="7073750" y="346425"/>
            <a:ext cx="869861" cy="365275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331640" y="3946748"/>
            <a:ext cx="40021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/>
              <a:t>В костях содержится </a:t>
            </a:r>
            <a:r>
              <a:rPr lang="ru-RU" sz="3000" b="1" dirty="0">
                <a:solidFill>
                  <a:srgbClr val="CC0066"/>
                </a:solidFill>
                <a:latin typeface="+mn-lt"/>
                <a:ea typeface="+mn-ea"/>
                <a:cs typeface="+mn-cs"/>
              </a:rPr>
              <a:t>99% кальция</a:t>
            </a:r>
            <a:r>
              <a:rPr lang="ru-RU" sz="30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191612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эластичность и упругость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144" y="2953856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твёрдость</a:t>
            </a:r>
          </a:p>
        </p:txBody>
      </p:sp>
    </p:spTree>
    <p:extLst>
      <p:ext uri="{BB962C8B-B14F-4D97-AF65-F5344CB8AC3E}">
        <p14:creationId xmlns:p14="http://schemas.microsoft.com/office/powerpoint/2010/main" val="1101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522</Words>
  <Application>Microsoft Office PowerPoint</Application>
  <PresentationFormat>Экран (16:9)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Кость – живое образование, в котором происходят процессы роста и обмена веществ.</vt:lpstr>
      <vt:lpstr>Основу кости составляет костная ткань.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состав опорно-двигательной системы входит свыше 230 суставов и около 700 связок.</vt:lpstr>
      <vt:lpstr>Презентация PowerPoint</vt:lpstr>
    </vt:vector>
  </TitlesOfParts>
  <Company>CompEdu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254</cp:revision>
  <dcterms:created xsi:type="dcterms:W3CDTF">2015-04-17T09:00:16Z</dcterms:created>
  <dcterms:modified xsi:type="dcterms:W3CDTF">2023-05-26T02:53:52Z</dcterms:modified>
</cp:coreProperties>
</file>