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71" r:id="rId6"/>
    <p:sldId id="259" r:id="rId7"/>
    <p:sldId id="272" r:id="rId8"/>
    <p:sldId id="278" r:id="rId9"/>
    <p:sldId id="273" r:id="rId10"/>
    <p:sldId id="260" r:id="rId11"/>
    <p:sldId id="274" r:id="rId12"/>
    <p:sldId id="261" r:id="rId13"/>
    <p:sldId id="265" r:id="rId14"/>
    <p:sldId id="266" r:id="rId15"/>
    <p:sldId id="276" r:id="rId16"/>
    <p:sldId id="277" r:id="rId17"/>
    <p:sldId id="262" r:id="rId18"/>
    <p:sldId id="279" r:id="rId19"/>
    <p:sldId id="263" r:id="rId20"/>
    <p:sldId id="269" r:id="rId21"/>
    <p:sldId id="275" r:id="rId22"/>
    <p:sldId id="264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5T18:04:25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24575,'0'5'0,"0"4"0,0 7 0,0 3 0,0 3 0,0-2-8191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5T18:16:1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0,'1851'0,"-1829"0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5T18:18:27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0,'1851'0,"-1829"0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5T18:19:56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2489,'0'-2467,"0"2445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5T18:20:17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2489,'0'-2467,"0"2445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5T18:20:29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2489,'0'-2467,"0"2445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5T18:20:47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2489,'0'-2467,"0"2445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404-83E1-4542-825A-7B88A7EA1127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3A-1BDE-4569-977B-322907FBA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404-83E1-4542-825A-7B88A7EA1127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3A-1BDE-4569-977B-322907FBA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404-83E1-4542-825A-7B88A7EA1127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3A-1BDE-4569-977B-322907FBA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7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404-83E1-4542-825A-7B88A7EA1127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3A-1BDE-4569-977B-322907FBA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404-83E1-4542-825A-7B88A7EA1127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3A-1BDE-4569-977B-322907FBA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1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404-83E1-4542-825A-7B88A7EA1127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3A-1BDE-4569-977B-322907FBA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3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404-83E1-4542-825A-7B88A7EA1127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3A-1BDE-4569-977B-322907FBA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84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404-83E1-4542-825A-7B88A7EA1127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3A-1BDE-4569-977B-322907FBA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9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404-83E1-4542-825A-7B88A7EA1127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3A-1BDE-4569-977B-322907FBA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8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404-83E1-4542-825A-7B88A7EA1127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3A-1BDE-4569-977B-322907FBA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404-83E1-4542-825A-7B88A7EA1127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3A-1BDE-4569-977B-322907FBA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8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6404-83E1-4542-825A-7B88A7EA1127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EE53A-1BDE-4569-977B-322907FBA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6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5.xml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32.jpeg"/><Relationship Id="rId15" Type="http://schemas.openxmlformats.org/officeDocument/2006/relationships/customXml" Target="../ink/ink7.xml"/><Relationship Id="rId10" Type="http://schemas.openxmlformats.org/officeDocument/2006/relationships/customXml" Target="../ink/ink3.xml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«Различение звонких и глухих  [Г] - [К] в устной и письменной речи.»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9089" y="4113474"/>
            <a:ext cx="2597121" cy="243251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4775" y="4057650"/>
            <a:ext cx="4786313" cy="2167665"/>
          </a:xfrm>
        </p:spPr>
        <p:txBody>
          <a:bodyPr>
            <a:normAutofit/>
          </a:bodyPr>
          <a:lstStyle/>
          <a:p>
            <a:r>
              <a:rPr lang="ru-RU" dirty="0"/>
              <a:t>Презентацию подготовила:</a:t>
            </a:r>
          </a:p>
          <a:p>
            <a:r>
              <a:rPr lang="ru-RU" dirty="0"/>
              <a:t>Учитель – логопед</a:t>
            </a:r>
          </a:p>
          <a:p>
            <a:r>
              <a:rPr lang="ru-RU" dirty="0"/>
              <a:t>Живаева О.А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1591" t="2619" r="65517" b="51196"/>
          <a:stretch/>
        </p:blipFill>
        <p:spPr>
          <a:xfrm>
            <a:off x="1523999" y="3736976"/>
            <a:ext cx="2828579" cy="2623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14744" t="4992" r="64724" b="59259"/>
          <a:stretch/>
        </p:blipFill>
        <p:spPr>
          <a:xfrm>
            <a:off x="9817650" y="574676"/>
            <a:ext cx="2018999" cy="2636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58838" t="4297" r="19640" b="59961"/>
          <a:stretch/>
        </p:blipFill>
        <p:spPr>
          <a:xfrm>
            <a:off x="474414" y="496889"/>
            <a:ext cx="2099171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4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6955" y="1707482"/>
            <a:ext cx="5867732" cy="4273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333" y="1709470"/>
            <a:ext cx="5505450" cy="4129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017" y="223736"/>
            <a:ext cx="11352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буквами обозначаются звуки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[Г] - [К]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письме?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6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376760"/>
            <a:ext cx="1219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Физминутка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Море очень широко,(Дети широко разводят руки в   сторону)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Море очень глубоко.(Приседают, коснувшись руками пола)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Рыбки там живут, друзья,(Выполняют движение «Рыбка»)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вот воду пить - нельзя.(Разводят руки в сторону, приподняв плечи.)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1" name="Picture 7" descr="https://avatars.mds.yandex.net/i?id=c6b5fab9af4ff90f36aac8b7fad4e76cdfa25106-496875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542" y="5334169"/>
            <a:ext cx="4572000" cy="1133476"/>
          </a:xfrm>
          <a:prstGeom prst="rect">
            <a:avLst/>
          </a:prstGeom>
          <a:noFill/>
        </p:spPr>
      </p:pic>
      <p:pic>
        <p:nvPicPr>
          <p:cNvPr id="31753" name="Picture 9" descr="https://avatars.mds.yandex.net/i?id=c6b5fab9af4ff90f36aac8b7fad4e76cdfa25106-496875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6723" y="5314713"/>
            <a:ext cx="4572000" cy="1133476"/>
          </a:xfrm>
          <a:prstGeom prst="rect">
            <a:avLst/>
          </a:prstGeom>
          <a:noFill/>
        </p:spPr>
      </p:pic>
      <p:pic>
        <p:nvPicPr>
          <p:cNvPr id="31755" name="Picture 11" descr="https://avatars.mds.yandex.net/i?id=c6b5fab9af4ff90f36aac8b7fad4e76cdfa25106-496875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175" y="256330"/>
            <a:ext cx="4572000" cy="1133476"/>
          </a:xfrm>
          <a:prstGeom prst="rect">
            <a:avLst/>
          </a:prstGeom>
          <a:noFill/>
        </p:spPr>
      </p:pic>
      <p:pic>
        <p:nvPicPr>
          <p:cNvPr id="31757" name="Picture 13" descr="https://avatars.mds.yandex.net/i?id=c6b5fab9af4ff90f36aac8b7fad4e76cdfa25106-496875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533" y="285513"/>
            <a:ext cx="4572000" cy="113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7993" y="1199213"/>
            <a:ext cx="5681273" cy="424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 га ка  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гы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клы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591" t="2619" r="65517" b="51196"/>
          <a:stretch/>
        </p:blipFill>
        <p:spPr>
          <a:xfrm>
            <a:off x="0" y="1246257"/>
            <a:ext cx="2828579" cy="2623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5015" t="17059" r="66782" b="50974"/>
          <a:stretch/>
        </p:blipFill>
        <p:spPr>
          <a:xfrm>
            <a:off x="9102698" y="3148411"/>
            <a:ext cx="2594452" cy="2428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73549" y="583660"/>
            <a:ext cx="7529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слоги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по цепочке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7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30358" y="1937487"/>
            <a:ext cx="917318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kumimoji="0" lang="ru-RU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                  </a:t>
            </a:r>
            <a:r>
              <a:rPr kumimoji="0" lang="ru-RU" sz="5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</a:t>
            </a:r>
            <a:r>
              <a:rPr kumimoji="0" lang="ru-RU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Но..                    </a:t>
            </a:r>
            <a:r>
              <a:rPr kumimoji="0" lang="ru-RU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</a:t>
            </a:r>
            <a:r>
              <a:rPr kumimoji="0" lang="ru-RU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Веточ</a:t>
            </a:r>
            <a:r>
              <a:rPr kumimoji="0" lang="ru-RU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            раду…</a:t>
            </a:r>
            <a:endParaRPr kumimoji="0" lang="ru-RU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Верёв</a:t>
            </a:r>
            <a:r>
              <a:rPr kumimoji="0" lang="ru-RU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               ..зета</a:t>
            </a:r>
            <a:endParaRPr kumimoji="0" lang="ru-RU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591" t="2619" r="65517" b="51196"/>
          <a:stretch/>
        </p:blipFill>
        <p:spPr>
          <a:xfrm>
            <a:off x="0" y="1664547"/>
            <a:ext cx="2035057" cy="1887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15015" t="17059" r="66782" b="50974"/>
          <a:stretch/>
        </p:blipFill>
        <p:spPr>
          <a:xfrm>
            <a:off x="9597548" y="3965534"/>
            <a:ext cx="2594452" cy="2428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1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Вставьте в слова пропущенные слоги «га» или «ка». Букву Г подчеркните двумя чертами, букву к – одной чертой.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5378" y="2110901"/>
            <a:ext cx="72276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lang="ru-RU" sz="5400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              ру</a:t>
            </a:r>
            <a:r>
              <a:rPr lang="ru-RU" sz="5400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</a:t>
            </a:r>
            <a:r>
              <a:rPr lang="ru-RU" sz="5400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              доро</a:t>
            </a:r>
            <a:r>
              <a:rPr lang="ru-RU" sz="5400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Веточ</a:t>
            </a:r>
            <a:r>
              <a:rPr lang="ru-RU" sz="5400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         раду</a:t>
            </a:r>
            <a:r>
              <a:rPr lang="ru-RU" sz="5400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Верёв</a:t>
            </a:r>
            <a:r>
              <a:rPr lang="ru-RU" sz="5400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         </a:t>
            </a:r>
            <a:r>
              <a:rPr lang="ru-RU" sz="5400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азета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591" t="2619" r="65517" b="51196"/>
          <a:stretch/>
        </p:blipFill>
        <p:spPr>
          <a:xfrm>
            <a:off x="418289" y="1752097"/>
            <a:ext cx="2035057" cy="1887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5015" t="17059" r="66782" b="50974"/>
          <a:stretch/>
        </p:blipFill>
        <p:spPr>
          <a:xfrm>
            <a:off x="9507090" y="3907168"/>
            <a:ext cx="2248424" cy="21045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12191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Вставьте в слова пропущенные слоги «га», «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Букву Г подчеркните двумя чертами, букву к – одной чертой.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50596" y="3005847"/>
            <a:ext cx="272374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9779" y="3822970"/>
            <a:ext cx="2821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472791" y="3832698"/>
            <a:ext cx="272375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8521430" y="4659549"/>
            <a:ext cx="272374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188740" y="5486400"/>
            <a:ext cx="262647" cy="97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3626" y="1507787"/>
            <a:ext cx="2305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радуга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6350" y="3404681"/>
            <a:ext cx="2451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веточка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59557" y="1527243"/>
            <a:ext cx="3715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0043" y="233464"/>
            <a:ext cx="9610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Составьте звуковые схемы к словам: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072008" y="3442170"/>
            <a:ext cx="3881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верёвка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4170" y="1313234"/>
            <a:ext cx="2324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радуга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6350" y="3424136"/>
            <a:ext cx="2451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веточка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37379" y="1352145"/>
            <a:ext cx="3638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0043" y="233464"/>
            <a:ext cx="9610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Составьте звуковые схемы к словам: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140102" y="3435878"/>
            <a:ext cx="3813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верёвка</a:t>
            </a:r>
          </a:p>
        </p:txBody>
      </p:sp>
      <p:pic>
        <p:nvPicPr>
          <p:cNvPr id="33794" name="Picture 2" descr="https://ru-static.z-dn.net/files/db6/ca8bc25f65add60f00bf03f2f87c7f14.png"/>
          <p:cNvPicPr>
            <a:picLocks noChangeAspect="1" noChangeArrowheads="1"/>
          </p:cNvPicPr>
          <p:nvPr/>
        </p:nvPicPr>
        <p:blipFill>
          <a:blip r:embed="rId2" cstate="print"/>
          <a:srcRect l="522" t="7275" r="14307" b="56035"/>
          <a:stretch>
            <a:fillRect/>
          </a:stretch>
        </p:blipFill>
        <p:spPr bwMode="auto">
          <a:xfrm>
            <a:off x="729574" y="2071991"/>
            <a:ext cx="4710200" cy="1157591"/>
          </a:xfrm>
          <a:prstGeom prst="rect">
            <a:avLst/>
          </a:prstGeom>
          <a:noFill/>
        </p:spPr>
      </p:pic>
      <p:pic>
        <p:nvPicPr>
          <p:cNvPr id="33796" name="Picture 4" descr="https://webmg.ru/wp-content/uploads/2022/09/14-73.jpg"/>
          <p:cNvPicPr>
            <a:picLocks noChangeAspect="1" noChangeArrowheads="1"/>
          </p:cNvPicPr>
          <p:nvPr/>
        </p:nvPicPr>
        <p:blipFill>
          <a:blip r:embed="rId3" cstate="print"/>
          <a:srcRect l="40213" t="47157" r="36808" b="36810"/>
          <a:stretch>
            <a:fillRect/>
          </a:stretch>
        </p:blipFill>
        <p:spPr bwMode="auto">
          <a:xfrm>
            <a:off x="1186775" y="3968887"/>
            <a:ext cx="1196501" cy="988775"/>
          </a:xfrm>
          <a:prstGeom prst="rect">
            <a:avLst/>
          </a:prstGeom>
          <a:noFill/>
        </p:spPr>
      </p:pic>
      <p:pic>
        <p:nvPicPr>
          <p:cNvPr id="33798" name="Picture 6" descr="https://webmg.ru/wp-content/uploads/2022/09/14-73.jpg"/>
          <p:cNvPicPr>
            <a:picLocks noChangeAspect="1" noChangeArrowheads="1"/>
          </p:cNvPicPr>
          <p:nvPr/>
        </p:nvPicPr>
        <p:blipFill>
          <a:blip r:embed="rId3" cstate="print"/>
          <a:srcRect l="5267" t="51603" r="70318" b="36541"/>
          <a:stretch>
            <a:fillRect/>
          </a:stretch>
        </p:blipFill>
        <p:spPr bwMode="auto">
          <a:xfrm>
            <a:off x="2317050" y="4241258"/>
            <a:ext cx="1223820" cy="719848"/>
          </a:xfrm>
          <a:prstGeom prst="rect">
            <a:avLst/>
          </a:prstGeom>
          <a:noFill/>
        </p:spPr>
      </p:pic>
      <p:pic>
        <p:nvPicPr>
          <p:cNvPr id="33800" name="Picture 8" descr="https://webmg.ru/wp-content/uploads/2022/09/14-73.jpg"/>
          <p:cNvPicPr>
            <a:picLocks noChangeAspect="1" noChangeArrowheads="1"/>
          </p:cNvPicPr>
          <p:nvPr/>
        </p:nvPicPr>
        <p:blipFill>
          <a:blip r:embed="rId3" cstate="print"/>
          <a:srcRect l="30161" t="7140" r="57711" b="81272"/>
          <a:stretch>
            <a:fillRect/>
          </a:stretch>
        </p:blipFill>
        <p:spPr bwMode="auto">
          <a:xfrm>
            <a:off x="3533328" y="4260714"/>
            <a:ext cx="601757" cy="680936"/>
          </a:xfrm>
          <a:prstGeom prst="rect">
            <a:avLst/>
          </a:prstGeom>
          <a:noFill/>
        </p:spPr>
      </p:pic>
      <p:pic>
        <p:nvPicPr>
          <p:cNvPr id="11" name="Picture 6" descr="https://webmg.ru/wp-content/uploads/2022/09/14-73.jpg"/>
          <p:cNvPicPr>
            <a:picLocks noChangeAspect="1" noChangeArrowheads="1"/>
          </p:cNvPicPr>
          <p:nvPr/>
        </p:nvPicPr>
        <p:blipFill>
          <a:blip r:embed="rId3" cstate="print"/>
          <a:srcRect l="5267" t="51603" r="70318" b="36541"/>
          <a:stretch>
            <a:fillRect/>
          </a:stretch>
        </p:blipFill>
        <p:spPr bwMode="auto">
          <a:xfrm>
            <a:off x="4113424" y="4228288"/>
            <a:ext cx="1223820" cy="719848"/>
          </a:xfrm>
          <a:prstGeom prst="rect">
            <a:avLst/>
          </a:prstGeom>
          <a:noFill/>
        </p:spPr>
      </p:pic>
      <p:pic>
        <p:nvPicPr>
          <p:cNvPr id="33802" name="Picture 10" descr="https://i1.wp.com/matfaq.ru/wp-content/uploads/images3/answer/matfaq-245321.png?w=970&amp;ssl=1"/>
          <p:cNvPicPr>
            <a:picLocks noChangeAspect="1" noChangeArrowheads="1"/>
          </p:cNvPicPr>
          <p:nvPr/>
        </p:nvPicPr>
        <p:blipFill>
          <a:blip r:embed="rId4" cstate="print"/>
          <a:srcRect l="1054" t="9371" r="73570" b="80036"/>
          <a:stretch>
            <a:fillRect/>
          </a:stretch>
        </p:blipFill>
        <p:spPr bwMode="auto">
          <a:xfrm>
            <a:off x="6186792" y="2052536"/>
            <a:ext cx="4708186" cy="1104257"/>
          </a:xfrm>
          <a:prstGeom prst="rect">
            <a:avLst/>
          </a:prstGeom>
          <a:noFill/>
        </p:spPr>
      </p:pic>
      <p:pic>
        <p:nvPicPr>
          <p:cNvPr id="13" name="Picture 4" descr="https://webmg.ru/wp-content/uploads/2022/09/14-73.jpg"/>
          <p:cNvPicPr>
            <a:picLocks noChangeAspect="1" noChangeArrowheads="1"/>
          </p:cNvPicPr>
          <p:nvPr/>
        </p:nvPicPr>
        <p:blipFill>
          <a:blip r:embed="rId3" cstate="print"/>
          <a:srcRect l="40213" t="51468" r="36808" b="36810"/>
          <a:stretch>
            <a:fillRect/>
          </a:stretch>
        </p:blipFill>
        <p:spPr bwMode="auto">
          <a:xfrm>
            <a:off x="6348920" y="4182894"/>
            <a:ext cx="1196501" cy="722888"/>
          </a:xfrm>
          <a:prstGeom prst="rect">
            <a:avLst/>
          </a:prstGeom>
          <a:noFill/>
        </p:spPr>
      </p:pic>
      <p:pic>
        <p:nvPicPr>
          <p:cNvPr id="14" name="Picture 4" descr="https://webmg.ru/wp-content/uploads/2022/09/14-73.jpg"/>
          <p:cNvPicPr>
            <a:picLocks noChangeAspect="1" noChangeArrowheads="1"/>
          </p:cNvPicPr>
          <p:nvPr/>
        </p:nvPicPr>
        <p:blipFill>
          <a:blip r:embed="rId3" cstate="print"/>
          <a:srcRect l="40213" t="51468" r="36808" b="36810"/>
          <a:stretch>
            <a:fillRect/>
          </a:stretch>
        </p:blipFill>
        <p:spPr bwMode="auto">
          <a:xfrm>
            <a:off x="7545424" y="4182894"/>
            <a:ext cx="1196501" cy="722888"/>
          </a:xfrm>
          <a:prstGeom prst="rect">
            <a:avLst/>
          </a:prstGeom>
          <a:noFill/>
        </p:spPr>
      </p:pic>
      <p:pic>
        <p:nvPicPr>
          <p:cNvPr id="15" name="Picture 6" descr="https://webmg.ru/wp-content/uploads/2022/09/14-73.jpg"/>
          <p:cNvPicPr>
            <a:picLocks noChangeAspect="1" noChangeArrowheads="1"/>
          </p:cNvPicPr>
          <p:nvPr/>
        </p:nvPicPr>
        <p:blipFill>
          <a:blip r:embed="rId3" cstate="print"/>
          <a:srcRect l="5941" t="52030" r="70318" b="36541"/>
          <a:stretch>
            <a:fillRect/>
          </a:stretch>
        </p:blipFill>
        <p:spPr bwMode="auto">
          <a:xfrm>
            <a:off x="9378531" y="4231657"/>
            <a:ext cx="1190019" cy="693905"/>
          </a:xfrm>
          <a:prstGeom prst="rect">
            <a:avLst/>
          </a:prstGeom>
          <a:noFill/>
        </p:spPr>
      </p:pic>
      <p:pic>
        <p:nvPicPr>
          <p:cNvPr id="33804" name="Picture 12" descr="https://avatars.mds.yandex.net/i?id=a4eb8f4801bf80120d6703f87f835ff2eccb7ccc-8231149-images-thumbs&amp;n=13"/>
          <p:cNvPicPr>
            <a:picLocks noChangeAspect="1" noChangeArrowheads="1"/>
          </p:cNvPicPr>
          <p:nvPr/>
        </p:nvPicPr>
        <p:blipFill>
          <a:blip r:embed="rId5" cstate="print"/>
          <a:srcRect l="68938" t="60723" r="27377" b="33122"/>
          <a:stretch>
            <a:fillRect/>
          </a:stretch>
        </p:blipFill>
        <p:spPr bwMode="auto">
          <a:xfrm>
            <a:off x="8734370" y="4223562"/>
            <a:ext cx="644161" cy="67358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97668" y="5460324"/>
            <a:ext cx="10992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Составьте с этими словами словосочетания.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801" name="Рукописный ввод 33800">
                <a:extLst>
                  <a:ext uri="{FF2B5EF4-FFF2-40B4-BE49-F238E27FC236}">
                    <a16:creationId xmlns:a16="http://schemas.microsoft.com/office/drawing/2014/main" id="{A1005F44-39B8-F5C6-9131-B70D259D5AC4}"/>
                  </a:ext>
                </a:extLst>
              </p14:cNvPr>
              <p14:cNvContentPartPr/>
              <p14:nvPr/>
            </p14:nvContentPartPr>
            <p14:xfrm>
              <a:off x="2325383" y="4909002"/>
              <a:ext cx="360" cy="33120"/>
            </p14:xfrm>
          </p:contentPart>
        </mc:Choice>
        <mc:Fallback>
          <p:pic>
            <p:nvPicPr>
              <p:cNvPr id="33801" name="Рукописный ввод 33800">
                <a:extLst>
                  <a:ext uri="{FF2B5EF4-FFF2-40B4-BE49-F238E27FC236}">
                    <a16:creationId xmlns:a16="http://schemas.microsoft.com/office/drawing/2014/main" id="{A1005F44-39B8-F5C6-9131-B70D259D5A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7743" y="4891002"/>
                <a:ext cx="360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831" name="Рукописный ввод 33830">
                <a:extLst>
                  <a:ext uri="{FF2B5EF4-FFF2-40B4-BE49-F238E27FC236}">
                    <a16:creationId xmlns:a16="http://schemas.microsoft.com/office/drawing/2014/main" id="{93BE8323-2640-339C-D834-60744A04D5F6}"/>
                  </a:ext>
                </a:extLst>
              </p14:cNvPr>
              <p14:cNvContentPartPr/>
              <p14:nvPr/>
            </p14:nvContentPartPr>
            <p14:xfrm>
              <a:off x="8722908" y="4250922"/>
              <a:ext cx="674640" cy="360"/>
            </p14:xfrm>
          </p:contentPart>
        </mc:Choice>
        <mc:Fallback>
          <p:pic>
            <p:nvPicPr>
              <p:cNvPr id="33831" name="Рукописный ввод 33830">
                <a:extLst>
                  <a:ext uri="{FF2B5EF4-FFF2-40B4-BE49-F238E27FC236}">
                    <a16:creationId xmlns:a16="http://schemas.microsoft.com/office/drawing/2014/main" id="{93BE8323-2640-339C-D834-60744A04D5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05268" y="4232922"/>
                <a:ext cx="710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840" name="Рукописный ввод 33839">
                <a:extLst>
                  <a:ext uri="{FF2B5EF4-FFF2-40B4-BE49-F238E27FC236}">
                    <a16:creationId xmlns:a16="http://schemas.microsoft.com/office/drawing/2014/main" id="{FDBF34C2-EE8C-46D2-1B17-4AD9D6241EFE}"/>
                  </a:ext>
                </a:extLst>
              </p14:cNvPr>
              <p14:cNvContentPartPr/>
              <p14:nvPr/>
            </p14:nvContentPartPr>
            <p14:xfrm>
              <a:off x="8741925" y="4897142"/>
              <a:ext cx="674640" cy="360"/>
            </p14:xfrm>
          </p:contentPart>
        </mc:Choice>
        <mc:Fallback>
          <p:pic>
            <p:nvPicPr>
              <p:cNvPr id="33840" name="Рукописный ввод 33839">
                <a:extLst>
                  <a:ext uri="{FF2B5EF4-FFF2-40B4-BE49-F238E27FC236}">
                    <a16:creationId xmlns:a16="http://schemas.microsoft.com/office/drawing/2014/main" id="{FDBF34C2-EE8C-46D2-1B17-4AD9D6241E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24285" y="4879142"/>
                <a:ext cx="710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842" name="Рукописный ввод 33841">
                <a:extLst>
                  <a:ext uri="{FF2B5EF4-FFF2-40B4-BE49-F238E27FC236}">
                    <a16:creationId xmlns:a16="http://schemas.microsoft.com/office/drawing/2014/main" id="{D6AB05AB-D12F-4C7E-3922-0171876F9790}"/>
                  </a:ext>
                </a:extLst>
              </p14:cNvPr>
              <p14:cNvContentPartPr/>
              <p14:nvPr/>
            </p14:nvContentPartPr>
            <p14:xfrm>
              <a:off x="8722367" y="4119772"/>
              <a:ext cx="360" cy="896040"/>
            </p14:xfrm>
          </p:contentPart>
        </mc:Choice>
        <mc:Fallback>
          <p:pic>
            <p:nvPicPr>
              <p:cNvPr id="33842" name="Рукописный ввод 33841">
                <a:extLst>
                  <a:ext uri="{FF2B5EF4-FFF2-40B4-BE49-F238E27FC236}">
                    <a16:creationId xmlns:a16="http://schemas.microsoft.com/office/drawing/2014/main" id="{D6AB05AB-D12F-4C7E-3922-0171876F97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04367" y="4101772"/>
                <a:ext cx="3600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843" name="Рукописный ввод 33842">
                <a:extLst>
                  <a:ext uri="{FF2B5EF4-FFF2-40B4-BE49-F238E27FC236}">
                    <a16:creationId xmlns:a16="http://schemas.microsoft.com/office/drawing/2014/main" id="{E0043C53-653D-3352-BEB4-B47FF58F3535}"/>
                  </a:ext>
                </a:extLst>
              </p14:cNvPr>
              <p14:cNvContentPartPr/>
              <p14:nvPr/>
            </p14:nvContentPartPr>
            <p14:xfrm>
              <a:off x="2343309" y="4153162"/>
              <a:ext cx="360" cy="896040"/>
            </p14:xfrm>
          </p:contentPart>
        </mc:Choice>
        <mc:Fallback>
          <p:pic>
            <p:nvPicPr>
              <p:cNvPr id="33843" name="Рукописный ввод 33842">
                <a:extLst>
                  <a:ext uri="{FF2B5EF4-FFF2-40B4-BE49-F238E27FC236}">
                    <a16:creationId xmlns:a16="http://schemas.microsoft.com/office/drawing/2014/main" id="{E0043C53-653D-3352-BEB4-B47FF58F353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5309" y="4135162"/>
                <a:ext cx="3600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844" name="Рукописный ввод 33843">
                <a:extLst>
                  <a:ext uri="{FF2B5EF4-FFF2-40B4-BE49-F238E27FC236}">
                    <a16:creationId xmlns:a16="http://schemas.microsoft.com/office/drawing/2014/main" id="{B6A361A8-392F-71B9-EA6F-2B0B3388464C}"/>
                  </a:ext>
                </a:extLst>
              </p14:cNvPr>
              <p14:cNvContentPartPr/>
              <p14:nvPr/>
            </p14:nvContentPartPr>
            <p14:xfrm>
              <a:off x="3513551" y="4132022"/>
              <a:ext cx="360" cy="896040"/>
            </p14:xfrm>
          </p:contentPart>
        </mc:Choice>
        <mc:Fallback>
          <p:pic>
            <p:nvPicPr>
              <p:cNvPr id="33844" name="Рукописный ввод 33843">
                <a:extLst>
                  <a:ext uri="{FF2B5EF4-FFF2-40B4-BE49-F238E27FC236}">
                    <a16:creationId xmlns:a16="http://schemas.microsoft.com/office/drawing/2014/main" id="{B6A361A8-392F-71B9-EA6F-2B0B338846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5551" y="4114022"/>
                <a:ext cx="3600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3845" name="Рукописный ввод 33844">
                <a:extLst>
                  <a:ext uri="{FF2B5EF4-FFF2-40B4-BE49-F238E27FC236}">
                    <a16:creationId xmlns:a16="http://schemas.microsoft.com/office/drawing/2014/main" id="{404FC137-BA3B-DAE0-8F05-BDF166D89CBE}"/>
                  </a:ext>
                </a:extLst>
              </p14:cNvPr>
              <p14:cNvContentPartPr/>
              <p14:nvPr/>
            </p14:nvContentPartPr>
            <p14:xfrm>
              <a:off x="7542797" y="4128007"/>
              <a:ext cx="360" cy="896040"/>
            </p14:xfrm>
          </p:contentPart>
        </mc:Choice>
        <mc:Fallback>
          <p:pic>
            <p:nvPicPr>
              <p:cNvPr id="33845" name="Рукописный ввод 33844">
                <a:extLst>
                  <a:ext uri="{FF2B5EF4-FFF2-40B4-BE49-F238E27FC236}">
                    <a16:creationId xmlns:a16="http://schemas.microsoft.com/office/drawing/2014/main" id="{404FC137-BA3B-DAE0-8F05-BDF166D89CB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24797" y="4110007"/>
                <a:ext cx="36000" cy="93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047" y="1391056"/>
            <a:ext cx="10469647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Ели красную ... , подарили мне …</a:t>
            </a:r>
            <a:endParaRPr lang="ru-RU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7441" y="2326700"/>
            <a:ext cx="1752311" cy="17672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41426" y="3170193"/>
            <a:ext cx="184731" cy="921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1677" y="3978613"/>
            <a:ext cx="9603936" cy="92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Зреет красная…, соберёт ее…</a:t>
            </a:r>
            <a:endParaRPr lang="ru-RU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5657" y="2323091"/>
            <a:ext cx="2485587" cy="1832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21979" t="5937" r="23334" b="17187"/>
          <a:stretch/>
        </p:blipFill>
        <p:spPr>
          <a:xfrm>
            <a:off x="2176031" y="4812336"/>
            <a:ext cx="2639161" cy="1821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17107" y="3956726"/>
            <a:ext cx="1364369" cy="25899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01175" y="5896147"/>
            <a:ext cx="204311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Галина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0553" y="437745"/>
            <a:ext cx="76167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9779" y="364866"/>
            <a:ext cx="4795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"Доскажи"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2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0" y="614363"/>
            <a:ext cx="9073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«собери рассыпавшиеся слова"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991" t="34999" r="5269" b="30782"/>
          <a:stretch/>
        </p:blipFill>
        <p:spPr>
          <a:xfrm>
            <a:off x="1100138" y="2228850"/>
            <a:ext cx="1034512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5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663" y="585788"/>
            <a:ext cx="32289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кеан</a:t>
            </a:r>
          </a:p>
          <a:p>
            <a:endParaRPr lang="ru-RU" sz="5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олубой</a:t>
            </a:r>
          </a:p>
          <a:p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рачки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4163" y="957264"/>
            <a:ext cx="7391399" cy="415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30381" t="46094" r="60286" b="33594"/>
          <a:stretch/>
        </p:blipFill>
        <p:spPr>
          <a:xfrm>
            <a:off x="1110778" y="1192246"/>
            <a:ext cx="2020173" cy="24717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1605" t="17187" r="31736" b="17578"/>
          <a:stretch/>
        </p:blipFill>
        <p:spPr>
          <a:xfrm>
            <a:off x="3219855" y="1670723"/>
            <a:ext cx="2670715" cy="1885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13470" t="23048" r="31845" b="22460"/>
          <a:stretch/>
        </p:blipFill>
        <p:spPr>
          <a:xfrm>
            <a:off x="8397576" y="4260106"/>
            <a:ext cx="2397229" cy="1343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18192" t="16601" r="38653" b="17188"/>
          <a:stretch/>
        </p:blipFill>
        <p:spPr>
          <a:xfrm>
            <a:off x="1625943" y="4145502"/>
            <a:ext cx="2335439" cy="20145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/>
          <a:srcRect l="18082" t="16602" r="38543" b="16406"/>
          <a:stretch/>
        </p:blipFill>
        <p:spPr>
          <a:xfrm>
            <a:off x="5720796" y="3960675"/>
            <a:ext cx="2468031" cy="21431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1830" y="233464"/>
            <a:ext cx="11702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Соберите слова из первых звуков картинок.</a:t>
            </a:r>
          </a:p>
        </p:txBody>
      </p:sp>
      <p:sp>
        <p:nvSpPr>
          <p:cNvPr id="14340" name="AutoShape 4" descr="https://kartinkin.net/uploads/posts/2022-12/1670309150_26-kartinkin-net-p-ulitka-kartinka-dlya-detei-pinterest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kartinkin.net/uploads/posts/2022-12/1670309150_26-kartinkin-net-p-ulitka-kartinka-dlya-detei-pinterest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s://www.defectologiya.pro/assets/images/zhurnal/Migacheva/main_%D1%83%D0%BB%D0%B8%D1%82%D0%BA%D0%B011.jpg"/>
          <p:cNvPicPr>
            <a:picLocks noChangeAspect="1" noChangeArrowheads="1"/>
          </p:cNvPicPr>
          <p:nvPr/>
        </p:nvPicPr>
        <p:blipFill>
          <a:blip r:embed="rId7" cstate="print"/>
          <a:srcRect l="22991" t="-774"/>
          <a:stretch>
            <a:fillRect/>
          </a:stretch>
        </p:blipFill>
        <p:spPr bwMode="auto">
          <a:xfrm>
            <a:off x="6050605" y="1468876"/>
            <a:ext cx="2490281" cy="2281141"/>
          </a:xfrm>
          <a:prstGeom prst="rect">
            <a:avLst/>
          </a:prstGeom>
          <a:noFill/>
        </p:spPr>
      </p:pic>
      <p:pic>
        <p:nvPicPr>
          <p:cNvPr id="14346" name="Picture 10" descr="https://avatars.mds.yandex.net/i?id=c9c95d284f4196c62044b495a36effef2a34d340-8174067-images-thumbs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11702" y="1475667"/>
            <a:ext cx="2347540" cy="2347541"/>
          </a:xfrm>
          <a:prstGeom prst="rect">
            <a:avLst/>
          </a:prstGeom>
          <a:noFill/>
        </p:spPr>
      </p:pic>
      <p:pic>
        <p:nvPicPr>
          <p:cNvPr id="14348" name="Picture 12" descr="https://avatars.mds.yandex.net/i?id=fa33503815557f2a10589c60c98695ea36f6e928-8220238-images-thumbs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514958" y="4072952"/>
            <a:ext cx="2477476" cy="1676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17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254" y="340468"/>
            <a:ext cx="870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в тетрадь предложение: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2123" y="1707662"/>
            <a:ext cx="7672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Киты живут в океане.</a:t>
            </a:r>
          </a:p>
        </p:txBody>
      </p:sp>
      <p:pic>
        <p:nvPicPr>
          <p:cNvPr id="3074" name="Picture 2" descr="https://avatars.mds.yandex.net/i?id=eb6d2e98db322b30372dfb9f3cbaeedc6b0d3cd8-8310601-images-thumbs&amp;n=13"/>
          <p:cNvPicPr>
            <a:picLocks noChangeAspect="1" noChangeArrowheads="1"/>
          </p:cNvPicPr>
          <p:nvPr/>
        </p:nvPicPr>
        <p:blipFill>
          <a:blip r:embed="rId2" cstate="print"/>
          <a:srcRect r="1773" b="7032"/>
          <a:stretch>
            <a:fillRect/>
          </a:stretch>
        </p:blipFill>
        <p:spPr bwMode="auto">
          <a:xfrm>
            <a:off x="3067184" y="3197967"/>
            <a:ext cx="5991091" cy="329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33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796" y="457200"/>
            <a:ext cx="8725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в тетрадь предложение: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8954" y="1595336"/>
            <a:ext cx="7597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Киты живут в океане.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252936" y="1702340"/>
            <a:ext cx="223736" cy="46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76672" y="1731523"/>
            <a:ext cx="262647" cy="428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https://fikiwiki.com/uploads/posts/2022-02/1644719900_31-fikiwiki-com-p-kartinki-skhemi-predlozhenii-32.jpg"/>
          <p:cNvPicPr>
            <a:picLocks noChangeAspect="1" noChangeArrowheads="1"/>
          </p:cNvPicPr>
          <p:nvPr/>
        </p:nvPicPr>
        <p:blipFill>
          <a:blip r:embed="rId2" cstate="print"/>
          <a:srcRect l="10671" t="50817"/>
          <a:stretch>
            <a:fillRect/>
          </a:stretch>
        </p:blipFill>
        <p:spPr bwMode="auto">
          <a:xfrm>
            <a:off x="314325" y="2918298"/>
            <a:ext cx="6553334" cy="2225202"/>
          </a:xfrm>
          <a:prstGeom prst="rect">
            <a:avLst/>
          </a:prstGeom>
          <a:noFill/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5282119" y="2169268"/>
            <a:ext cx="4961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https://avatars.mds.yandex.net/i?id=eb6d2e98db322b30372dfb9f3cbaeedc6b0d3cd8-8310601-images-thumbs&amp;n=13"/>
          <p:cNvPicPr>
            <a:picLocks noChangeAspect="1" noChangeArrowheads="1"/>
          </p:cNvPicPr>
          <p:nvPr/>
        </p:nvPicPr>
        <p:blipFill>
          <a:blip r:embed="rId3" cstate="print"/>
          <a:srcRect r="1773" b="7032"/>
          <a:stretch>
            <a:fillRect/>
          </a:stretch>
        </p:blipFill>
        <p:spPr bwMode="auto">
          <a:xfrm>
            <a:off x="6867659" y="2626467"/>
            <a:ext cx="4980629" cy="329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-1621" r="1" b="3818"/>
          <a:stretch/>
        </p:blipFill>
        <p:spPr>
          <a:xfrm>
            <a:off x="834501" y="0"/>
            <a:ext cx="10381187" cy="65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66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2F15D4-32A0-1A00-A6B4-C08C3378C6DD}"/>
              </a:ext>
            </a:extLst>
          </p:cNvPr>
          <p:cNvSpPr txBox="1"/>
          <p:nvPr/>
        </p:nvSpPr>
        <p:spPr>
          <a:xfrm>
            <a:off x="150920" y="310718"/>
            <a:ext cx="11887200" cy="6143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Здравствуйте, уважаемые коллеги. Представляю вашему вниманию фрагмент логопедического занятия с обучающимися 1 класса для детей с тяжелыми нарушениями речи Муниципального образовательного учреждения «Средней общеобразовательной школы № 1» города Электросталь.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занятия: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закрепление навыка различать согласные звуки [к ]-[г ] в устной и письменной речи.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Коррекционно-образовательные задачи: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уточнение и сравнение характеристики звуков [к] – [г];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навыков фонематического анализа и синтеза на материале звуков, слогов, слов, словосочетаний, предложений;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умения определять позицию звука в слове;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в написании слов и предложений;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составлять рассказ по опорным словам;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уточнение и активизация словаря;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отработка умения формулировать свой ответ.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 задачи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восприятия;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произвольного внимания;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графических навыков.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Коррекционно-воспитательные задачи: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к занятиям;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умения работать в коллективе.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зеркала, ручки, карандаши, тетради, карточки для фонетического разбора слов, манная крупа в тарелках, разрезные карточки, сигнальные карточки, презентация, компьютер.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5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i?id=cba4ca50b5fe114cd9d1671f95dff007d3147938-775829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4732" y="1636631"/>
            <a:ext cx="3454872" cy="2342287"/>
          </a:xfrm>
          <a:prstGeom prst="rect">
            <a:avLst/>
          </a:prstGeom>
          <a:noFill/>
        </p:spPr>
      </p:pic>
      <p:pic>
        <p:nvPicPr>
          <p:cNvPr id="24580" name="Picture 4" descr="https://cdn.dribbble.com/users/163146/screenshots/1541470/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397" y="1315667"/>
            <a:ext cx="4250987" cy="31882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830" y="369651"/>
            <a:ext cx="11721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первые звуки картинок и тему урока.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1054" y="4377447"/>
            <a:ext cx="3249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5200" y="4309352"/>
            <a:ext cx="3142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КРАБ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4" descr="https://cdn.dribbble.com/users/163146/screenshots/1541470/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307" y="1315667"/>
            <a:ext cx="4250987" cy="3188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avatars.mds.yandex.net/i?id=8650810d7fe537bd0ff3ba987241a8a0300878cf-7469517-images-thumbs&amp;n=13"/>
          <p:cNvPicPr>
            <a:picLocks noChangeAspect="1" noChangeArrowheads="1"/>
          </p:cNvPicPr>
          <p:nvPr/>
        </p:nvPicPr>
        <p:blipFill>
          <a:blip r:embed="rId2" cstate="print"/>
          <a:srcRect l="16027" t="15735" r="22027" b="10541"/>
          <a:stretch>
            <a:fillRect/>
          </a:stretch>
        </p:blipFill>
        <p:spPr bwMode="auto">
          <a:xfrm>
            <a:off x="1235412" y="3735422"/>
            <a:ext cx="4173167" cy="2854410"/>
          </a:xfrm>
          <a:prstGeom prst="rect">
            <a:avLst/>
          </a:prstGeom>
          <a:noFill/>
        </p:spPr>
      </p:pic>
      <p:pic>
        <p:nvPicPr>
          <p:cNvPr id="25608" name="Picture 8" descr="https://ogorodniku.com/uploads/posts/2023-01/1673348120_ogorodniku-com-p-zaborchik-artikulyatsionnaya-gimnastika-ka-1.jpg"/>
          <p:cNvPicPr>
            <a:picLocks noChangeAspect="1" noChangeArrowheads="1"/>
          </p:cNvPicPr>
          <p:nvPr/>
        </p:nvPicPr>
        <p:blipFill>
          <a:blip r:embed="rId3" cstate="print"/>
          <a:srcRect l="11988" t="5262" r="5847" b="10137"/>
          <a:stretch>
            <a:fillRect/>
          </a:stretch>
        </p:blipFill>
        <p:spPr bwMode="auto">
          <a:xfrm>
            <a:off x="1750981" y="1011678"/>
            <a:ext cx="3858102" cy="2402732"/>
          </a:xfrm>
          <a:prstGeom prst="rect">
            <a:avLst/>
          </a:prstGeom>
          <a:noFill/>
        </p:spPr>
      </p:pic>
      <p:pic>
        <p:nvPicPr>
          <p:cNvPr id="25610" name="Picture 10" descr="https://avatars.mds.yandex.net/i?id=e3f619737b567808479742fa4d74b0cffc7b65c2-8281157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614" y="901732"/>
            <a:ext cx="5175114" cy="3048001"/>
          </a:xfrm>
          <a:prstGeom prst="rect">
            <a:avLst/>
          </a:prstGeom>
          <a:noFill/>
        </p:spPr>
      </p:pic>
      <p:pic>
        <p:nvPicPr>
          <p:cNvPr id="9" name="Picture 12" descr="https://sun9-14.userapi.com/impf/c845122/v845122315/1b4386/som_BBVjsBk.jpg?size=604x308&amp;quality=96&amp;sign=45d084915ff2e0afa17e6a868aa36c49&amp;type=album"/>
          <p:cNvPicPr>
            <a:picLocks noChangeAspect="1" noChangeArrowheads="1"/>
          </p:cNvPicPr>
          <p:nvPr/>
        </p:nvPicPr>
        <p:blipFill>
          <a:blip r:embed="rId5" cstate="print"/>
          <a:srcRect l="44070" t="15618" r="48367" b="80072"/>
          <a:stretch>
            <a:fillRect/>
          </a:stretch>
        </p:blipFill>
        <p:spPr bwMode="auto">
          <a:xfrm>
            <a:off x="7140103" y="4215232"/>
            <a:ext cx="1060315" cy="308130"/>
          </a:xfrm>
          <a:prstGeom prst="rect">
            <a:avLst/>
          </a:prstGeom>
          <a:noFill/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6" cstate="print"/>
          <a:srcRect l="63309" t="60538" r="13670" b="19716"/>
          <a:stretch>
            <a:fillRect/>
          </a:stretch>
        </p:blipFill>
        <p:spPr bwMode="auto">
          <a:xfrm>
            <a:off x="6387541" y="3871609"/>
            <a:ext cx="5121104" cy="247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383277" y="184826"/>
            <a:ext cx="8180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r>
              <a:rPr lang="ru-RU" sz="40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maam.ru/upload/blogs/detsad-297148-1466396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213" y="1411625"/>
            <a:ext cx="6429375" cy="44005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4867" y="437745"/>
            <a:ext cx="10418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Вспомните артикуляцию звуков [Г] - [К]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онспект открытого занятия (презентация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842" y="1186774"/>
            <a:ext cx="7425725" cy="53015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09344" y="340468"/>
            <a:ext cx="7928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звуков [Г] - [К]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6153" y="369651"/>
            <a:ext cx="9212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7884A9-0A1F-EE38-3A5B-272C6DF5C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33" y="1158855"/>
            <a:ext cx="10111666" cy="51792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8097" y="1328738"/>
            <a:ext cx="3872597" cy="4410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462" y="1165086"/>
            <a:ext cx="4057650" cy="40576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5775" y="457200"/>
            <a:ext cx="10115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«Поймайте звук»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28888" y="5902465"/>
            <a:ext cx="5087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Повторите слоговые ряды. </a:t>
            </a:r>
          </a:p>
        </p:txBody>
      </p:sp>
    </p:spTree>
    <p:extLst>
      <p:ext uri="{BB962C8B-B14F-4D97-AF65-F5344CB8AC3E}">
        <p14:creationId xmlns:p14="http://schemas.microsoft.com/office/powerpoint/2010/main" val="223378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016" y="1257916"/>
            <a:ext cx="1164400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гимнастика «Море»</a:t>
            </a:r>
            <a:endParaRPr kumimoji="0" lang="ru-RU" sz="4000" b="1" i="0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Плыли, плыли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осьминожки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(ритмично сжимаем и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разжимаем кулаки)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Опустились на дорожку (пальцы поставили на стол)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Быстро-быстро побежали (пальцы бегают по столу)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три ножки потеряли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зато осталось пять (показать раскрытые ладони)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всех пересчитать! (Поочередно сгибаем пальцы в кулак)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https://avatars.mds.yandex.net/i?id=7563d851ce84552d48fa2f0ea16b4043a0e68a75-7015819-images-thumbs&amp;n=13"/>
          <p:cNvPicPr>
            <a:picLocks noChangeAspect="1" noChangeArrowheads="1"/>
          </p:cNvPicPr>
          <p:nvPr/>
        </p:nvPicPr>
        <p:blipFill>
          <a:blip r:embed="rId2" cstate="print"/>
          <a:srcRect l="2405" t="62650"/>
          <a:stretch>
            <a:fillRect/>
          </a:stretch>
        </p:blipFill>
        <p:spPr bwMode="auto">
          <a:xfrm>
            <a:off x="2879387" y="243191"/>
            <a:ext cx="3160612" cy="1138441"/>
          </a:xfrm>
          <a:prstGeom prst="rect">
            <a:avLst/>
          </a:prstGeom>
          <a:noFill/>
        </p:spPr>
      </p:pic>
      <p:pic>
        <p:nvPicPr>
          <p:cNvPr id="30725" name="Picture 5" descr="https://avatars.mds.yandex.net/i?id=7563d851ce84552d48fa2f0ea16b4043a0e68a75-7015819-images-thumbs&amp;n=13"/>
          <p:cNvPicPr>
            <a:picLocks noChangeAspect="1" noChangeArrowheads="1"/>
          </p:cNvPicPr>
          <p:nvPr/>
        </p:nvPicPr>
        <p:blipFill>
          <a:blip r:embed="rId2" cstate="print"/>
          <a:srcRect l="3006" t="27224" b="37670"/>
          <a:stretch>
            <a:fillRect/>
          </a:stretch>
        </p:blipFill>
        <p:spPr bwMode="auto">
          <a:xfrm>
            <a:off x="5875505" y="5194570"/>
            <a:ext cx="3141156" cy="1070042"/>
          </a:xfrm>
          <a:prstGeom prst="rect">
            <a:avLst/>
          </a:prstGeom>
          <a:noFill/>
        </p:spPr>
      </p:pic>
      <p:pic>
        <p:nvPicPr>
          <p:cNvPr id="30727" name="Picture 7" descr="https://avatars.mds.yandex.net/i?id=7563d851ce84552d48fa2f0ea16b4043a0e68a75-7015819-images-thumbs&amp;n=13"/>
          <p:cNvPicPr>
            <a:picLocks noChangeAspect="1" noChangeArrowheads="1"/>
          </p:cNvPicPr>
          <p:nvPr/>
        </p:nvPicPr>
        <p:blipFill>
          <a:blip r:embed="rId2" cstate="print"/>
          <a:srcRect l="9914" t="735" r="14391" b="71818"/>
          <a:stretch>
            <a:fillRect/>
          </a:stretch>
        </p:blipFill>
        <p:spPr bwMode="auto">
          <a:xfrm>
            <a:off x="8959175" y="5301575"/>
            <a:ext cx="2451370" cy="836579"/>
          </a:xfrm>
          <a:prstGeom prst="rect">
            <a:avLst/>
          </a:prstGeom>
          <a:noFill/>
        </p:spPr>
      </p:pic>
      <p:pic>
        <p:nvPicPr>
          <p:cNvPr id="6" name="Picture 7" descr="https://avatars.mds.yandex.net/i?id=7563d851ce84552d48fa2f0ea16b4043a0e68a75-7015819-images-thumbs&amp;n=13"/>
          <p:cNvPicPr>
            <a:picLocks noChangeAspect="1" noChangeArrowheads="1"/>
          </p:cNvPicPr>
          <p:nvPr/>
        </p:nvPicPr>
        <p:blipFill>
          <a:blip r:embed="rId2" cstate="print"/>
          <a:srcRect l="9914" t="735" r="14391" b="71818"/>
          <a:stretch>
            <a:fillRect/>
          </a:stretch>
        </p:blipFill>
        <p:spPr bwMode="auto">
          <a:xfrm>
            <a:off x="249678" y="5317788"/>
            <a:ext cx="2451370" cy="836579"/>
          </a:xfrm>
          <a:prstGeom prst="rect">
            <a:avLst/>
          </a:prstGeom>
          <a:noFill/>
        </p:spPr>
      </p:pic>
      <p:pic>
        <p:nvPicPr>
          <p:cNvPr id="7" name="Picture 7" descr="https://avatars.mds.yandex.net/i?id=7563d851ce84552d48fa2f0ea16b4043a0e68a75-7015819-images-thumbs&amp;n=13"/>
          <p:cNvPicPr>
            <a:picLocks noChangeAspect="1" noChangeArrowheads="1"/>
          </p:cNvPicPr>
          <p:nvPr/>
        </p:nvPicPr>
        <p:blipFill>
          <a:blip r:embed="rId2" cstate="print"/>
          <a:srcRect l="9914" t="735" r="14391" b="71818"/>
          <a:stretch>
            <a:fillRect/>
          </a:stretch>
        </p:blipFill>
        <p:spPr bwMode="auto">
          <a:xfrm>
            <a:off x="421534" y="392349"/>
            <a:ext cx="2451370" cy="836579"/>
          </a:xfrm>
          <a:prstGeom prst="rect">
            <a:avLst/>
          </a:prstGeom>
          <a:noFill/>
        </p:spPr>
      </p:pic>
      <p:pic>
        <p:nvPicPr>
          <p:cNvPr id="8" name="Picture 3" descr="https://avatars.mds.yandex.net/i?id=7563d851ce84552d48fa2f0ea16b4043a0e68a75-7015819-images-thumbs&amp;n=13"/>
          <p:cNvPicPr>
            <a:picLocks noChangeAspect="1" noChangeArrowheads="1"/>
          </p:cNvPicPr>
          <p:nvPr/>
        </p:nvPicPr>
        <p:blipFill>
          <a:blip r:embed="rId2" cstate="print"/>
          <a:srcRect l="2405" t="62650"/>
          <a:stretch>
            <a:fillRect/>
          </a:stretch>
        </p:blipFill>
        <p:spPr bwMode="auto">
          <a:xfrm>
            <a:off x="2684834" y="5252935"/>
            <a:ext cx="3160612" cy="1138441"/>
          </a:xfrm>
          <a:prstGeom prst="rect">
            <a:avLst/>
          </a:prstGeom>
          <a:noFill/>
        </p:spPr>
      </p:pic>
      <p:pic>
        <p:nvPicPr>
          <p:cNvPr id="9" name="Picture 5" descr="https://avatars.mds.yandex.net/i?id=7563d851ce84552d48fa2f0ea16b4043a0e68a75-7015819-images-thumbs&amp;n=13"/>
          <p:cNvPicPr>
            <a:picLocks noChangeAspect="1" noChangeArrowheads="1"/>
          </p:cNvPicPr>
          <p:nvPr/>
        </p:nvPicPr>
        <p:blipFill>
          <a:blip r:embed="rId2" cstate="print"/>
          <a:srcRect l="3006" t="27224" b="37670"/>
          <a:stretch>
            <a:fillRect/>
          </a:stretch>
        </p:blipFill>
        <p:spPr bwMode="auto">
          <a:xfrm>
            <a:off x="6076543" y="259405"/>
            <a:ext cx="3141156" cy="1070042"/>
          </a:xfrm>
          <a:prstGeom prst="rect">
            <a:avLst/>
          </a:prstGeom>
          <a:noFill/>
        </p:spPr>
      </p:pic>
      <p:pic>
        <p:nvPicPr>
          <p:cNvPr id="10" name="Picture 7" descr="https://avatars.mds.yandex.net/i?id=7563d851ce84552d48fa2f0ea16b4043a0e68a75-7015819-images-thumbs&amp;n=13"/>
          <p:cNvPicPr>
            <a:picLocks noChangeAspect="1" noChangeArrowheads="1"/>
          </p:cNvPicPr>
          <p:nvPr/>
        </p:nvPicPr>
        <p:blipFill>
          <a:blip r:embed="rId2" cstate="print"/>
          <a:srcRect l="9914" t="735" r="14391" b="71818"/>
          <a:stretch>
            <a:fillRect/>
          </a:stretch>
        </p:blipFill>
        <p:spPr bwMode="auto">
          <a:xfrm>
            <a:off x="9267217" y="288587"/>
            <a:ext cx="2451370" cy="836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544</Words>
  <Application>Microsoft Office PowerPoint</Application>
  <PresentationFormat>Широкоэкранный</PresentationFormat>
  <Paragraphs>86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Тема Office</vt:lpstr>
      <vt:lpstr>«Различение звонких и глухих  [Г] - [К] в устной и письменной речи.»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«Различение звонких и глухих  [Г] - [К] в устной и письменной речи.»</dc:title>
  <dc:creator>Пользователь</dc:creator>
  <cp:lastModifiedBy>Роман Живаев</cp:lastModifiedBy>
  <cp:revision>64</cp:revision>
  <dcterms:created xsi:type="dcterms:W3CDTF">2023-02-21T19:51:11Z</dcterms:created>
  <dcterms:modified xsi:type="dcterms:W3CDTF">2023-03-05T18:49:17Z</dcterms:modified>
</cp:coreProperties>
</file>