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A5342-A62E-4705-A7A2-97EBBAA42817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64E8-DCF2-4EAE-B120-5EC5516E3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stavropollibblind.blogspot.com/2015/08/ivans-childhood.html?m=1&amp;cc_key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BUcc5qxlAo" TargetMode="External"/><Relationship Id="rId5" Type="http://schemas.openxmlformats.org/officeDocument/2006/relationships/hyperlink" Target="https://learningapps.org/" TargetMode="External"/><Relationship Id="rId4" Type="http://schemas.openxmlformats.org/officeDocument/2006/relationships/hyperlink" Target="https://warheroe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Ucc5qxlA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x4g6u6ht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1857364"/>
            <a:ext cx="67402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Маленькие герои большой войны.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Иван.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(по повести В. Богомолова «Иван»)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92867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Кто такой Иван?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2000240"/>
            <a:ext cx="7000924" cy="3429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Иван – это собирательный образ, тип мальчишек и девчонок, которые шли воевать раньше положенного времени, потому что не могли жить с ненавистью к врагам: это и Валя Котик, и Зина Портнова, и Леня Голиков, повзрослевшие в своей беде, в войне.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 тебе понравилось на уроке?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Чего тебе не хватило на уроке?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92893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Доволен ли ты своей работой?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071942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Запиши в тетрадь вопрос, который ты задаешь себе в конце нашего урока?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14351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Д/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ответь на вопрос письменно в тетради в виде письма-сочинения, обращенного к Ивану.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5481" y="416462"/>
            <a:ext cx="330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Рефлексивно-оценочный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Список использованных источников: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Аннинский Л.  </a:t>
            </a:r>
            <a:r>
              <a:rPr lang="ru-RU" dirty="0" err="1"/>
              <a:t>Богомоловский</a:t>
            </a:r>
            <a:r>
              <a:rPr lang="ru-RU" dirty="0"/>
              <a:t> секрет. </a:t>
            </a:r>
            <a:r>
              <a:rPr lang="ru-RU" dirty="0" err="1"/>
              <a:t>Л-ра</a:t>
            </a:r>
            <a:r>
              <a:rPr lang="ru-RU" dirty="0"/>
              <a:t>: Дон, 1977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Богомолов В.О. Иван: рассказ // Военная проза – М., 2008.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Владимир Богомолов. Рассказ «Иван» -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stavropollibblind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blogspot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ru-RU" u="sng" dirty="0">
                <a:hlinkClick r:id="rId3"/>
              </a:rPr>
              <a:t>/2015/08/</a:t>
            </a:r>
            <a:r>
              <a:rPr lang="en-US" u="sng" dirty="0" err="1">
                <a:hlinkClick r:id="rId3"/>
              </a:rPr>
              <a:t>ivans</a:t>
            </a:r>
            <a:r>
              <a:rPr lang="ru-RU" u="sng" dirty="0">
                <a:hlinkClick r:id="rId3"/>
              </a:rPr>
              <a:t>-</a:t>
            </a:r>
            <a:r>
              <a:rPr lang="en-US" u="sng" dirty="0">
                <a:hlinkClick r:id="rId3"/>
              </a:rPr>
              <a:t>childhood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html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m</a:t>
            </a:r>
            <a:r>
              <a:rPr lang="ru-RU" u="sng" dirty="0">
                <a:hlinkClick r:id="rId3"/>
              </a:rPr>
              <a:t>=1</a:t>
            </a:r>
            <a:r>
              <a:rPr lang="ru-RU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Кузнецов М. Иван, </a:t>
            </a:r>
            <a:r>
              <a:rPr lang="ru-RU" dirty="0" err="1"/>
              <a:t>Зося</a:t>
            </a:r>
            <a:r>
              <a:rPr lang="ru-RU" dirty="0"/>
              <a:t>, </a:t>
            </a:r>
            <a:r>
              <a:rPr lang="ru-RU" dirty="0" err="1"/>
              <a:t>Таманцев</a:t>
            </a:r>
            <a:r>
              <a:rPr lang="ru-RU" dirty="0"/>
              <a:t> и другие // Наш современник, 1976. №5.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Международный патриотический интернет-проект «Герои страны» -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u="sng" dirty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warheroes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ru-RU" dirty="0"/>
              <a:t>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Мультимедийный</a:t>
            </a:r>
            <a:r>
              <a:rPr lang="ru-RU" dirty="0" smtClean="0"/>
              <a:t> портал-конструктор заданий к урокам </a:t>
            </a:r>
            <a:r>
              <a:rPr lang="en-US" dirty="0" err="1" smtClean="0"/>
              <a:t>Learningapps</a:t>
            </a:r>
            <a:r>
              <a:rPr lang="ru-RU" dirty="0" smtClean="0"/>
              <a:t> - </a:t>
            </a:r>
            <a:r>
              <a:rPr lang="en-US" dirty="0" smtClean="0"/>
              <a:t>URL</a:t>
            </a:r>
            <a:r>
              <a:rPr lang="ru-RU" dirty="0" smtClean="0"/>
              <a:t>:  </a:t>
            </a:r>
            <a:r>
              <a:rPr lang="en-US" dirty="0" smtClean="0">
                <a:hlinkClick r:id="rId5"/>
              </a:rPr>
              <a:t>https://learningapps.org/</a:t>
            </a:r>
            <a:r>
              <a:rPr lang="ru-RU" smtClean="0"/>
              <a:t>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Позерт</a:t>
            </a:r>
            <a:r>
              <a:rPr lang="ru-RU" dirty="0"/>
              <a:t> И.Н. «Особенности стиля и языка  в повести Богомолова «Иван». Журнал «Русский язык в школе» 2006 г.№3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Радость дня Победы. Хроника 9 мая 1945 г. -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u="sng" dirty="0">
                <a:hlinkClick r:id="rId6"/>
              </a:rPr>
              <a:t>https</a:t>
            </a:r>
            <a:r>
              <a:rPr lang="ru-RU" u="sng" dirty="0">
                <a:hlinkClick r:id="rId6"/>
              </a:rPr>
              <a:t>://</a:t>
            </a:r>
            <a:r>
              <a:rPr lang="en-US" u="sng" dirty="0">
                <a:hlinkClick r:id="rId6"/>
              </a:rPr>
              <a:t>www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youtube</a:t>
            </a:r>
            <a:r>
              <a:rPr lang="ru-RU" u="sng" dirty="0">
                <a:hlinkClick r:id="rId6"/>
              </a:rPr>
              <a:t>.</a:t>
            </a:r>
            <a:r>
              <a:rPr lang="en-US" u="sng" dirty="0">
                <a:hlinkClick r:id="rId6"/>
              </a:rPr>
              <a:t>com</a:t>
            </a:r>
            <a:r>
              <a:rPr lang="ru-RU" u="sng" dirty="0">
                <a:hlinkClick r:id="rId6"/>
              </a:rPr>
              <a:t>/</a:t>
            </a:r>
            <a:r>
              <a:rPr lang="en-US" u="sng" dirty="0">
                <a:hlinkClick r:id="rId6"/>
              </a:rPr>
              <a:t>watch</a:t>
            </a:r>
            <a:r>
              <a:rPr lang="ru-RU" u="sng" dirty="0">
                <a:hlinkClick r:id="rId6"/>
              </a:rPr>
              <a:t>?</a:t>
            </a:r>
            <a:r>
              <a:rPr lang="en-US" u="sng" dirty="0">
                <a:hlinkClick r:id="rId6"/>
              </a:rPr>
              <a:t>v</a:t>
            </a:r>
            <a:r>
              <a:rPr lang="ru-RU" u="sng" dirty="0">
                <a:hlinkClick r:id="rId6"/>
              </a:rPr>
              <a:t>=</a:t>
            </a:r>
            <a:r>
              <a:rPr lang="en-US" u="sng" dirty="0" err="1">
                <a:hlinkClick r:id="rId6"/>
              </a:rPr>
              <a:t>PBUcc</a:t>
            </a:r>
            <a:r>
              <a:rPr lang="ru-RU" u="sng" dirty="0">
                <a:hlinkClick r:id="rId6"/>
              </a:rPr>
              <a:t>5</a:t>
            </a:r>
            <a:r>
              <a:rPr lang="en-US" u="sng" dirty="0" err="1">
                <a:hlinkClick r:id="rId6"/>
              </a:rPr>
              <a:t>qxlAo</a:t>
            </a:r>
            <a:r>
              <a:rPr lang="ru-RU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77153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Тип урока</a:t>
            </a:r>
            <a:r>
              <a:rPr lang="ru-RU" dirty="0" smtClean="0"/>
              <a:t>: урок усвоения новых знаний.</a:t>
            </a:r>
          </a:p>
          <a:p>
            <a:r>
              <a:rPr lang="ru-RU" b="1" dirty="0" smtClean="0"/>
              <a:t>Предмет</a:t>
            </a:r>
            <a:r>
              <a:rPr lang="ru-RU" dirty="0" smtClean="0"/>
              <a:t> </a:t>
            </a:r>
            <a:r>
              <a:rPr lang="ru-RU" u="sng" dirty="0" smtClean="0"/>
              <a:t>литература.</a:t>
            </a:r>
            <a:r>
              <a:rPr lang="ru-RU" dirty="0" smtClean="0"/>
              <a:t>  Класс: </a:t>
            </a:r>
            <a:r>
              <a:rPr lang="ru-RU" u="sng" dirty="0" smtClean="0"/>
              <a:t>5 - 6</a:t>
            </a:r>
            <a:r>
              <a:rPr lang="ru-RU" dirty="0" smtClean="0"/>
              <a:t>   Учебники: </a:t>
            </a:r>
            <a:r>
              <a:rPr lang="ru-RU" u="sng" dirty="0" smtClean="0"/>
              <a:t>внеклассное чтение. </a:t>
            </a:r>
            <a:endParaRPr lang="ru-RU" dirty="0" smtClean="0"/>
          </a:p>
          <a:p>
            <a:r>
              <a:rPr lang="ru-RU" dirty="0" smtClean="0"/>
              <a:t>Тема урока:</a:t>
            </a:r>
            <a:r>
              <a:rPr lang="ru-RU" b="1" dirty="0" smtClean="0"/>
              <a:t> </a:t>
            </a:r>
            <a:r>
              <a:rPr lang="ru-RU" sz="2400" b="1" u="sng" dirty="0" smtClean="0"/>
              <a:t>«Маленькие герои большой войны. Иван (по повести В. Богомолова «Иван»)»</a:t>
            </a:r>
            <a:r>
              <a:rPr lang="ru-RU" u="sng" dirty="0" smtClean="0"/>
              <a:t>.</a:t>
            </a:r>
            <a:endParaRPr lang="ru-RU" dirty="0" smtClean="0"/>
          </a:p>
          <a:p>
            <a:r>
              <a:rPr lang="ru-RU" dirty="0" smtClean="0"/>
              <a:t>Оборудование: </a:t>
            </a:r>
            <a:r>
              <a:rPr lang="ru-RU" u="sng" dirty="0" smtClean="0"/>
              <a:t>компьютер, презентация, портреты писателя, раздаточный материал.</a:t>
            </a:r>
            <a:endParaRPr lang="ru-RU" dirty="0" smtClean="0"/>
          </a:p>
          <a:p>
            <a:r>
              <a:rPr lang="ru-RU" dirty="0" smtClean="0"/>
              <a:t>Характеристика учебных возможностей обучающихся. </a:t>
            </a:r>
            <a:r>
              <a:rPr lang="ru-RU" u="sng" dirty="0" smtClean="0"/>
              <a:t>Учащиеся владеют:</a:t>
            </a:r>
            <a:endParaRPr lang="ru-RU" dirty="0" smtClean="0"/>
          </a:p>
          <a:p>
            <a:r>
              <a:rPr lang="ru-RU" dirty="0" smtClean="0"/>
              <a:t>- Регулятивными УУД: формулирование темы, цели урока под руководством учителя.</a:t>
            </a:r>
          </a:p>
          <a:p>
            <a:r>
              <a:rPr lang="ru-RU" dirty="0" smtClean="0"/>
              <a:t>- Познавательными УУД: выделять и обобщать нужную информацию под руководством учителя; </a:t>
            </a:r>
          </a:p>
          <a:p>
            <a:pPr>
              <a:buFontTx/>
              <a:buChar char="-"/>
            </a:pPr>
            <a:r>
              <a:rPr lang="ru-RU" dirty="0" smtClean="0"/>
              <a:t>Коммуникативными УУД: умение работать в парах и в группе, внимательно слушать собеседника, высказывать свою точку зрения.</a:t>
            </a:r>
          </a:p>
          <a:p>
            <a:pPr algn="ctr"/>
            <a:r>
              <a:rPr lang="ru-RU" sz="2400" b="1" dirty="0" smtClean="0"/>
              <a:t>Планируемые результаты:</a:t>
            </a:r>
            <a:r>
              <a:rPr lang="ru-RU" sz="2400" dirty="0" smtClean="0"/>
              <a:t> </a:t>
            </a:r>
          </a:p>
          <a:p>
            <a:r>
              <a:rPr lang="ru-RU" u="sng" dirty="0" smtClean="0"/>
              <a:t>Предметные результаты:</a:t>
            </a:r>
            <a:r>
              <a:rPr lang="ru-RU" dirty="0" smtClean="0"/>
              <a:t>  учащиеся имеют представления о лирическом герое Твардовского, знают некоторые факты из биографии </a:t>
            </a:r>
            <a:r>
              <a:rPr lang="ru-RU" dirty="0" smtClean="0"/>
              <a:t>В. Богомолова, </a:t>
            </a:r>
            <a:r>
              <a:rPr lang="ru-RU" dirty="0" smtClean="0"/>
              <a:t>понимают проблему и идею </a:t>
            </a:r>
            <a:r>
              <a:rPr lang="ru-RU" dirty="0" smtClean="0"/>
              <a:t>повести</a:t>
            </a:r>
            <a:endParaRPr lang="ru-RU" dirty="0" smtClean="0"/>
          </a:p>
          <a:p>
            <a:r>
              <a:rPr lang="ru-RU" u="sng" dirty="0" smtClean="0"/>
              <a:t>Метапредметные результаты:</a:t>
            </a:r>
            <a:r>
              <a:rPr lang="ru-RU" dirty="0" smtClean="0"/>
              <a:t> умение работать с текстом, в парах, в группах, делать выводы.</a:t>
            </a:r>
          </a:p>
          <a:p>
            <a:r>
              <a:rPr lang="ru-RU" u="sng" dirty="0" smtClean="0"/>
              <a:t>Личностные результаты:</a:t>
            </a:r>
            <a:r>
              <a:rPr lang="ru-RU" dirty="0" smtClean="0"/>
              <a:t> учатся оценивать свои  знания.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Какому празднику в наше стране </a:t>
            </a:r>
            <a:r>
              <a:rPr lang="ru-RU" sz="2400" b="1" dirty="0" smtClean="0">
                <a:solidFill>
                  <a:srgbClr val="FF0000"/>
                </a:solidFill>
              </a:rPr>
              <a:t> исполняется </a:t>
            </a:r>
            <a:r>
              <a:rPr lang="ru-RU" sz="2400" b="1" dirty="0" smtClean="0">
                <a:solidFill>
                  <a:srgbClr val="FF0000"/>
                </a:solidFill>
              </a:rPr>
              <a:t>78 лет?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785926"/>
            <a:ext cx="5643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Почему мы до сих пор отмечаем его?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85749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Давайте посмотрим на кадры </a:t>
            </a:r>
            <a:r>
              <a:rPr lang="ru-RU" sz="2400" b="1" dirty="0" err="1" smtClean="0">
                <a:solidFill>
                  <a:srgbClr val="FF0000"/>
                </a:solidFill>
              </a:rPr>
              <a:t>видеохроники</a:t>
            </a:r>
            <a:r>
              <a:rPr lang="ru-RU" sz="2400" b="1" dirty="0" smtClean="0">
                <a:solidFill>
                  <a:srgbClr val="FF0000"/>
                </a:solidFill>
              </a:rPr>
              <a:t>, чтобы понять чувства, с которыми наши предки встречали его.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фильм 9">
            <a:hlinkClick r:id="rId3" highlightClick="1"/>
          </p:cNvPr>
          <p:cNvSpPr/>
          <p:nvPr/>
        </p:nvSpPr>
        <p:spPr>
          <a:xfrm>
            <a:off x="6858016" y="3857628"/>
            <a:ext cx="1285884" cy="1000132"/>
          </a:xfrm>
          <a:prstGeom prst="actionButtonMov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514351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Давайте поприветствуем друг друга с такой же радостью, с какой радостью наша страна встречает праздник 9 мая.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3174" y="35716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Мотивационно-целевой</a:t>
            </a:r>
            <a:r>
              <a:rPr lang="ru-RU" b="1" i="1" dirty="0"/>
              <a:t>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Сегодня мы говорим о тех, кто больше всех радовался окончанию войны.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1643050"/>
            <a:ext cx="8286808" cy="2500330"/>
            <a:chOff x="571472" y="1571612"/>
            <a:chExt cx="8286808" cy="25003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00298" y="1571612"/>
              <a:ext cx="4214842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ДЕТИ В ВОЕННОЕ ВРЕМЯ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571472" y="2571744"/>
              <a:ext cx="2143140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РАБОТНИКИ ТЫЛА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2428860" y="3214686"/>
              <a:ext cx="2143140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ГЕРОИ  ФРОНТА</a:t>
              </a: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786314" y="3214686"/>
              <a:ext cx="2143140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САНИТАРЫ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715140" y="2571744"/>
              <a:ext cx="2143140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ПАРТИЗАНЫ</a:t>
              </a:r>
              <a:endParaRPr lang="ru-RU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10800000" flipV="1">
              <a:off x="2500298" y="2500306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9" idx="0"/>
            </p:cNvCxnSpPr>
            <p:nvPr/>
          </p:nvCxnSpPr>
          <p:spPr>
            <a:xfrm rot="5400000">
              <a:off x="3286116" y="2714620"/>
              <a:ext cx="714380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16200000" flipH="1">
              <a:off x="5214942" y="2714620"/>
              <a:ext cx="714380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357950" y="2500306"/>
              <a:ext cx="50006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00034" y="442913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Кто герой сегодняшнего урока?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714356"/>
            <a:ext cx="8143932" cy="5286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Маленькие герои большой войны. </a:t>
            </a:r>
          </a:p>
          <a:p>
            <a:pPr algn="ctr"/>
            <a:endParaRPr lang="ru-RU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Иван.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(по повести В. Богомолова «Иван»)</a:t>
            </a:r>
          </a:p>
          <a:p>
            <a:pPr algn="ctr"/>
            <a:endParaRPr lang="ru-RU" sz="4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714356"/>
            <a:ext cx="8286808" cy="52864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Какие цели урока мы можем поставить перед собой?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2214554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Понять место ребенка на войне;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Подробнее изучить характер Ивана;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Узнать историю создания повести;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Помочь товарищу увидеть то, что я заметил в тексте;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Постараться быть активным на уроке;</a:t>
            </a:r>
          </a:p>
          <a:p>
            <a:pPr marL="342900" indent="-34290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34502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Ориентировочный этап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Что мы знаем об авторе?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00024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Что мы знаем о герое?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21468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Автобиографическое ли это произведение? О себе ли пишет автор?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64344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Где мы можем найти ответы на эти вопросы?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857232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Автор и его повесть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qrcoder.ru/code/?https%3A%2F%2Fstavropollibblind.blogspot.com%2F2015%2F08%2Fivans-childhood.html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00174"/>
            <a:ext cx="5000660" cy="50006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357166"/>
            <a:ext cx="380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Поисково-исследовательский этап</a:t>
            </a:r>
          </a:p>
        </p:txBody>
      </p:sp>
      <p:pic>
        <p:nvPicPr>
          <p:cNvPr id="7" name="Picture 6" descr="https://rounb.ru/image.php?image=/uploads/news/slider/12546/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0"/>
            <a:ext cx="58118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571744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hlinkClick r:id="rId3"/>
              </a:rPr>
              <a:t>Какими чертами характера наделен Иван?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 кого похож мальчик по найденным нами описаниям? (</a:t>
            </a:r>
            <a:r>
              <a:rPr lang="ru-RU" sz="2800" i="1" dirty="0" smtClean="0">
                <a:solidFill>
                  <a:srgbClr val="FF0000"/>
                </a:solidFill>
              </a:rPr>
              <a:t>работа в парах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785926"/>
            <a:ext cx="3357586" cy="4357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Мужик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1785926"/>
            <a:ext cx="3357586" cy="4357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Мальчишка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2571744"/>
            <a:ext cx="235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Суровый</a:t>
            </a:r>
          </a:p>
          <a:p>
            <a:endParaRPr lang="ru-RU" dirty="0" smtClean="0"/>
          </a:p>
          <a:p>
            <a:r>
              <a:rPr lang="ru-RU" dirty="0" smtClean="0"/>
              <a:t>Бывалый </a:t>
            </a:r>
          </a:p>
          <a:p>
            <a:endParaRPr lang="ru-RU" dirty="0" smtClean="0"/>
          </a:p>
          <a:p>
            <a:r>
              <a:rPr lang="ru-RU" dirty="0" smtClean="0"/>
              <a:t>Серьезный</a:t>
            </a:r>
          </a:p>
          <a:p>
            <a:endParaRPr lang="ru-RU" dirty="0" smtClean="0"/>
          </a:p>
          <a:p>
            <a:r>
              <a:rPr lang="ru-RU" dirty="0" smtClean="0"/>
              <a:t>Грубый</a:t>
            </a:r>
          </a:p>
          <a:p>
            <a:endParaRPr lang="ru-RU" dirty="0" smtClean="0"/>
          </a:p>
          <a:p>
            <a:r>
              <a:rPr lang="ru-RU" dirty="0" smtClean="0"/>
              <a:t>Жесткий</a:t>
            </a:r>
          </a:p>
          <a:p>
            <a:endParaRPr lang="ru-RU" dirty="0" smtClean="0"/>
          </a:p>
          <a:p>
            <a:r>
              <a:rPr lang="ru-RU" dirty="0" smtClean="0"/>
              <a:t>Выносливый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2571744"/>
            <a:ext cx="2571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лет</a:t>
            </a:r>
          </a:p>
          <a:p>
            <a:endParaRPr lang="ru-RU" dirty="0" smtClean="0"/>
          </a:p>
          <a:p>
            <a:r>
              <a:rPr lang="ru-RU" dirty="0" smtClean="0"/>
              <a:t>Любит играть</a:t>
            </a:r>
          </a:p>
          <a:p>
            <a:endParaRPr lang="ru-RU" dirty="0" smtClean="0"/>
          </a:p>
          <a:p>
            <a:r>
              <a:rPr lang="ru-RU" dirty="0" smtClean="0"/>
              <a:t>Любит сладости</a:t>
            </a:r>
          </a:p>
          <a:p>
            <a:endParaRPr lang="ru-RU" dirty="0" smtClean="0"/>
          </a:p>
          <a:p>
            <a:r>
              <a:rPr lang="ru-RU" dirty="0" smtClean="0"/>
              <a:t>Ждет ласки</a:t>
            </a:r>
          </a:p>
          <a:p>
            <a:endParaRPr lang="ru-RU" dirty="0" smtClean="0"/>
          </a:p>
          <a:p>
            <a:r>
              <a:rPr lang="ru-RU" dirty="0" smtClean="0"/>
              <a:t>Ранимый </a:t>
            </a:r>
          </a:p>
          <a:p>
            <a:endParaRPr lang="ru-RU" dirty="0" smtClean="0"/>
          </a:p>
          <a:p>
            <a:r>
              <a:rPr lang="ru-RU" dirty="0" smtClean="0"/>
              <a:t>Искренний 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1714488"/>
            <a:ext cx="7358114" cy="4429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3300"/>
                </a:solidFill>
              </a:rPr>
              <a:t>Вывод:</a:t>
            </a:r>
          </a:p>
          <a:p>
            <a:pPr algn="ctr"/>
            <a:endParaRPr lang="ru-RU" sz="4800" dirty="0" smtClean="0">
              <a:solidFill>
                <a:srgbClr val="FF3300"/>
              </a:solidFill>
            </a:endParaRPr>
          </a:p>
          <a:p>
            <a:pPr algn="ctr"/>
            <a:endParaRPr lang="ru-RU" sz="4800" dirty="0" smtClean="0">
              <a:solidFill>
                <a:srgbClr val="FF3300"/>
              </a:solidFill>
            </a:endParaRPr>
          </a:p>
          <a:p>
            <a:pPr algn="ctr"/>
            <a:endParaRPr lang="ru-RU" sz="4800" dirty="0" smtClean="0">
              <a:solidFill>
                <a:srgbClr val="FF3300"/>
              </a:solidFill>
            </a:endParaRPr>
          </a:p>
          <a:p>
            <a:pPr algn="ctr"/>
            <a:endParaRPr lang="ru-RU" sz="4800" dirty="0">
              <a:solidFill>
                <a:srgbClr val="FF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2857496"/>
            <a:ext cx="68580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Когда читаешь повесть «Иван» Богомолова, не понимаешь, кто перед тобой: тринадцатилетний подросток или мужик. Столько злости и ненависти в глазах парня, который по-детски играет в землянке со стульями. Рана под лопаткой навылет и мощное желание мести за всю семью, уничтоженную немцами, делают образ героя невыносимо тяжелым, хочется пригреть его и пожалеть, как ребенка, который остался без детства. </a:t>
            </a:r>
            <a:endParaRPr lang="ru-RU" sz="23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53163" y="428604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Практический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71435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 общего с Иваном? (</a:t>
            </a:r>
            <a:r>
              <a:rPr lang="ru-RU" sz="2400" i="1" dirty="0" smtClean="0">
                <a:solidFill>
                  <a:srgbClr val="FF0000"/>
                </a:solidFill>
              </a:rPr>
              <a:t>работа в группах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4005267" cy="23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9034" r="13277"/>
          <a:stretch>
            <a:fillRect/>
          </a:stretch>
        </p:blipFill>
        <p:spPr bwMode="auto">
          <a:xfrm>
            <a:off x="5572132" y="1357298"/>
            <a:ext cx="3071834" cy="36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3" y="3829750"/>
            <a:ext cx="2214578" cy="280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143248"/>
            <a:ext cx="1966107" cy="330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775948" y="428604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Этап актуализации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592</Words>
  <Application>Microsoft Office PowerPoint</Application>
  <PresentationFormat>Экран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Список использованных источников: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9</cp:revision>
  <dcterms:created xsi:type="dcterms:W3CDTF">2023-04-29T04:35:21Z</dcterms:created>
  <dcterms:modified xsi:type="dcterms:W3CDTF">2023-05-13T09:50:32Z</dcterms:modified>
</cp:coreProperties>
</file>