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0" r:id="rId3"/>
    <p:sldId id="263" r:id="rId4"/>
    <p:sldId id="258" r:id="rId5"/>
    <p:sldId id="257" r:id="rId6"/>
    <p:sldId id="261" r:id="rId7"/>
    <p:sldId id="259" r:id="rId8"/>
    <p:sldId id="262" r:id="rId9"/>
    <p:sldId id="269" r:id="rId10"/>
    <p:sldId id="270" r:id="rId11"/>
    <p:sldId id="271" r:id="rId12"/>
    <p:sldId id="272" r:id="rId13"/>
    <p:sldId id="264" r:id="rId14"/>
    <p:sldId id="265" r:id="rId15"/>
    <p:sldId id="266" r:id="rId16"/>
    <p:sldId id="267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85752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ПАТРИОТИЧЕСКОЕ ВОСПИТАНИЕ МЛАДШИХ ШКОЛЬНИКОВ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ru-RU" sz="2800" dirty="0" smtClean="0"/>
              <a:t>Подготовила: </a:t>
            </a:r>
          </a:p>
          <a:p>
            <a:pPr algn="r"/>
            <a:r>
              <a:rPr lang="ru-RU" sz="2800" dirty="0" smtClean="0"/>
              <a:t>учитель начальных </a:t>
            </a:r>
          </a:p>
          <a:p>
            <a:pPr algn="r"/>
            <a:r>
              <a:rPr lang="ru-RU" sz="2800" dirty="0" smtClean="0"/>
              <a:t>классов </a:t>
            </a:r>
          </a:p>
          <a:p>
            <a:pPr algn="r"/>
            <a:r>
              <a:rPr lang="ru-RU" sz="2800" dirty="0" smtClean="0"/>
              <a:t>Степанян Г.И.</a:t>
            </a:r>
            <a:endParaRPr lang="ru-RU" sz="2800" dirty="0"/>
          </a:p>
        </p:txBody>
      </p:sp>
      <p:pic>
        <p:nvPicPr>
          <p:cNvPr id="17409" name="Picture 1" descr="G:\643aee3d13992cd98cb0a2124e26cddf_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86058"/>
            <a:ext cx="4757342" cy="31670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i="1" dirty="0" smtClean="0"/>
              <a:t>В </a:t>
            </a:r>
            <a:r>
              <a:rPr lang="ru-RU" i="1" dirty="0" smtClean="0"/>
              <a:t>группе продлённого дня в свободное время можно уделить время лёгким </a:t>
            </a:r>
            <a:r>
              <a:rPr lang="ru-RU" i="1" dirty="0" smtClean="0"/>
              <a:t>диктантам, в процессе которых учащимся предложено определить </a:t>
            </a:r>
            <a:r>
              <a:rPr lang="ru-RU" i="1" dirty="0" smtClean="0"/>
              <a:t>основную мысль текста, акцентировать внимание на тех мыслях, чувствах, которые формируют патриотизм и гражданственность, </a:t>
            </a:r>
            <a:r>
              <a:rPr lang="ru-RU" i="1" dirty="0" smtClean="0"/>
              <a:t>например:</a:t>
            </a:r>
          </a:p>
          <a:p>
            <a:pPr algn="just">
              <a:buFontTx/>
              <a:buChar char="-"/>
            </a:pPr>
            <a:r>
              <a:rPr lang="ru-RU" b="1" i="1" dirty="0" smtClean="0"/>
              <a:t>Как </a:t>
            </a:r>
            <a:r>
              <a:rPr lang="ru-RU" b="1" i="1" dirty="0" smtClean="0"/>
              <a:t>проявилась храбрость русских людей, их верность Отчизне? </a:t>
            </a:r>
            <a:endParaRPr lang="ru-RU" b="1" i="1" dirty="0" smtClean="0"/>
          </a:p>
          <a:p>
            <a:pPr algn="just">
              <a:buFontTx/>
              <a:buChar char="-"/>
            </a:pPr>
            <a:r>
              <a:rPr lang="ru-RU" b="1" i="1" dirty="0" smtClean="0"/>
              <a:t>Что </a:t>
            </a:r>
            <a:r>
              <a:rPr lang="ru-RU" b="1" i="1" dirty="0" smtClean="0"/>
              <a:t>помогло героям одержать победу над врагом? </a:t>
            </a:r>
            <a:endParaRPr lang="ru-RU" b="1" i="1" dirty="0" smtClean="0"/>
          </a:p>
          <a:p>
            <a:pPr algn="just">
              <a:buFontTx/>
              <a:buChar char="-"/>
            </a:pPr>
            <a:r>
              <a:rPr lang="ru-RU" b="1" i="1" dirty="0" smtClean="0"/>
              <a:t>Смогли </a:t>
            </a:r>
            <a:r>
              <a:rPr lang="ru-RU" b="1" i="1" dirty="0" smtClean="0"/>
              <a:t>бы вы поступить </a:t>
            </a:r>
            <a:r>
              <a:rPr lang="ru-RU" b="1" i="1" dirty="0" smtClean="0"/>
              <a:t>также?</a:t>
            </a:r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Любовь </a:t>
            </a:r>
            <a:r>
              <a:rPr lang="ru-RU" i="1" dirty="0" smtClean="0"/>
              <a:t>к своей Родине проявляется и в умелом обращении с русским языком: в соблюдении норм устной и письменной речи, а также в общей культуре, одним из аспектов которой является речевая культура личности – соблюдение этических и коммуникативных норм. </a:t>
            </a: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Привитию </a:t>
            </a:r>
            <a:r>
              <a:rPr lang="ru-RU" i="1" dirty="0" smtClean="0"/>
              <a:t>навыка культуры общения отводятся специальные упражнения, помещённые во всех разделах учебника русского языка: </a:t>
            </a:r>
            <a:endParaRPr lang="ru-RU" i="1" dirty="0" smtClean="0"/>
          </a:p>
          <a:p>
            <a:pPr algn="just">
              <a:buNone/>
            </a:pPr>
            <a:r>
              <a:rPr lang="ru-RU" b="1" i="1" dirty="0" smtClean="0"/>
              <a:t>-  Как </a:t>
            </a:r>
            <a:r>
              <a:rPr lang="ru-RU" b="1" i="1" dirty="0" smtClean="0"/>
              <a:t>могут обратиться к вашим родителям (знакомым, соседям) разные люди? </a:t>
            </a:r>
            <a:endParaRPr lang="ru-RU" b="1" i="1" dirty="0" smtClean="0"/>
          </a:p>
          <a:p>
            <a:pPr algn="just">
              <a:buNone/>
            </a:pPr>
            <a:r>
              <a:rPr lang="ru-RU" b="1" i="1" dirty="0" smtClean="0"/>
              <a:t>-     Составьте </a:t>
            </a:r>
            <a:r>
              <a:rPr lang="ru-RU" b="1" i="1" dirty="0" smtClean="0"/>
              <a:t>предложения с разными обращениями; </a:t>
            </a:r>
            <a:endParaRPr lang="ru-RU" b="1" i="1" dirty="0" smtClean="0"/>
          </a:p>
          <a:p>
            <a:pPr algn="just">
              <a:buNone/>
            </a:pPr>
            <a:r>
              <a:rPr lang="ru-RU" b="1" i="1" dirty="0" smtClean="0"/>
              <a:t>-  Составьте </a:t>
            </a:r>
            <a:r>
              <a:rPr lang="ru-RU" b="1" i="1" dirty="0" smtClean="0"/>
              <a:t>предложения со словами «Будьте добры», «Будьте любезны».</a:t>
            </a:r>
          </a:p>
          <a:p>
            <a:endParaRPr lang="ru-RU" dirty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8082" y="5500702"/>
            <a:ext cx="1428219" cy="10715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i="1" dirty="0" smtClean="0"/>
              <a:t>		Возможно </a:t>
            </a:r>
            <a:r>
              <a:rPr lang="ru-RU" i="1" dirty="0" smtClean="0"/>
              <a:t>проведение мероприятий со следующей тематикой: </a:t>
            </a:r>
            <a:r>
              <a:rPr lang="ru-RU" b="1" i="1" dirty="0" smtClean="0"/>
              <a:t>«Они защищали Родину», «России доблестной сыны», «Памятники и памятные места нашей местности»</a:t>
            </a:r>
            <a:r>
              <a:rPr lang="ru-RU" i="1" dirty="0" smtClean="0"/>
              <a:t> и др. </a:t>
            </a: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На </a:t>
            </a:r>
            <a:r>
              <a:rPr lang="ru-RU" i="1" dirty="0" smtClean="0"/>
              <a:t>такие мероприятия хорошо бы пригласить участников Великой Отечественной войны или тружеников тыла – родственников учащихся. </a:t>
            </a: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При </a:t>
            </a:r>
            <a:r>
              <a:rPr lang="ru-RU" i="1" dirty="0" smtClean="0"/>
              <a:t>возможности уместно посещение </a:t>
            </a:r>
            <a:r>
              <a:rPr lang="ru-RU" i="1" dirty="0" smtClean="0"/>
              <a:t>местного музея </a:t>
            </a:r>
            <a:r>
              <a:rPr lang="ru-RU" i="1" dirty="0" smtClean="0"/>
              <a:t>с организацией тематической экскурсии </a:t>
            </a:r>
            <a:r>
              <a:rPr lang="ru-RU" b="1" i="1" dirty="0" smtClean="0"/>
              <a:t>«Наш край в годы Великой Отечественной войны», </a:t>
            </a:r>
            <a:r>
              <a:rPr lang="ru-RU" i="1" dirty="0" smtClean="0"/>
              <a:t>а также школьного музея.</a:t>
            </a:r>
          </a:p>
          <a:p>
            <a:endParaRPr lang="ru-RU" dirty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536306"/>
            <a:ext cx="1500166" cy="1125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i="1" dirty="0" smtClean="0"/>
              <a:t>		На </a:t>
            </a:r>
            <a:r>
              <a:rPr lang="ru-RU" i="1" dirty="0" smtClean="0"/>
              <a:t>занятиях по </a:t>
            </a:r>
            <a:r>
              <a:rPr lang="ru-RU" i="1" u="sng" dirty="0" smtClean="0"/>
              <a:t>«Окружающему </a:t>
            </a:r>
            <a:r>
              <a:rPr lang="ru-RU" i="1" u="sng" dirty="0" smtClean="0"/>
              <a:t>миру» </a:t>
            </a:r>
            <a:r>
              <a:rPr lang="ru-RU" i="1" dirty="0" smtClean="0"/>
              <a:t>изучаются </a:t>
            </a:r>
            <a:r>
              <a:rPr lang="ru-RU" i="1" dirty="0" smtClean="0"/>
              <a:t>следующие темы: </a:t>
            </a:r>
            <a:r>
              <a:rPr lang="ru-RU" b="1" i="1" dirty="0" smtClean="0"/>
              <a:t>«Природа России», «Родной край – часть большой страны», «Страницы истории Отечества», «Климат России».</a:t>
            </a:r>
            <a:r>
              <a:rPr lang="ru-RU" i="1" dirty="0" smtClean="0"/>
              <a:t> Эти темы говорят сами за себя. </a:t>
            </a: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Цели </a:t>
            </a:r>
            <a:r>
              <a:rPr lang="ru-RU" i="1" dirty="0" smtClean="0"/>
              <a:t>уроков  этого предмета: учить бережливому отношению к природным богатствам нашей Родины; прививать любовь к своему родному краю; учиться быть мужественными и отважными, как древние защитники Отечества, и стараться вырасти настоящими </a:t>
            </a:r>
            <a:r>
              <a:rPr lang="ru-RU" i="1" dirty="0" smtClean="0"/>
              <a:t>людьми.</a:t>
            </a:r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</a:t>
            </a:r>
            <a:r>
              <a:rPr lang="ru-RU" i="1" u="sng" dirty="0" smtClean="0"/>
              <a:t>Окружающий </a:t>
            </a:r>
            <a:r>
              <a:rPr lang="ru-RU" i="1" u="sng" dirty="0" smtClean="0"/>
              <a:t>мир</a:t>
            </a:r>
            <a:r>
              <a:rPr lang="ru-RU" b="1" i="1" u="sng" dirty="0" smtClean="0"/>
              <a:t> </a:t>
            </a:r>
            <a:r>
              <a:rPr lang="ru-RU" i="1" dirty="0" smtClean="0"/>
              <a:t>среди всех школьных предметов играет роль мостика между естественными и общественными науками, она универсальна, охватывает всю систему: природная среда - общество - человек. </a:t>
            </a:r>
          </a:p>
          <a:p>
            <a:endParaRPr lang="ru-RU" dirty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5857892"/>
            <a:ext cx="1071538" cy="8039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ПОНЯТИЯ И ОПРЕДЕЛЕНИЯ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/>
              <a:t>	- национальное </a:t>
            </a:r>
            <a:r>
              <a:rPr lang="ru-RU" b="1" i="1" dirty="0" smtClean="0"/>
              <a:t>государство</a:t>
            </a:r>
            <a:r>
              <a:rPr lang="ru-RU" i="1" dirty="0" smtClean="0"/>
              <a:t> – </a:t>
            </a:r>
            <a:r>
              <a:rPr lang="ru-RU" i="1" dirty="0" err="1" smtClean="0"/>
              <a:t>государство</a:t>
            </a:r>
            <a:r>
              <a:rPr lang="ru-RU" i="1" dirty="0" smtClean="0"/>
              <a:t> с общей, </a:t>
            </a:r>
            <a:r>
              <a:rPr lang="ru-RU" i="1" dirty="0" smtClean="0"/>
              <a:t> </a:t>
            </a:r>
            <a:r>
              <a:rPr lang="ru-RU" i="1" dirty="0" smtClean="0"/>
              <a:t>центральной властью, хозяйственно-экономической </a:t>
            </a:r>
            <a:r>
              <a:rPr lang="ru-RU" i="1" dirty="0" smtClean="0"/>
              <a:t>основой и с </a:t>
            </a:r>
            <a:r>
              <a:rPr lang="ru-RU" i="1" dirty="0" smtClean="0"/>
              <a:t>общими историко-культурными ценностями жителей страны. Российская Федерация – национальное государство, имеющее разнообразный этнический и религиозный состав населения и отличающееся большой региональной </a:t>
            </a:r>
            <a:r>
              <a:rPr lang="ru-RU" i="1" dirty="0" smtClean="0"/>
              <a:t>спецификой.</a:t>
            </a:r>
            <a:endParaRPr lang="ru-RU" i="1" dirty="0" smtClean="0"/>
          </a:p>
          <a:p>
            <a:pPr>
              <a:buNone/>
            </a:pPr>
            <a:r>
              <a:rPr lang="ru-RU" b="1" i="1" dirty="0" smtClean="0"/>
              <a:t>	</a:t>
            </a:r>
            <a:r>
              <a:rPr lang="ru-RU" b="1" i="1" dirty="0" smtClean="0"/>
              <a:t>- формирование </a:t>
            </a:r>
            <a:r>
              <a:rPr lang="ru-RU" b="1" i="1" dirty="0" smtClean="0"/>
              <a:t>национального самосознания </a:t>
            </a:r>
            <a:r>
              <a:rPr lang="ru-RU" i="1" dirty="0" smtClean="0"/>
              <a:t>– формирование у личности представления о многонациональном народе Российской Федерации как о гражданской нации и воспитание </a:t>
            </a:r>
            <a:r>
              <a:rPr lang="ru-RU" i="1" dirty="0" smtClean="0"/>
              <a:t>патриотизма.</a:t>
            </a:r>
            <a:endParaRPr lang="ru-RU" i="1" dirty="0" smtClean="0"/>
          </a:p>
          <a:p>
            <a:endParaRPr lang="ru-RU" dirty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142852"/>
            <a:ext cx="1071538" cy="8039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ПОНЯТИЯ И ОПРЕДЕЛЕНИЯ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i="1" dirty="0" smtClean="0"/>
              <a:t>	</a:t>
            </a:r>
            <a:r>
              <a:rPr lang="ru-RU" b="1" i="1" dirty="0" smtClean="0"/>
              <a:t>- многообразие </a:t>
            </a:r>
            <a:r>
              <a:rPr lang="ru-RU" b="1" i="1" dirty="0" smtClean="0"/>
              <a:t>культур и народов</a:t>
            </a:r>
            <a:r>
              <a:rPr lang="ru-RU" i="1" dirty="0" smtClean="0"/>
              <a:t> – культурное многообразие, существующее в стране и мире в целом. </a:t>
            </a:r>
            <a:r>
              <a:rPr lang="ru-RU" i="1" dirty="0" smtClean="0"/>
              <a:t>Культурное </a:t>
            </a:r>
            <a:r>
              <a:rPr lang="ru-RU" i="1" dirty="0" smtClean="0"/>
              <a:t>многообразие и свобода культурного выбора являются условием развития, стабильности и гражданского </a:t>
            </a:r>
            <a:r>
              <a:rPr lang="ru-RU" i="1" dirty="0" smtClean="0"/>
              <a:t>согласия.</a:t>
            </a:r>
          </a:p>
          <a:p>
            <a:pPr>
              <a:buNone/>
            </a:pPr>
            <a:r>
              <a:rPr lang="ru-RU" b="1" i="1" dirty="0" smtClean="0"/>
              <a:t>	</a:t>
            </a:r>
            <a:r>
              <a:rPr lang="ru-RU" b="1" i="1" dirty="0" smtClean="0"/>
              <a:t>- воспитание</a:t>
            </a:r>
            <a:r>
              <a:rPr lang="ru-RU" i="1" dirty="0" smtClean="0"/>
              <a:t> </a:t>
            </a:r>
            <a:r>
              <a:rPr lang="ru-RU" i="1" dirty="0" smtClean="0"/>
              <a:t>– педагогически организованный целенаправленный процесс развития обучающегося как личности, гражданина, освоения и принятия им ценностей, нравственных установок и моральных норм </a:t>
            </a:r>
            <a:r>
              <a:rPr lang="ru-RU" i="1" dirty="0" smtClean="0"/>
              <a:t>общества.</a:t>
            </a:r>
            <a:endParaRPr lang="ru-RU" i="1" dirty="0" smtClean="0"/>
          </a:p>
          <a:p>
            <a:endParaRPr lang="ru-RU" dirty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48" y="214290"/>
            <a:ext cx="1071538" cy="8039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ПОНЯТИЯ И ОПРЕДЕЛЕНИЯ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b="1" i="1" dirty="0" smtClean="0"/>
              <a:t>- духовно-нравственное </a:t>
            </a:r>
            <a:r>
              <a:rPr lang="ru-RU" b="1" i="1" dirty="0" smtClean="0"/>
              <a:t>развитие личности</a:t>
            </a:r>
            <a:r>
              <a:rPr lang="ru-RU" i="1" dirty="0" smtClean="0"/>
              <a:t> – осуществляемое в процессе социализации последовательное расширение и укрепление ценностно-смысловой сферы личности, формирование способности человека оценивать и сознательно выстраивать на основе традиционных моральных норм и нравственных идеалов отношение к себе, другим людям, обществу, государству, Отечеству, миру в </a:t>
            </a:r>
            <a:r>
              <a:rPr lang="ru-RU" i="1" dirty="0" smtClean="0"/>
              <a:t>целом.</a:t>
            </a:r>
            <a:endParaRPr lang="ru-RU" i="1" dirty="0" smtClean="0"/>
          </a:p>
          <a:p>
            <a:endParaRPr lang="ru-RU" dirty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48" y="142852"/>
            <a:ext cx="1071538" cy="8039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ТРЕБОВАНИЯ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3800" i="1" u="sng" dirty="0" smtClean="0"/>
              <a:t>От  </a:t>
            </a:r>
            <a:r>
              <a:rPr lang="ru-RU" sz="3800" i="1" u="sng" dirty="0" smtClean="0"/>
              <a:t>младших школьников </a:t>
            </a:r>
            <a:r>
              <a:rPr lang="ru-RU" sz="3800" i="1" u="sng" dirty="0" smtClean="0"/>
              <a:t>требуется:</a:t>
            </a:r>
          </a:p>
          <a:p>
            <a:pPr>
              <a:buNone/>
            </a:pPr>
            <a:r>
              <a:rPr lang="ru-RU" sz="3800" i="1" dirty="0" smtClean="0"/>
              <a:t>-     знать</a:t>
            </a:r>
            <a:r>
              <a:rPr lang="ru-RU" sz="3800" i="1" dirty="0" smtClean="0"/>
              <a:t>, что они граждане своей страны;</a:t>
            </a:r>
          </a:p>
          <a:p>
            <a:pPr>
              <a:buFontTx/>
              <a:buChar char="-"/>
            </a:pPr>
            <a:r>
              <a:rPr lang="ru-RU" sz="3800" i="1" dirty="0" smtClean="0"/>
              <a:t>уметь </a:t>
            </a:r>
            <a:r>
              <a:rPr lang="ru-RU" sz="3800" i="1" dirty="0" smtClean="0"/>
              <a:t>воспитывать в себе волю и мужество, твердый </a:t>
            </a:r>
            <a:r>
              <a:rPr lang="ru-RU" sz="3800" i="1" dirty="0" smtClean="0"/>
              <a:t>характер </a:t>
            </a:r>
            <a:r>
              <a:rPr lang="ru-RU" sz="3800" i="1" dirty="0" smtClean="0"/>
              <a:t>и целеустремленность, доброту и </a:t>
            </a:r>
            <a:r>
              <a:rPr lang="ru-RU" sz="3800" i="1" dirty="0" smtClean="0"/>
              <a:t>требовательность;</a:t>
            </a:r>
          </a:p>
          <a:p>
            <a:pPr>
              <a:buFontTx/>
              <a:buChar char="-"/>
            </a:pPr>
            <a:r>
              <a:rPr lang="ru-RU" sz="3800" i="1" dirty="0" smtClean="0"/>
              <a:t>любить </a:t>
            </a:r>
            <a:r>
              <a:rPr lang="ru-RU" sz="3800" i="1" dirty="0" smtClean="0"/>
              <a:t>Родину, людей, способных своим трудом беззаветно служить народу </a:t>
            </a:r>
            <a:r>
              <a:rPr lang="ru-RU" sz="3800" i="1" dirty="0" smtClean="0"/>
              <a:t>крепко </a:t>
            </a:r>
            <a:r>
              <a:rPr lang="ru-RU" sz="3800" i="1" dirty="0" smtClean="0"/>
              <a:t>держать свое слово</a:t>
            </a:r>
            <a:r>
              <a:rPr lang="ru-RU" sz="3800" i="1" dirty="0" smtClean="0"/>
              <a:t>;</a:t>
            </a:r>
          </a:p>
          <a:p>
            <a:pPr>
              <a:buFontTx/>
              <a:buChar char="-"/>
            </a:pPr>
            <a:r>
              <a:rPr lang="ru-RU" sz="3800" i="1" dirty="0" smtClean="0"/>
              <a:t>дружить </a:t>
            </a:r>
            <a:r>
              <a:rPr lang="ru-RU" sz="3800" i="1" dirty="0" smtClean="0"/>
              <a:t>с ребятами всех национальностей верно и </a:t>
            </a:r>
            <a:r>
              <a:rPr lang="ru-RU" sz="3800" i="1" dirty="0" smtClean="0"/>
              <a:t>преданно;</a:t>
            </a:r>
            <a:endParaRPr lang="ru-RU" sz="3800" i="1" dirty="0" smtClean="0"/>
          </a:p>
          <a:p>
            <a:pPr>
              <a:buNone/>
            </a:pPr>
            <a:r>
              <a:rPr lang="ru-RU" sz="3800" i="1" dirty="0" smtClean="0"/>
              <a:t>-    </a:t>
            </a:r>
            <a:r>
              <a:rPr lang="ru-RU" sz="3800" i="1" dirty="0" smtClean="0"/>
              <a:t>беречь своё человеческое достоинство и честь; все добро, созданное народом, охранять и восстанавливать памятники </a:t>
            </a:r>
            <a:r>
              <a:rPr lang="ru-RU" sz="3800" i="1" dirty="0" smtClean="0"/>
              <a:t>культуры</a:t>
            </a:r>
            <a:r>
              <a:rPr lang="ru-RU" sz="3800" i="1" dirty="0" smtClean="0"/>
              <a:t>;</a:t>
            </a:r>
          </a:p>
          <a:p>
            <a:pPr>
              <a:buNone/>
            </a:pPr>
            <a:r>
              <a:rPr lang="ru-RU" sz="3800" i="1" dirty="0" smtClean="0"/>
              <a:t>-    помогать </a:t>
            </a:r>
            <a:r>
              <a:rPr lang="ru-RU" sz="3800" i="1" dirty="0" smtClean="0"/>
              <a:t>всем, попавшим в беду, и не требовать награды за добрый поступок; проявлять доброту и заботливость о людях в повседневной жизни;</a:t>
            </a:r>
          </a:p>
          <a:p>
            <a:pPr>
              <a:buNone/>
            </a:pPr>
            <a:r>
              <a:rPr lang="ru-RU" sz="3800" i="1" dirty="0" smtClean="0"/>
              <a:t>-    творить </a:t>
            </a:r>
            <a:r>
              <a:rPr lang="ru-RU" sz="3800" i="1" dirty="0" smtClean="0"/>
              <a:t>в учёбе, в искусстве, в любом деле, в котором чувствуешь способность и тягу к </a:t>
            </a:r>
            <a:r>
              <a:rPr lang="ru-RU" sz="3800" i="1" dirty="0" smtClean="0"/>
              <a:t>творчеству.</a:t>
            </a:r>
            <a:endParaRPr lang="ru-RU" sz="3800" i="1" dirty="0" smtClean="0"/>
          </a:p>
          <a:p>
            <a:endParaRPr lang="ru-RU" dirty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5518466"/>
            <a:ext cx="1428728" cy="10719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РОЛЬ УЧИТЕЛЯ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5072098" cy="535785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i="1" dirty="0" smtClean="0"/>
              <a:t>		Кто </a:t>
            </a:r>
            <a:r>
              <a:rPr lang="ru-RU" b="1" i="1" dirty="0" smtClean="0"/>
              <a:t>как не учитель, имеющий возможность влияния на воспитание ребёнка должен уделить этой проблеме важнейшую роль в своей деятельности. 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	</a:t>
            </a:r>
            <a:r>
              <a:rPr lang="ru-RU" b="1" i="1" dirty="0" smtClean="0"/>
              <a:t>	Именно </a:t>
            </a:r>
            <a:r>
              <a:rPr lang="ru-RU" b="1" i="1" dirty="0" smtClean="0"/>
              <a:t>поэтому школа, а в частности учитель, решая задачи воспитания, должны опереться на разумное и нравственное в человеке, помочь каждому воспитаннику определить ценностные основы собственной жизнедеятельности. 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	</a:t>
            </a:r>
            <a:r>
              <a:rPr lang="ru-RU" b="1" i="1" dirty="0" smtClean="0"/>
              <a:t>	Этому </a:t>
            </a:r>
            <a:r>
              <a:rPr lang="ru-RU" b="1" i="1" dirty="0" smtClean="0"/>
              <a:t>поможет процесс патриотического и нравственного воспитания, органически вплетённое в учебно-воспитательный процесс и составляющее его неотъемлемую часть.</a:t>
            </a:r>
          </a:p>
          <a:p>
            <a:endParaRPr lang="ru-RU" dirty="0"/>
          </a:p>
        </p:txBody>
      </p:sp>
      <p:pic>
        <p:nvPicPr>
          <p:cNvPr id="30722" name="Picture 2" descr="G:\я-патриот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2071678"/>
            <a:ext cx="3786181" cy="2669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4929222" cy="5786478"/>
          </a:xfrm>
        </p:spPr>
        <p:txBody>
          <a:bodyPr numCol="1"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3800" i="1" dirty="0" smtClean="0"/>
              <a:t>Вопросы </a:t>
            </a:r>
            <a:r>
              <a:rPr lang="ru-RU" sz="3800" i="1" dirty="0" smtClean="0"/>
              <a:t>патриотического воспитания, нравственного развития, совершенствования человека волновали общество всегда и во все времена. </a:t>
            </a:r>
            <a:endParaRPr lang="ru-RU" sz="3800" i="1" dirty="0" smtClean="0"/>
          </a:p>
          <a:p>
            <a:pPr>
              <a:buNone/>
            </a:pPr>
            <a:r>
              <a:rPr lang="ru-RU" sz="3800" i="1" dirty="0" smtClean="0"/>
              <a:t>	</a:t>
            </a:r>
            <a:r>
              <a:rPr lang="ru-RU" sz="3800" i="1" dirty="0" smtClean="0"/>
              <a:t>	Особенно </a:t>
            </a:r>
            <a:r>
              <a:rPr lang="ru-RU" sz="3800" i="1" dirty="0" smtClean="0"/>
              <a:t>сейчас, когда всё чаще можно встретить жестокость и насилие, проблема нравственного воспитания становится всё более актуальной. </a:t>
            </a:r>
            <a:endParaRPr lang="ru-RU" sz="3800" i="1" dirty="0" smtClean="0"/>
          </a:p>
          <a:p>
            <a:pPr>
              <a:buNone/>
            </a:pPr>
            <a:r>
              <a:rPr lang="ru-RU" sz="3800" i="1" dirty="0" smtClean="0"/>
              <a:t>	</a:t>
            </a:r>
            <a:r>
              <a:rPr lang="ru-RU" sz="3800" i="1" dirty="0" smtClean="0"/>
              <a:t>	Часть школьников зачастую не желает </a:t>
            </a:r>
            <a:r>
              <a:rPr lang="ru-RU" sz="3800" i="1" dirty="0" smtClean="0"/>
              <a:t>активно участвовать в общественных </a:t>
            </a:r>
            <a:r>
              <a:rPr lang="ru-RU" sz="3800" i="1" dirty="0" smtClean="0"/>
              <a:t>делах. </a:t>
            </a:r>
            <a:endParaRPr lang="ru-RU" sz="3800" i="1" dirty="0" smtClean="0"/>
          </a:p>
          <a:p>
            <a:pPr>
              <a:buNone/>
            </a:pPr>
            <a:r>
              <a:rPr lang="ru-RU" sz="3800" i="1" dirty="0" smtClean="0"/>
              <a:t>	</a:t>
            </a:r>
            <a:r>
              <a:rPr lang="ru-RU" sz="3800" i="1" dirty="0" smtClean="0"/>
              <a:t>	</a:t>
            </a:r>
            <a:endParaRPr lang="ru-RU" sz="3800" i="1" dirty="0" smtClean="0"/>
          </a:p>
          <a:p>
            <a:endParaRPr lang="ru-RU" dirty="0"/>
          </a:p>
        </p:txBody>
      </p:sp>
      <p:pic>
        <p:nvPicPr>
          <p:cNvPr id="13313" name="Picture 1" descr="G:\354123edcd0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643050"/>
            <a:ext cx="4082172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ПАТРИОТИЗМ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i="1" dirty="0" smtClean="0"/>
              <a:t>		</a:t>
            </a:r>
            <a:r>
              <a:rPr lang="ru-RU" sz="3400" i="1" dirty="0" smtClean="0"/>
              <a:t>Патриотизм </a:t>
            </a:r>
            <a:r>
              <a:rPr lang="ru-RU" sz="3400" i="1" dirty="0" smtClean="0"/>
              <a:t>— одна из важнейших черт всесторонне развитой </a:t>
            </a:r>
            <a:r>
              <a:rPr lang="ru-RU" sz="3400" i="1" dirty="0" smtClean="0"/>
              <a:t>личности, </a:t>
            </a:r>
            <a:r>
              <a:rPr lang="ru-RU" sz="3400" i="1" dirty="0" smtClean="0"/>
              <a:t>чувство и сформировавшаяся позиция верности своей стране и солидарности с её народом. </a:t>
            </a:r>
            <a:r>
              <a:rPr lang="ru-RU" sz="3400" i="1" dirty="0" smtClean="0"/>
              <a:t>	</a:t>
            </a:r>
          </a:p>
          <a:p>
            <a:pPr algn="just">
              <a:buNone/>
            </a:pPr>
            <a:r>
              <a:rPr lang="ru-RU" sz="3400" i="1" dirty="0" smtClean="0"/>
              <a:t>	</a:t>
            </a:r>
            <a:r>
              <a:rPr lang="ru-RU" sz="3400" i="1" dirty="0" smtClean="0"/>
              <a:t>	Патриотизм </a:t>
            </a:r>
            <a:r>
              <a:rPr lang="ru-RU" sz="3400" i="1" dirty="0" smtClean="0"/>
              <a:t>включает чувство гордости за своё Отечество, малую </a:t>
            </a:r>
            <a:r>
              <a:rPr lang="ru-RU" sz="3400" i="1" dirty="0" smtClean="0"/>
              <a:t>Родину</a:t>
            </a:r>
            <a:r>
              <a:rPr lang="ru-RU" sz="3400" i="1" dirty="0" smtClean="0"/>
              <a:t>.</a:t>
            </a:r>
            <a:endParaRPr lang="ru-RU" sz="3400" i="1" dirty="0" smtClean="0"/>
          </a:p>
          <a:p>
            <a:pPr algn="just">
              <a:buNone/>
            </a:pPr>
            <a:r>
              <a:rPr lang="ru-RU" sz="3400" i="1" dirty="0" smtClean="0"/>
              <a:t>	</a:t>
            </a:r>
            <a:r>
              <a:rPr lang="ru-RU" sz="3400" i="1" dirty="0" smtClean="0"/>
              <a:t>	Патриотизм </a:t>
            </a:r>
            <a:r>
              <a:rPr lang="ru-RU" sz="3400" i="1" dirty="0" smtClean="0"/>
              <a:t>включает активную гражданскую позицию, готовность к служению </a:t>
            </a:r>
            <a:r>
              <a:rPr lang="ru-RU" sz="3400" i="1" dirty="0" smtClean="0"/>
              <a:t>Отечеству.</a:t>
            </a:r>
          </a:p>
          <a:p>
            <a:pPr algn="just">
              <a:buNone/>
            </a:pPr>
            <a:r>
              <a:rPr lang="ru-RU" sz="3400" i="1" dirty="0" smtClean="0"/>
              <a:t>	</a:t>
            </a:r>
            <a:endParaRPr lang="ru-RU" dirty="0"/>
          </a:p>
        </p:txBody>
      </p:sp>
      <p:pic>
        <p:nvPicPr>
          <p:cNvPr id="10241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5072074"/>
            <a:ext cx="2071670" cy="15543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ЦЕЛЬ</a:t>
            </a:r>
            <a:br>
              <a:rPr lang="ru-RU" b="1" dirty="0" smtClean="0"/>
            </a:br>
            <a:r>
              <a:rPr lang="ru-RU" b="1" dirty="0" smtClean="0"/>
              <a:t>ПАТРИОТИЧЕСКОГО ВОСПИТАНИЯ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i="1" dirty="0" smtClean="0"/>
              <a:t>Приобщить </a:t>
            </a:r>
            <a:r>
              <a:rPr lang="ru-RU" i="1" dirty="0" smtClean="0"/>
              <a:t>детей к духовным и нравственно-патриотическим ценностям общества через все доступные средства, </a:t>
            </a:r>
            <a:r>
              <a:rPr lang="ru-RU" i="1" dirty="0" smtClean="0"/>
              <a:t>формирующих:</a:t>
            </a:r>
          </a:p>
          <a:p>
            <a:pPr algn="just">
              <a:buNone/>
            </a:pPr>
            <a:r>
              <a:rPr lang="ru-RU" i="1" dirty="0" smtClean="0"/>
              <a:t>	- базис </a:t>
            </a:r>
            <a:r>
              <a:rPr lang="ru-RU" i="1" dirty="0" smtClean="0"/>
              <a:t>личной нравственности и культуры </a:t>
            </a:r>
            <a:r>
              <a:rPr lang="ru-RU" i="1" dirty="0" smtClean="0"/>
              <a:t>поведения </a:t>
            </a:r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- чувство </a:t>
            </a:r>
            <a:r>
              <a:rPr lang="ru-RU" i="1" dirty="0" smtClean="0"/>
              <a:t>любви к </a:t>
            </a:r>
            <a:r>
              <a:rPr lang="ru-RU" i="1" dirty="0" smtClean="0"/>
              <a:t>Родине</a:t>
            </a:r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- развитие </a:t>
            </a:r>
            <a:r>
              <a:rPr lang="ru-RU" i="1" dirty="0" smtClean="0"/>
              <a:t>чувства ответственности и гордости за достижения страны.</a:t>
            </a:r>
          </a:p>
          <a:p>
            <a:endParaRPr lang="ru-RU" dirty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1071538" cy="803940"/>
          </a:xfrm>
          <a:prstGeom prst="rect">
            <a:avLst/>
          </a:prstGeom>
          <a:noFill/>
        </p:spPr>
      </p:pic>
      <p:pic>
        <p:nvPicPr>
          <p:cNvPr id="5" name="Picture 1" descr="G:\3112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536306"/>
            <a:ext cx="1500166" cy="1125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ЗАДАЧИ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ПАТРИОТИЧЕСКОГО ВОСПИТАНИЯ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ru-RU" sz="5100" i="1" dirty="0" smtClean="0"/>
              <a:t>Формировать представление о нравственно-патриотических ценностях, умение отличать добро от зла. </a:t>
            </a:r>
          </a:p>
          <a:p>
            <a:pPr lvl="0"/>
            <a:r>
              <a:rPr lang="ru-RU" sz="5100" i="1" dirty="0" smtClean="0"/>
              <a:t>Привлекать </a:t>
            </a:r>
            <a:r>
              <a:rPr lang="ru-RU" sz="5100" i="1" dirty="0" smtClean="0"/>
              <a:t>внимание ребёнка к самому себе, своему отношению к </a:t>
            </a:r>
            <a:r>
              <a:rPr lang="ru-RU" sz="5100" i="1" dirty="0" smtClean="0"/>
              <a:t>другим, поступкам. </a:t>
            </a:r>
            <a:r>
              <a:rPr lang="ru-RU" sz="5100" i="1" dirty="0" smtClean="0"/>
              <a:t>Побуждать желание стать лучше, </a:t>
            </a:r>
            <a:r>
              <a:rPr lang="ru-RU" sz="5100" i="1" dirty="0" smtClean="0"/>
              <a:t>добрее</a:t>
            </a:r>
            <a:r>
              <a:rPr lang="ru-RU" sz="5100" i="1" dirty="0" smtClean="0"/>
              <a:t>.</a:t>
            </a:r>
          </a:p>
          <a:p>
            <a:pPr lvl="0"/>
            <a:r>
              <a:rPr lang="ru-RU" sz="5100" i="1" dirty="0" smtClean="0"/>
              <a:t>Воздействовать на душу ребёнка с помощью различных видов искусства.</a:t>
            </a:r>
          </a:p>
          <a:p>
            <a:pPr lvl="0"/>
            <a:r>
              <a:rPr lang="ru-RU" sz="5100" i="1" dirty="0" smtClean="0"/>
              <a:t>Воспитывать у ребёнка чувства любви и привязанности к своей семье, дому, детскому саду, улице, деревне.</a:t>
            </a:r>
          </a:p>
          <a:p>
            <a:pPr lvl="0"/>
            <a:r>
              <a:rPr lang="ru-RU" sz="5100" i="1" dirty="0" smtClean="0"/>
              <a:t>Формировать бережное отношение к природе и всему живому.</a:t>
            </a:r>
          </a:p>
          <a:p>
            <a:pPr lvl="0"/>
            <a:r>
              <a:rPr lang="ru-RU" sz="5100" i="1" dirty="0" smtClean="0"/>
              <a:t>Воспитывать уважение к труду.</a:t>
            </a:r>
          </a:p>
          <a:p>
            <a:pPr lvl="0"/>
            <a:r>
              <a:rPr lang="ru-RU" sz="5100" i="1" dirty="0" smtClean="0"/>
              <a:t>Формировать уважительное отношение к людям, чувства толерантности, чувства уважения к другим народам, традициям.</a:t>
            </a:r>
          </a:p>
          <a:p>
            <a:pPr lvl="0"/>
            <a:r>
              <a:rPr lang="ru-RU" sz="5100" i="1" dirty="0" smtClean="0"/>
              <a:t>Познакомить детей с символами, государствами (герб, флаг, гимн).</a:t>
            </a:r>
          </a:p>
          <a:p>
            <a:pPr lvl="0"/>
            <a:r>
              <a:rPr lang="ru-RU" sz="5100" i="1" dirty="0" smtClean="0"/>
              <a:t>Расширение представлений о Москве – главном городе, столицы России, о городах России.</a:t>
            </a:r>
          </a:p>
          <a:p>
            <a:pPr lvl="0">
              <a:buNone/>
            </a:pPr>
            <a:endParaRPr lang="ru-RU" sz="4200" i="1" dirty="0" smtClean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142852"/>
            <a:ext cx="1071538" cy="803940"/>
          </a:xfrm>
          <a:prstGeom prst="rect">
            <a:avLst/>
          </a:prstGeom>
          <a:noFill/>
        </p:spPr>
      </p:pic>
      <p:pic>
        <p:nvPicPr>
          <p:cNvPr id="5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857892"/>
            <a:ext cx="1071538" cy="8039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i="1" dirty="0" smtClean="0"/>
              <a:t>Особую </a:t>
            </a:r>
            <a:r>
              <a:rPr lang="ru-RU" i="1" dirty="0" smtClean="0"/>
              <a:t>актуальность приобретает вопрос патриотического воспитания подрастающего поколения. </a:t>
            </a: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Патриотическая </a:t>
            </a:r>
            <a:r>
              <a:rPr lang="ru-RU" i="1" dirty="0" smtClean="0"/>
              <a:t>направленность воспитания всегда была присуща отечественной педагогической науке и практике, опирающейся на уникальный опыт и традиции народной </a:t>
            </a:r>
            <a:r>
              <a:rPr lang="ru-RU" i="1" dirty="0" smtClean="0"/>
              <a:t>педагогики.</a:t>
            </a:r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В </a:t>
            </a:r>
            <a:r>
              <a:rPr lang="ru-RU" i="1" dirty="0" smtClean="0"/>
              <a:t>работе по патриотическому воспитанию младших школьников необходимо учитывать </a:t>
            </a:r>
            <a:r>
              <a:rPr lang="ru-RU" i="1" dirty="0" err="1" smtClean="0"/>
              <a:t>психологовозрастные</a:t>
            </a:r>
            <a:r>
              <a:rPr lang="ru-RU" i="1" dirty="0" smtClean="0"/>
              <a:t> возможности и особенности.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ПСИХОЛОГОВОЗРАСТНЫЕ ВОЗМОЖНОСТИ И ОСОБЕННОСТИ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i="1" dirty="0" smtClean="0"/>
              <a:t>- впечатлительность </a:t>
            </a:r>
            <a:r>
              <a:rPr lang="ru-RU" i="1" dirty="0" smtClean="0"/>
              <a:t>и эмоциональность </a:t>
            </a:r>
            <a:r>
              <a:rPr lang="ru-RU" i="1" dirty="0" smtClean="0"/>
              <a:t>ребёнка</a:t>
            </a:r>
            <a:endParaRPr lang="ru-RU" i="1" dirty="0" smtClean="0"/>
          </a:p>
          <a:p>
            <a:pPr>
              <a:buNone/>
            </a:pPr>
            <a:r>
              <a:rPr lang="ru-RU" i="1" dirty="0" smtClean="0"/>
              <a:t>	-  </a:t>
            </a:r>
            <a:r>
              <a:rPr lang="ru-RU" i="1" dirty="0" smtClean="0"/>
              <a:t>открытость и готовность к познанию </a:t>
            </a:r>
            <a:r>
              <a:rPr lang="ru-RU" i="1" dirty="0" smtClean="0"/>
              <a:t>нового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- высокий </a:t>
            </a:r>
            <a:r>
              <a:rPr lang="ru-RU" i="1" dirty="0" smtClean="0"/>
              <a:t>авторитет </a:t>
            </a:r>
            <a:r>
              <a:rPr lang="ru-RU" i="1" dirty="0" smtClean="0"/>
              <a:t>учителя 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- стремление </a:t>
            </a:r>
            <a:r>
              <a:rPr lang="ru-RU" i="1" dirty="0" smtClean="0"/>
              <a:t>занять социально значимую </a:t>
            </a:r>
            <a:r>
              <a:rPr lang="ru-RU" i="1" dirty="0" smtClean="0"/>
              <a:t>позицию</a:t>
            </a:r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- ориентация </a:t>
            </a:r>
            <a:r>
              <a:rPr lang="ru-RU" i="1" dirty="0" smtClean="0"/>
              <a:t>на социальные нормы </a:t>
            </a:r>
          </a:p>
          <a:p>
            <a:pPr>
              <a:buNone/>
            </a:pP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		Эти </a:t>
            </a:r>
            <a:r>
              <a:rPr lang="ru-RU" i="1" dirty="0" smtClean="0"/>
              <a:t>и другие особенности создают благоприятную почву для роста устойчивых патриотических чувств в ходе приобщения к народной культуре.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i="1" dirty="0" smtClean="0"/>
              <a:t>		У </a:t>
            </a:r>
            <a:r>
              <a:rPr lang="ru-RU" i="1" dirty="0" smtClean="0"/>
              <a:t>школьников должно вырабатываться чувство гордости за свою Родину и свой народ, уважение к его великим свершениям и достойным страницам прошлого. 	</a:t>
            </a: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Многое </a:t>
            </a:r>
            <a:r>
              <a:rPr lang="ru-RU" i="1" dirty="0" smtClean="0"/>
              <a:t>требуется от школы: её роль в этом плане невозможно переоценить</a:t>
            </a:r>
            <a:r>
              <a:rPr lang="ru-RU" i="1" dirty="0" smtClean="0"/>
              <a:t>. </a:t>
            </a:r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Начиная с 1 класса </a:t>
            </a:r>
            <a:r>
              <a:rPr lang="ru-RU" i="1" dirty="0" smtClean="0"/>
              <a:t>этой теме </a:t>
            </a:r>
            <a:r>
              <a:rPr lang="ru-RU" i="1" dirty="0" smtClean="0"/>
              <a:t>можно посвящать </a:t>
            </a:r>
            <a:r>
              <a:rPr lang="ru-RU" i="1" dirty="0" smtClean="0"/>
              <a:t>многие внеклассные </a:t>
            </a:r>
            <a:r>
              <a:rPr lang="ru-RU" i="1" dirty="0" smtClean="0"/>
              <a:t>часы. </a:t>
            </a:r>
            <a:r>
              <a:rPr lang="ru-RU" i="1" dirty="0" smtClean="0"/>
              <a:t>На классных часах: </a:t>
            </a:r>
            <a:r>
              <a:rPr lang="ru-RU" b="1" i="1" dirty="0" smtClean="0"/>
              <a:t>«Защитники Святой Руси», «Встань за веру, Русская Земля!», «Защита Отечества: взаимосвязь церкви и государства», «Щит военный, щит духовный», «Подвиг и его природа» </a:t>
            </a:r>
            <a:r>
              <a:rPr lang="ru-RU" i="1" dirty="0" smtClean="0"/>
              <a:t>- у учащихся формируются представления о таких понятиях, как </a:t>
            </a:r>
            <a:r>
              <a:rPr lang="ru-RU" b="1" i="1" dirty="0" smtClean="0"/>
              <a:t>«героизм», «мужество», «верность» и «преданность Отечеству».</a:t>
            </a:r>
          </a:p>
          <a:p>
            <a:pPr algn="just">
              <a:buNone/>
            </a:pPr>
            <a:r>
              <a:rPr lang="ru-RU" i="1" dirty="0" smtClean="0"/>
              <a:t>		С </a:t>
            </a:r>
            <a:r>
              <a:rPr lang="ru-RU" i="1" dirty="0" smtClean="0"/>
              <a:t>каждым занятием, дети </a:t>
            </a:r>
            <a:r>
              <a:rPr lang="ru-RU" i="1" dirty="0" smtClean="0"/>
              <a:t>будут усваивать </a:t>
            </a:r>
            <a:r>
              <a:rPr lang="ru-RU" i="1" dirty="0" smtClean="0"/>
              <a:t>всё больше и больше материала</a:t>
            </a:r>
            <a:r>
              <a:rPr lang="ru-RU" i="1" dirty="0" smtClean="0"/>
              <a:t>. Например, можно познакомить детей со следующими понятиями… </a:t>
            </a:r>
            <a:endParaRPr lang="ru-RU" i="1" dirty="0" smtClean="0"/>
          </a:p>
          <a:p>
            <a:pPr algn="just">
              <a:buNone/>
            </a:pP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i="1" dirty="0" smtClean="0"/>
              <a:t>		</a:t>
            </a:r>
            <a:r>
              <a:rPr lang="ru-RU" i="1" u="sng" dirty="0" smtClean="0"/>
              <a:t>У   учеников   младших   классов:</a:t>
            </a:r>
          </a:p>
          <a:p>
            <a:pPr algn="just">
              <a:buFontTx/>
              <a:buChar char="-"/>
            </a:pPr>
            <a:r>
              <a:rPr lang="ru-RU" i="1" dirty="0" smtClean="0"/>
              <a:t>развиваются </a:t>
            </a:r>
            <a:r>
              <a:rPr lang="ru-RU" i="1" dirty="0" smtClean="0"/>
              <a:t>элементы социальных </a:t>
            </a:r>
            <a:r>
              <a:rPr lang="ru-RU" i="1" dirty="0" smtClean="0"/>
              <a:t>чувств</a:t>
            </a:r>
          </a:p>
          <a:p>
            <a:pPr algn="just">
              <a:buFontTx/>
              <a:buChar char="-"/>
            </a:pPr>
            <a:r>
              <a:rPr lang="ru-RU" i="1" dirty="0" smtClean="0"/>
              <a:t> </a:t>
            </a:r>
            <a:r>
              <a:rPr lang="ru-RU" i="1" dirty="0" smtClean="0"/>
              <a:t>формируются навыки общественного поведения (коллективизм, ответственность за поступки, товарищество, взаимопомощь и др.) </a:t>
            </a:r>
            <a:endParaRPr lang="ru-RU" i="1" dirty="0" smtClean="0"/>
          </a:p>
          <a:p>
            <a:pPr algn="just">
              <a:buFontTx/>
              <a:buChar char="-"/>
            </a:pPr>
            <a:r>
              <a:rPr lang="ru-RU" i="1" dirty="0" smtClean="0"/>
              <a:t>возникают </a:t>
            </a:r>
            <a:r>
              <a:rPr lang="ru-RU" i="1" dirty="0" smtClean="0"/>
              <a:t>коллективные связи, формируется общественное мнение. </a:t>
            </a:r>
            <a:endParaRPr lang="ru-RU" i="1" dirty="0" smtClean="0"/>
          </a:p>
          <a:p>
            <a:pPr algn="just">
              <a:buNone/>
            </a:pP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		Младший </a:t>
            </a:r>
            <a:r>
              <a:rPr lang="ru-RU" i="1" dirty="0" smtClean="0"/>
              <a:t>школьный возраст предоставляет большие возможности для формирования нравственных качеств и положительных черт личности. </a:t>
            </a:r>
            <a:endParaRPr lang="ru-RU" i="1" dirty="0" smtClean="0"/>
          </a:p>
          <a:p>
            <a:pPr algn="just">
              <a:buNone/>
            </a:pPr>
            <a:r>
              <a:rPr lang="ru-RU" i="1" dirty="0" smtClean="0"/>
              <a:t>	</a:t>
            </a:r>
            <a:r>
              <a:rPr lang="ru-RU" i="1" dirty="0" smtClean="0"/>
              <a:t>	С </a:t>
            </a:r>
            <a:r>
              <a:rPr lang="ru-RU" i="1" dirty="0" smtClean="0"/>
              <a:t>момента, когда ребёнок пошёл в школу, его эмоциональное развитие больше, чем раньше, зависит от того опыта, который он приобретает вне дома. Необъяснимые и вымышленные страхи прошлых лет сменяются другими, более осознанными: уроки, отношения между сверстниками.</a:t>
            </a:r>
          </a:p>
          <a:p>
            <a:endParaRPr lang="ru-RU" dirty="0"/>
          </a:p>
        </p:txBody>
      </p:sp>
      <p:pic>
        <p:nvPicPr>
          <p:cNvPr id="4" name="Picture 1" descr="G:\3112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142851"/>
            <a:ext cx="1285852" cy="9647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277</Words>
  <PresentationFormat>Экран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ПАТРИОТИЧЕСКОЕ ВОСПИТАНИЕ МЛАДШИХ ШКОЛЬНИКОВ</vt:lpstr>
      <vt:lpstr>Слайд 2</vt:lpstr>
      <vt:lpstr>ПАТРИОТИЗМ</vt:lpstr>
      <vt:lpstr>ЦЕЛЬ ПАТРИОТИЧЕСКОГО ВОСПИТАНИЯ</vt:lpstr>
      <vt:lpstr>ЗАДАЧИ ПАТРИОТИЧЕСКОГО ВОСПИТАНИЯ</vt:lpstr>
      <vt:lpstr>Слайд 6</vt:lpstr>
      <vt:lpstr>ПСИХОЛОГОВОЗРАСТНЫЕ ВОЗМОЖНОСТИ И ОСОБЕННОСТИ</vt:lpstr>
      <vt:lpstr>Слайд 8</vt:lpstr>
      <vt:lpstr>Слайд 9</vt:lpstr>
      <vt:lpstr>Слайд 10</vt:lpstr>
      <vt:lpstr>Слайд 11</vt:lpstr>
      <vt:lpstr>Слайд 12</vt:lpstr>
      <vt:lpstr>ПОНЯТИЯ И ОПРЕДЕЛЕНИЯ</vt:lpstr>
      <vt:lpstr>ПОНЯТИЯ И ОПРЕДЕЛЕНИЯ</vt:lpstr>
      <vt:lpstr>ПОНЯТИЯ И ОПРЕДЕЛЕНИЯ</vt:lpstr>
      <vt:lpstr>ОСНОВНЫЕ ТРЕБОВАНИЯ </vt:lpstr>
      <vt:lpstr>РОЛЬ УЧИТЕЛЯ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ПАТРИОТИЧЕСКОЕ ВОСПИТАНИЕ МЛАДШИХ ШКОЛЬНИКОВ</dc:title>
  <dc:creator>Ишхан Степанян</dc:creator>
  <cp:lastModifiedBy>Владелец</cp:lastModifiedBy>
  <cp:revision>11</cp:revision>
  <dcterms:created xsi:type="dcterms:W3CDTF">2020-01-14T11:52:31Z</dcterms:created>
  <dcterms:modified xsi:type="dcterms:W3CDTF">2020-01-14T13:18:20Z</dcterms:modified>
</cp:coreProperties>
</file>