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88" r:id="rId4"/>
    <p:sldId id="259" r:id="rId5"/>
    <p:sldId id="272" r:id="rId6"/>
    <p:sldId id="260" r:id="rId7"/>
    <p:sldId id="273" r:id="rId8"/>
    <p:sldId id="278" r:id="rId9"/>
    <p:sldId id="256" r:id="rId10"/>
    <p:sldId id="283" r:id="rId11"/>
    <p:sldId id="274" r:id="rId12"/>
    <p:sldId id="285" r:id="rId13"/>
    <p:sldId id="275" r:id="rId14"/>
    <p:sldId id="277" r:id="rId15"/>
    <p:sldId id="280" r:id="rId16"/>
    <p:sldId id="279" r:id="rId17"/>
    <p:sldId id="281" r:id="rId18"/>
    <p:sldId id="282" r:id="rId19"/>
    <p:sldId id="284" r:id="rId20"/>
    <p:sldId id="28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МИР" initials="В" lastIdx="1" clrIdx="0">
    <p:extLst>
      <p:ext uri="{19B8F6BF-5375-455C-9EA6-DF929625EA0E}">
        <p15:presenceInfo xmlns:p15="http://schemas.microsoft.com/office/powerpoint/2012/main" userId="ВЛАДИМИ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1188-56CA-4D31-B22A-C3EC708BDCC9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82A4-A57F-4E9F-B8C5-5D8273F1A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3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1188-56CA-4D31-B22A-C3EC708BDCC9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82A4-A57F-4E9F-B8C5-5D8273F1A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1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1188-56CA-4D31-B22A-C3EC708BDCC9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82A4-A57F-4E9F-B8C5-5D8273F1A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5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1188-56CA-4D31-B22A-C3EC708BDCC9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82A4-A57F-4E9F-B8C5-5D8273F1A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3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1188-56CA-4D31-B22A-C3EC708BDCC9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82A4-A57F-4E9F-B8C5-5D8273F1A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55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1188-56CA-4D31-B22A-C3EC708BDCC9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82A4-A57F-4E9F-B8C5-5D8273F1A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4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1188-56CA-4D31-B22A-C3EC708BDCC9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82A4-A57F-4E9F-B8C5-5D8273F1A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2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1188-56CA-4D31-B22A-C3EC708BDCC9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82A4-A57F-4E9F-B8C5-5D8273F1A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1188-56CA-4D31-B22A-C3EC708BDCC9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82A4-A57F-4E9F-B8C5-5D8273F1A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3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1188-56CA-4D31-B22A-C3EC708BDCC9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82A4-A57F-4E9F-B8C5-5D8273F1A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5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1188-56CA-4D31-B22A-C3EC708BDCC9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82A4-A57F-4E9F-B8C5-5D8273F1A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7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B1188-56CA-4D31-B22A-C3EC708BDCC9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082A4-A57F-4E9F-B8C5-5D8273F1A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6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package" Target="../embeddings/Microsoft_Excel_Worksheet.xlsx"/><Relationship Id="rId7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1.xlsx"/><Relationship Id="rId10" Type="http://schemas.openxmlformats.org/officeDocument/2006/relationships/image" Target="../media/image9.jpeg"/><Relationship Id="rId4" Type="http://schemas.openxmlformats.org/officeDocument/2006/relationships/image" Target="../media/image6.emf"/><Relationship Id="rId9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7"/>
          <a:stretch/>
        </p:blipFill>
        <p:spPr>
          <a:xfrm>
            <a:off x="709684" y="2142699"/>
            <a:ext cx="5131557" cy="3616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9914" y="2519866"/>
            <a:ext cx="53908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Грошева Надежда Витальевна – учитель математики МОБУ СОШ №13 г. Сочи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Б.Г. Гагина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9684" y="338156"/>
            <a:ext cx="10495128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для педагогов «9 мая – День Великой Победы», посвященный 78-й годовщине Победы в Великой Отечественной войне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55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010364"/>
              </p:ext>
            </p:extLst>
          </p:nvPr>
        </p:nvGraphicFramePr>
        <p:xfrm>
          <a:off x="639596" y="380337"/>
          <a:ext cx="10415050" cy="2949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Лист" r:id="rId3" imgW="2724243" imgH="771470" progId="Excel.Sheet.12">
                  <p:embed/>
                </p:oleObj>
              </mc:Choice>
              <mc:Fallback>
                <p:oleObj name="Лист" r:id="rId3" imgW="2724243" imgH="7714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9596" y="380337"/>
                        <a:ext cx="10415050" cy="2949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9596" y="3514298"/>
            <a:ext cx="10415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+ 13 = 20 (мостов)</a:t>
            </a:r>
          </a:p>
          <a:p>
            <a:pPr marL="342900" indent="-342900">
              <a:buAutoNum type="arabicParenR"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· 2 = 14 (составов)</a:t>
            </a:r>
          </a:p>
          <a:p>
            <a:pPr marL="342900" indent="-342900">
              <a:buAutoNum type="arabicParenR"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+ 192 = 206 (автомашин)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421" y="5498754"/>
            <a:ext cx="11859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Партизаны Краснодарского края уничтожили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автомашин, пустили под откос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железнодорожных составов с войсками и грузами вермахта, взорвали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железнодорожных мостов,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складов с боеприпасами.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9596" y="4883623"/>
            <a:ext cx="1116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7 складов, 20 мостов, 14 составов и 206 автомашин</a:t>
            </a:r>
          </a:p>
        </p:txBody>
      </p:sp>
    </p:spTree>
    <p:extLst>
      <p:ext uri="{BB962C8B-B14F-4D97-AF65-F5344CB8AC3E}">
        <p14:creationId xmlns:p14="http://schemas.microsoft.com/office/powerpoint/2010/main" val="232079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477" y="1604075"/>
            <a:ext cx="117234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1943 года советские войска перешли в наступление, выбивая врага с территории края.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Кубани началось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Успенского районов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января 1943 года и закончилось 9 октября 1943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последний фашист был сброшен в море с берега Тамани.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дней продолжалось освобождение Кубани от немецко-фашистских захватчиков?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(22 января и 9 октября считать)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477" y="286603"/>
            <a:ext cx="1172342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и узнайте, сколько дней продолжалось освобождение Кубани от немецко-фашистских захватчиков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(возьмите мобильные телефоны, чтобы воспользоваться данными интернет):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2197290" y="313899"/>
            <a:ext cx="122829" cy="1228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57" y="4948306"/>
            <a:ext cx="2688609" cy="18050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95" y="5574393"/>
            <a:ext cx="1739995" cy="117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7" y="304597"/>
            <a:ext cx="6800921" cy="5014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602" y="5930512"/>
            <a:ext cx="11505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Кубани от немецко-фашистских захватчиков длилось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261 день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(1943 год – не високосный (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 28 дней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899" y="5319537"/>
            <a:ext cx="11464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10+28+31+30+31+30+31+31+30+9=261</a:t>
            </a:r>
          </a:p>
        </p:txBody>
      </p:sp>
    </p:spTree>
    <p:extLst>
      <p:ext uri="{BB962C8B-B14F-4D97-AF65-F5344CB8AC3E}">
        <p14:creationId xmlns:p14="http://schemas.microsoft.com/office/powerpoint/2010/main" val="30280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106" y="1312728"/>
            <a:ext cx="34679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endParaRPr lang="ru-RU" alt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</a:t>
            </a: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</a:t>
            </a: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70000"/>
              </a:lnSpc>
            </a:pPr>
            <a:endParaRPr lang="ru-RU" alt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67</a:t>
            </a: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</a:t>
            </a: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67</a:t>
            </a: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</a:t>
            </a:r>
          </a:p>
          <a:p>
            <a:pPr>
              <a:lnSpc>
                <a:spcPct val="70000"/>
              </a:lnSpc>
            </a:pPr>
            <a:endParaRPr lang="ru-RU" alt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</a:pP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в) 356* и 375*</a:t>
            </a:r>
            <a:r>
              <a:rPr lang="ru-RU" altLang="ru-RU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106" y="4556484"/>
            <a:ext cx="116234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 полмиллиона кубанцев погибли во время Великой Отечественной войны.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жителей края-полные кавалеры ордена Славы.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356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наших воинов стали Героями Советского Союза.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 в регионе носят имена героев Отечества.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985" y="1093320"/>
            <a:ext cx="4617552" cy="3463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106" y="232012"/>
            <a:ext cx="11623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 числа, в которых цифры заменены звездочками:</a:t>
            </a:r>
            <a:r>
              <a:rPr lang="ru-RU" altLang="ru-RU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02057" y="1293819"/>
            <a:ext cx="34679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endParaRPr lang="ru-RU" alt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</a:t>
            </a: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›</a:t>
            </a:r>
            <a:r>
              <a:rPr lang="en-US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</a:t>
            </a: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70000"/>
              </a:lnSpc>
            </a:pPr>
            <a:endParaRPr lang="ru-RU" alt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67</a:t>
            </a: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</a:t>
            </a: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› 67</a:t>
            </a: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</a:t>
            </a:r>
          </a:p>
          <a:p>
            <a:pPr>
              <a:lnSpc>
                <a:spcPct val="70000"/>
              </a:lnSpc>
            </a:pPr>
            <a:endParaRPr lang="ru-RU" alt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</a:pPr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в) 356* ‹ 375*</a:t>
            </a:r>
            <a:r>
              <a:rPr lang="ru-RU" altLang="ru-RU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72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2"/>
          <a:stretch/>
        </p:blipFill>
        <p:spPr>
          <a:xfrm>
            <a:off x="209104" y="0"/>
            <a:ext cx="394635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00446" y="1364776"/>
            <a:ext cx="70683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всё, что есть сейчас у нас,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каждый наш счастливый час,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солнце светит нам,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доблестным солдатам,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отстояли мир когда-то.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Л. Некрасова</a:t>
            </a:r>
          </a:p>
        </p:txBody>
      </p:sp>
    </p:spTree>
    <p:extLst>
      <p:ext uri="{BB962C8B-B14F-4D97-AF65-F5344CB8AC3E}">
        <p14:creationId xmlns:p14="http://schemas.microsoft.com/office/powerpoint/2010/main" val="306176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181" y="382137"/>
            <a:ext cx="1196908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повторение: с п.9 по п.11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 64 №1 (1а, б), №2 (а, в), №3 (2), №4 (2)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задание: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еще какие-нибудь исторические факты времен освобождения Кубани от немецко-фашистских захватчиков и придумайте задания аналогичные сегодняшним (уравнение или задача, или пример)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47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561" y="286603"/>
            <a:ext cx="8407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167115" y="2238229"/>
            <a:ext cx="1992573" cy="2224585"/>
            <a:chOff x="1610436" y="1310185"/>
            <a:chExt cx="2988860" cy="3138985"/>
          </a:xfrm>
          <a:solidFill>
            <a:schemeClr val="bg1"/>
          </a:solidFill>
        </p:grpSpPr>
        <p:sp>
          <p:nvSpPr>
            <p:cNvPr id="3" name="Волна 2"/>
            <p:cNvSpPr/>
            <p:nvPr/>
          </p:nvSpPr>
          <p:spPr>
            <a:xfrm>
              <a:off x="1624084" y="1310185"/>
              <a:ext cx="2975212" cy="1937982"/>
            </a:xfrm>
            <a:prstGeom prst="wav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1610436" y="1542197"/>
              <a:ext cx="27295" cy="2906973"/>
            </a:xfrm>
            <a:prstGeom prst="line">
              <a:avLst/>
            </a:prstGeom>
            <a:grpFill/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6457662" y="4211760"/>
            <a:ext cx="1992573" cy="2224585"/>
            <a:chOff x="1610436" y="1310185"/>
            <a:chExt cx="2988860" cy="3138985"/>
          </a:xfrm>
          <a:solidFill>
            <a:srgbClr val="00B0F0"/>
          </a:solidFill>
        </p:grpSpPr>
        <p:sp>
          <p:nvSpPr>
            <p:cNvPr id="8" name="Волна 7"/>
            <p:cNvSpPr/>
            <p:nvPr/>
          </p:nvSpPr>
          <p:spPr>
            <a:xfrm>
              <a:off x="1624084" y="1310185"/>
              <a:ext cx="2975212" cy="1937982"/>
            </a:xfrm>
            <a:prstGeom prst="wav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1610436" y="1542197"/>
              <a:ext cx="27295" cy="2906973"/>
            </a:xfrm>
            <a:prstGeom prst="line">
              <a:avLst/>
            </a:prstGeom>
            <a:grpFill/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764274" y="801953"/>
            <a:ext cx="1992573" cy="2224585"/>
            <a:chOff x="1610436" y="1310185"/>
            <a:chExt cx="2988860" cy="3138985"/>
          </a:xfrm>
          <a:solidFill>
            <a:srgbClr val="FF0000"/>
          </a:solidFill>
        </p:grpSpPr>
        <p:sp>
          <p:nvSpPr>
            <p:cNvPr id="11" name="Волна 10"/>
            <p:cNvSpPr/>
            <p:nvPr/>
          </p:nvSpPr>
          <p:spPr>
            <a:xfrm>
              <a:off x="1624084" y="1310185"/>
              <a:ext cx="2975212" cy="1937982"/>
            </a:xfrm>
            <a:prstGeom prst="wav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610436" y="1542197"/>
              <a:ext cx="27295" cy="2906973"/>
            </a:xfrm>
            <a:prstGeom prst="line">
              <a:avLst/>
            </a:prstGeom>
            <a:grpFill/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881948" y="1206360"/>
            <a:ext cx="5568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Я ДЕЛАЛ (ДЕЛАЛА) ВСЕ ПРАВИЛЬНО 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 баллов)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9335" y="4425099"/>
            <a:ext cx="3732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Я ДОПУСТИЛ (ДОПУСТИЛА) МНОГО ОШИБОК 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5 баллов до 9 баллов)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8788" y="2579427"/>
            <a:ext cx="5513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Я ВСТРЕТИЛСЯ (ВСТРЕТИЛАСЬ) С ТРУДНОСТЯМИ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10 баллов до 14 баллов)</a:t>
            </a:r>
          </a:p>
        </p:txBody>
      </p:sp>
    </p:spTree>
    <p:extLst>
      <p:ext uri="{BB962C8B-B14F-4D97-AF65-F5344CB8AC3E}">
        <p14:creationId xmlns:p14="http://schemas.microsoft.com/office/powerpoint/2010/main" val="2203596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824713">
            <a:off x="2129814" y="2087813"/>
            <a:ext cx="79596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РАБОТУ!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ОКОНЧЕН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88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784" y="2060811"/>
            <a:ext cx="114777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Чтобы найти неизвестное делимое, надо частное умножить на делитель.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420669" y="4783579"/>
            <a:ext cx="3125337" cy="9075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944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277" y="304000"/>
            <a:ext cx="114868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Чтобы найти неизвестное вычитаемое, надо из уменьшаемого вычесть разность.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Чтобы найти неизвестный множитель, надо произведение разделить на известный множитель.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Чтобы найти неизвестное слагаемое, надо из суммы вычесть известное слагаемое.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8802805" y="5936311"/>
            <a:ext cx="3125337" cy="9075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67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659" y="1100632"/>
            <a:ext cx="11758859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80-летию освобождения Кубани от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немецко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–фашистских захватчиков посвящается</a:t>
            </a:r>
          </a:p>
          <a:p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комплексного применения знаний и умений 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(урок повторения предметных знаний)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«Все действия с натуральными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числами»</a:t>
            </a: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Класс: 5</a:t>
            </a:r>
          </a:p>
          <a:p>
            <a:endParaRPr lang="ru-RU" sz="11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pp.userapi.com/c845522/v845522500/18f99b/KQ5m8S1cGj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t="4804" r="11166"/>
          <a:stretch/>
        </p:blipFill>
        <p:spPr bwMode="auto">
          <a:xfrm>
            <a:off x="2674961" y="4244454"/>
            <a:ext cx="3807725" cy="2550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__plpcte_target" descr="https://i.mycdn.me/image?id=875751265868&amp;t=3&amp;plc=WEB&amp;tkn=*yyL1jwlQVtG45zWM2eI6UNo-yTQ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0" y="2440829"/>
            <a:ext cx="3055312" cy="43542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09684" y="338156"/>
            <a:ext cx="10943718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для педагогов «9 мая – День Великой Победы», посвященный 78-й годовщине Победы в Великой Отечественной войне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29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" y="341194"/>
            <a:ext cx="111502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выражении скобок нет, то сначала выполняют слева направо все действия умножения и деления, а потом – слева направо все действия сложения и вычитания.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выражение содержит скобки, то сначала выполняют действия в скобках.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792872" y="5500048"/>
            <a:ext cx="3248167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3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82" y="325231"/>
            <a:ext cx="114732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повторить правила действий с натуральными числами при выполнении разного рода заданий, вспомнить исторические события, связанные с освобождением Кубани от немецко-фашистских захватчиков (9 октября 2023 года Кубань отмечает 80-летие своего освобождения от немецко-фашистских захватчиков)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209" y="2572000"/>
            <a:ext cx="114732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Формируемые УУД: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прививать любовь к математике, формировать активную жизненную позицию; воспитывать чувство патриотизма на фактах о Великой Отечественной войне на Кубани.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познавательные: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умения выполнять действия с натуральными числами, умения решать уравнения, задачи, сравнивать числа.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коммуникативные: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работать в парах, группах; уважать мнение других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регулятивные: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умение определять цель деятельности на уроке, умение определять успешность выполнения задания, формировать умение осуществлять рефлексию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5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602" y="172483"/>
            <a:ext cx="11737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 без объявления войны фашистская Германия напала на Советский Союз. Мы-потомки никогда не должны забывать о событиях тех далеких лет и всегда должны помнить…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чем всегда мы должны помнить?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780064"/>
              </p:ext>
            </p:extLst>
          </p:nvPr>
        </p:nvGraphicFramePr>
        <p:xfrm>
          <a:off x="1635315" y="2362343"/>
          <a:ext cx="971407" cy="317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27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7 = 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7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8 = 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27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9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6 = 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27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9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3 = 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27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9 =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27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4 =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27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7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7 = 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2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843843"/>
              </p:ext>
            </p:extLst>
          </p:nvPr>
        </p:nvGraphicFramePr>
        <p:xfrm>
          <a:off x="2647383" y="2374710"/>
          <a:ext cx="904875" cy="365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869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35     Г</a:t>
                      </a:r>
                    </a:p>
                  </a:txBody>
                  <a:tcPr marL="91442" marR="91442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706436"/>
              </p:ext>
            </p:extLst>
          </p:nvPr>
        </p:nvGraphicFramePr>
        <p:xfrm>
          <a:off x="2647382" y="2777321"/>
          <a:ext cx="9048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24     О</a:t>
                      </a:r>
                    </a:p>
                  </a:txBody>
                  <a:tcPr marL="91442" marR="91442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391183"/>
              </p:ext>
            </p:extLst>
          </p:nvPr>
        </p:nvGraphicFramePr>
        <p:xfrm>
          <a:off x="2661030" y="3175452"/>
          <a:ext cx="9048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54     Д</a:t>
                      </a:r>
                    </a:p>
                  </a:txBody>
                  <a:tcPr marL="91442" marR="91442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23062"/>
              </p:ext>
            </p:extLst>
          </p:nvPr>
        </p:nvGraphicFramePr>
        <p:xfrm>
          <a:off x="2661031" y="3576781"/>
          <a:ext cx="9048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27     Д</a:t>
                      </a:r>
                    </a:p>
                  </a:txBody>
                  <a:tcPr marL="91442" marR="91442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507372"/>
              </p:ext>
            </p:extLst>
          </p:nvPr>
        </p:nvGraphicFramePr>
        <p:xfrm>
          <a:off x="2661030" y="3974912"/>
          <a:ext cx="9048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36     Е</a:t>
                      </a:r>
                    </a:p>
                  </a:txBody>
                  <a:tcPr marL="91442" marR="91442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510720"/>
              </p:ext>
            </p:extLst>
          </p:nvPr>
        </p:nvGraphicFramePr>
        <p:xfrm>
          <a:off x="2647383" y="4376241"/>
          <a:ext cx="9048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32     И</a:t>
                      </a:r>
                    </a:p>
                  </a:txBody>
                  <a:tcPr marL="91442" marR="91442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675316"/>
              </p:ext>
            </p:extLst>
          </p:nvPr>
        </p:nvGraphicFramePr>
        <p:xfrm>
          <a:off x="2647382" y="4763923"/>
          <a:ext cx="9048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49     О</a:t>
                      </a:r>
                    </a:p>
                  </a:txBody>
                  <a:tcPr marL="91442" marR="91442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49140"/>
              </p:ext>
            </p:extLst>
          </p:nvPr>
        </p:nvGraphicFramePr>
        <p:xfrm>
          <a:off x="8489902" y="2029641"/>
          <a:ext cx="904875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523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9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5 =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2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5 = 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7 =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2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7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8 = 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8 = 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52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6 =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2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7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3 = </a:t>
                      </a:r>
                    </a:p>
                  </a:txBody>
                  <a:tcPr marL="91442" marR="914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196872"/>
              </p:ext>
            </p:extLst>
          </p:nvPr>
        </p:nvGraphicFramePr>
        <p:xfrm>
          <a:off x="9432240" y="2493345"/>
          <a:ext cx="9048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45    А</a:t>
                      </a:r>
                    </a:p>
                  </a:txBody>
                  <a:tcPr marL="91442" marR="91442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742945"/>
              </p:ext>
            </p:extLst>
          </p:nvPr>
        </p:nvGraphicFramePr>
        <p:xfrm>
          <a:off x="9428541" y="2861553"/>
          <a:ext cx="9048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30    В</a:t>
                      </a:r>
                    </a:p>
                  </a:txBody>
                  <a:tcPr marL="91442" marR="91442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838915"/>
              </p:ext>
            </p:extLst>
          </p:nvPr>
        </p:nvGraphicFramePr>
        <p:xfrm>
          <a:off x="9432677" y="3241450"/>
          <a:ext cx="9048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42    Н</a:t>
                      </a:r>
                    </a:p>
                  </a:txBody>
                  <a:tcPr marL="91442" marR="91442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96441"/>
              </p:ext>
            </p:extLst>
          </p:nvPr>
        </p:nvGraphicFramePr>
        <p:xfrm>
          <a:off x="9444677" y="3636917"/>
          <a:ext cx="9048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56    А</a:t>
                      </a:r>
                    </a:p>
                  </a:txBody>
                  <a:tcPr marL="91442" marR="91442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1750"/>
              </p:ext>
            </p:extLst>
          </p:nvPr>
        </p:nvGraphicFramePr>
        <p:xfrm>
          <a:off x="9442189" y="4019836"/>
          <a:ext cx="9048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16    О</a:t>
                      </a:r>
                    </a:p>
                  </a:txBody>
                  <a:tcPr marL="91442" marR="91442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714098"/>
              </p:ext>
            </p:extLst>
          </p:nvPr>
        </p:nvGraphicFramePr>
        <p:xfrm>
          <a:off x="9445887" y="4421875"/>
          <a:ext cx="904875" cy="402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823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48    Р</a:t>
                      </a:r>
                    </a:p>
                  </a:txBody>
                  <a:tcPr marL="91442" marR="91442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972237"/>
              </p:ext>
            </p:extLst>
          </p:nvPr>
        </p:nvGraphicFramePr>
        <p:xfrm>
          <a:off x="9445886" y="4765131"/>
          <a:ext cx="904875" cy="44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314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21    П</a:t>
                      </a:r>
                    </a:p>
                  </a:txBody>
                  <a:tcPr marL="91442" marR="91442" marT="45798" marB="457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16757" y="1440636"/>
            <a:ext cx="10276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 таблицу умножения и ответим на поставленный вопрос, расположив получившиеся ответы в порядке возрастания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855528"/>
              </p:ext>
            </p:extLst>
          </p:nvPr>
        </p:nvGraphicFramePr>
        <p:xfrm>
          <a:off x="2195774" y="5469087"/>
          <a:ext cx="506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051781"/>
              </p:ext>
            </p:extLst>
          </p:nvPr>
        </p:nvGraphicFramePr>
        <p:xfrm>
          <a:off x="2716663" y="5471361"/>
          <a:ext cx="506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77972"/>
              </p:ext>
            </p:extLst>
          </p:nvPr>
        </p:nvGraphicFramePr>
        <p:xfrm>
          <a:off x="3237553" y="5473636"/>
          <a:ext cx="506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317251"/>
              </p:ext>
            </p:extLst>
          </p:nvPr>
        </p:nvGraphicFramePr>
        <p:xfrm>
          <a:off x="3744795" y="5475910"/>
          <a:ext cx="506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54609"/>
              </p:ext>
            </p:extLst>
          </p:nvPr>
        </p:nvGraphicFramePr>
        <p:xfrm>
          <a:off x="4252036" y="5478184"/>
          <a:ext cx="506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868158"/>
              </p:ext>
            </p:extLst>
          </p:nvPr>
        </p:nvGraphicFramePr>
        <p:xfrm>
          <a:off x="4772926" y="5480460"/>
          <a:ext cx="506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871642"/>
              </p:ext>
            </p:extLst>
          </p:nvPr>
        </p:nvGraphicFramePr>
        <p:xfrm>
          <a:off x="5293815" y="5482734"/>
          <a:ext cx="506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935753"/>
              </p:ext>
            </p:extLst>
          </p:nvPr>
        </p:nvGraphicFramePr>
        <p:xfrm>
          <a:off x="5828353" y="5485008"/>
          <a:ext cx="506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960021"/>
              </p:ext>
            </p:extLst>
          </p:nvPr>
        </p:nvGraphicFramePr>
        <p:xfrm>
          <a:off x="6349243" y="5473635"/>
          <a:ext cx="506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004330"/>
              </p:ext>
            </p:extLst>
          </p:nvPr>
        </p:nvGraphicFramePr>
        <p:xfrm>
          <a:off x="6870132" y="5475910"/>
          <a:ext cx="506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615723"/>
              </p:ext>
            </p:extLst>
          </p:nvPr>
        </p:nvGraphicFramePr>
        <p:xfrm>
          <a:off x="7391022" y="5478184"/>
          <a:ext cx="506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16887"/>
              </p:ext>
            </p:extLst>
          </p:nvPr>
        </p:nvGraphicFramePr>
        <p:xfrm>
          <a:off x="7911912" y="5480459"/>
          <a:ext cx="506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251034"/>
              </p:ext>
            </p:extLst>
          </p:nvPr>
        </p:nvGraphicFramePr>
        <p:xfrm>
          <a:off x="8419152" y="5482734"/>
          <a:ext cx="506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970335"/>
              </p:ext>
            </p:extLst>
          </p:nvPr>
        </p:nvGraphicFramePr>
        <p:xfrm>
          <a:off x="8940043" y="5485009"/>
          <a:ext cx="5064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2"/>
          <a:stretch/>
        </p:blipFill>
        <p:spPr>
          <a:xfrm>
            <a:off x="3764279" y="2493345"/>
            <a:ext cx="3946706" cy="24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400" y="40046"/>
            <a:ext cx="11668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дату празднует Кубань в этом году?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 узнаете это, решив пример)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284" y="1514902"/>
            <a:ext cx="52270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1328 – 252 : 21 · 104 =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172529" y="1297438"/>
            <a:ext cx="1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9204" y="1297438"/>
            <a:ext cx="1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1303" y="1273287"/>
            <a:ext cx="1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829792"/>
              </p:ext>
            </p:extLst>
          </p:nvPr>
        </p:nvGraphicFramePr>
        <p:xfrm>
          <a:off x="445527" y="4255094"/>
          <a:ext cx="2124012" cy="2282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Лист" r:id="rId3" imgW="895394" imgH="962043" progId="Excel.Sheet.12">
                  <p:embed/>
                </p:oleObj>
              </mc:Choice>
              <mc:Fallback>
                <p:oleObj name="Лист" r:id="rId3" imgW="895394" imgH="9620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527" y="4255094"/>
                        <a:ext cx="2124012" cy="2282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441738"/>
              </p:ext>
            </p:extLst>
          </p:nvPr>
        </p:nvGraphicFramePr>
        <p:xfrm>
          <a:off x="3383962" y="4255094"/>
          <a:ext cx="1597386" cy="2151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Лист" r:id="rId5" imgW="714264" imgH="962043" progId="Excel.Sheet.12">
                  <p:embed/>
                </p:oleObj>
              </mc:Choice>
              <mc:Fallback>
                <p:oleObj name="Лист" r:id="rId5" imgW="714264" imgH="9620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83962" y="4255094"/>
                        <a:ext cx="1597386" cy="2151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911351"/>
              </p:ext>
            </p:extLst>
          </p:nvPr>
        </p:nvGraphicFramePr>
        <p:xfrm>
          <a:off x="5791200" y="4254500"/>
          <a:ext cx="1841500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Worksheet" r:id="rId7" imgW="742861" imgH="558945" progId="Excel.Sheet.12">
                  <p:embed/>
                </p:oleObj>
              </mc:Choice>
              <mc:Fallback>
                <p:oleObj name="Worksheet" r:id="rId7" imgW="742861" imgH="5589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91200" y="4254500"/>
                        <a:ext cx="1841500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Стрелка вправо 3">
            <a:hlinkClick r:id="rId9" action="ppaction://hlinksldjump"/>
          </p:cNvPr>
          <p:cNvSpPr/>
          <p:nvPr/>
        </p:nvSpPr>
        <p:spPr>
          <a:xfrm>
            <a:off x="740284" y="2661313"/>
            <a:ext cx="4896241" cy="1037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1B5A0B-BAEC-4A97-8F0B-372C1D5BEC2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77" y="1136761"/>
            <a:ext cx="4172258" cy="288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48" y="839765"/>
            <a:ext cx="5964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какого месяца 1942 года немцам удалось занять практически всю Кубань?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67833" y="858011"/>
            <a:ext cx="492838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районов не покорилось немцам?</a:t>
            </a:r>
          </a:p>
          <a:p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96948" y="4952117"/>
            <a:ext cx="5331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 началась в июне 1941 года. К началу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(9 месяц)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1942 года немцам удалось занять практически всю Кубань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7803" y="4919008"/>
            <a:ext cx="5631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сентября 1942 года немцам удалось занять практически всю Кубань, за исключением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 районов -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Лазаревского, Туапсинского, Адлерского и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Геленджикского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489" y="3247472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1499 – 298 · 15 : 3 =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7263" y="3247472"/>
            <a:ext cx="528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3726 : 9 – 82 · 5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489" y="150125"/>
            <a:ext cx="1172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примеры и ответьте на поставленные вопросы. Сделайте взаимопроверку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9358" y="3088489"/>
            <a:ext cx="887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21518" y="3088488"/>
            <a:ext cx="887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486" y="3954795"/>
            <a:ext cx="4505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298 · 15 = 4 470       (оценка «3»)</a:t>
            </a:r>
          </a:p>
          <a:p>
            <a:pPr marL="342900" indent="-342900">
              <a:buAutoNum type="arabicParenR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4 470 : 3 = 1 490      (оценка «4»)</a:t>
            </a:r>
          </a:p>
          <a:p>
            <a:pPr marL="342900" indent="-342900">
              <a:buAutoNum type="arabicParenR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1499 – 1490 = 9       (оценка «5»)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9203" y="3950970"/>
            <a:ext cx="4050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3 726 : 9 = 414      (оценка «3»)</a:t>
            </a:r>
          </a:p>
          <a:p>
            <a:pPr marL="342900" indent="-342900">
              <a:buAutoNum type="arabicParenR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· 5 = 410           (оценка «4»)</a:t>
            </a:r>
          </a:p>
          <a:p>
            <a:pPr marL="342900" indent="-342900">
              <a:buAutoNum type="arabicParenR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414 – 410 = 4        (оценка «5»)</a:t>
            </a:r>
          </a:p>
        </p:txBody>
      </p:sp>
    </p:spTree>
    <p:extLst>
      <p:ext uri="{BB962C8B-B14F-4D97-AF65-F5344CB8AC3E}">
        <p14:creationId xmlns:p14="http://schemas.microsoft.com/office/powerpoint/2010/main" val="39283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0" grpId="0"/>
      <p:bldP spid="12" grpId="0"/>
      <p:bldP spid="13" grpId="0"/>
      <p:bldP spid="7" grpId="0"/>
      <p:bldP spid="11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45" y="864415"/>
            <a:ext cx="31253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: 100 = 170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5617" y="4710159"/>
            <a:ext cx="11664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первый месяц войны в военкоматы края поступило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заявлений с просьбой посылки на фронт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5618" y="5420968"/>
            <a:ext cx="117734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партии было сформировано народное ополчение. К концу июля 1941 года в нем насчитывалось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тысяч бойцов, а к 20 ноября их количество увеличилось до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тысяч. 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581" y="2138764"/>
            <a:ext cx="11641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уравнения и узнайте сколько тысяч бойцов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июля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 года насчитывалось в народном ополчении и сколько тысяч их стало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ноябрю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 года:</a:t>
            </a:r>
          </a:p>
          <a:p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203 – Х = 93    и      Х · 3 = 672     или    (334 – Х) + 124 = 234</a:t>
            </a: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618" y="6188948"/>
            <a:ext cx="1166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581" y="3756052"/>
            <a:ext cx="9812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= 203 - 93             Х = 672 : 3                 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= 110                     Х = 224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45" y="232012"/>
            <a:ext cx="11641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 и узнайте сколько заявлений поступило в военкоматы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просьбой отправить на фронт в первый месяц войны: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44" y="1390442"/>
            <a:ext cx="312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= 170 · 100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= 17 000</a:t>
            </a:r>
          </a:p>
        </p:txBody>
      </p:sp>
      <p:sp>
        <p:nvSpPr>
          <p:cNvPr id="10" name="Стрелка вправо 9">
            <a:hlinkClick r:id="rId2" action="ppaction://hlinksldjump"/>
          </p:cNvPr>
          <p:cNvSpPr/>
          <p:nvPr/>
        </p:nvSpPr>
        <p:spPr>
          <a:xfrm>
            <a:off x="8502555" y="864415"/>
            <a:ext cx="3029802" cy="978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ПРАВИЛО</a:t>
            </a:r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9403307" y="3649598"/>
            <a:ext cx="2129050" cy="1014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ПРАВИЛА</a:t>
            </a:r>
          </a:p>
        </p:txBody>
      </p:sp>
    </p:spTree>
    <p:extLst>
      <p:ext uri="{BB962C8B-B14F-4D97-AF65-F5344CB8AC3E}">
        <p14:creationId xmlns:p14="http://schemas.microsoft.com/office/powerpoint/2010/main" val="166522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7248" y="1607085"/>
            <a:ext cx="537814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</a:rPr>
              <a:t>Раз- подняться подтянуться,</a:t>
            </a:r>
          </a:p>
          <a:p>
            <a:pPr>
              <a:defRPr/>
            </a:pPr>
            <a:endParaRPr lang="ru-RU" sz="1000" b="1" dirty="0">
              <a:latin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latin typeface="Times New Roman" pitchFamily="18" charset="0"/>
              </a:rPr>
              <a:t>Два – согнуться разогнуться,</a:t>
            </a:r>
            <a:endParaRPr lang="ru-RU" sz="1000" b="1" dirty="0">
              <a:latin typeface="Times New Roman" pitchFamily="18" charset="0"/>
            </a:endParaRPr>
          </a:p>
          <a:p>
            <a:pPr>
              <a:defRPr/>
            </a:pPr>
            <a:endParaRPr lang="ru-RU" sz="1000" b="1" dirty="0">
              <a:latin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latin typeface="Times New Roman" pitchFamily="18" charset="0"/>
              </a:rPr>
              <a:t>Три – в ладоши три хлопка,</a:t>
            </a:r>
          </a:p>
          <a:p>
            <a:pPr>
              <a:defRPr/>
            </a:pPr>
            <a:endParaRPr lang="ru-RU" sz="1000" b="1" dirty="0">
              <a:latin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latin typeface="Times New Roman" pitchFamily="18" charset="0"/>
              </a:rPr>
              <a:t>Головою три кивка.</a:t>
            </a:r>
          </a:p>
          <a:p>
            <a:pPr>
              <a:defRPr/>
            </a:pPr>
            <a:endParaRPr lang="ru-RU" sz="1000" b="1" dirty="0">
              <a:latin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latin typeface="Times New Roman" pitchFamily="18" charset="0"/>
              </a:rPr>
              <a:t>На четыре – руки шире.</a:t>
            </a:r>
          </a:p>
          <a:p>
            <a:pPr>
              <a:defRPr/>
            </a:pPr>
            <a:endParaRPr lang="ru-RU" sz="1000" b="1" dirty="0">
              <a:latin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latin typeface="Times New Roman" pitchFamily="18" charset="0"/>
              </a:rPr>
              <a:t>Пять – руками помахать.</a:t>
            </a:r>
          </a:p>
          <a:p>
            <a:pPr>
              <a:defRPr/>
            </a:pPr>
            <a:endParaRPr lang="ru-RU" sz="800" b="1" dirty="0">
              <a:latin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(повторяем еще раз)</a:t>
            </a:r>
          </a:p>
          <a:p>
            <a:pPr>
              <a:defRPr/>
            </a:pPr>
            <a:endParaRPr lang="ru-RU" sz="1000" b="1" dirty="0">
              <a:latin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latin typeface="Times New Roman" pitchFamily="18" charset="0"/>
              </a:rPr>
              <a:t>Шесть – за парты сесть опять.</a:t>
            </a:r>
            <a:endParaRPr lang="uk-UA" sz="2800" b="1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750" y="327546"/>
            <a:ext cx="1093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</p:txBody>
      </p:sp>
      <p:pic>
        <p:nvPicPr>
          <p:cNvPr id="4" name="KF_REU_-_Molodezhnaya_pesnya_o_Kubani_(iPle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23" y="5334158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1" t="19503" r="28906" b="16617"/>
          <a:stretch/>
        </p:blipFill>
        <p:spPr>
          <a:xfrm>
            <a:off x="6755642" y="1171822"/>
            <a:ext cx="5158854" cy="54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4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" y="873457"/>
            <a:ext cx="117097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указанию крайкома в Краснодарском крае были созданы 86 партизанских отрядов. В ходе оккупации Кубани, партизаны совершили много успешных нападений на гарнизоны вермахта.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Партизаны края взорвали 7 складов с боеприпасами, что на 13 меньше, чем было взорвано железнодорожных мостов и в 2 раза меньше, чем пущено под откос составов с войсками и грузами вермахта.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 партизанами было уничтожено такое количество автомашин, которое на 192 было больше пущенных под откос составов.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железнодорожных составов было пущено под откос партизанами? Сколько мостов и складов было взорвано?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4716" y="177421"/>
            <a:ext cx="11696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задачу и узнайте о подвиге партизан: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58" y="4899546"/>
            <a:ext cx="2829522" cy="1842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4" y="5168888"/>
            <a:ext cx="2194560" cy="1572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04" y="4624347"/>
            <a:ext cx="3305525" cy="21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3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1296</Words>
  <Application>Microsoft Office PowerPoint</Application>
  <PresentationFormat>Широкоэкранный</PresentationFormat>
  <Paragraphs>200</Paragraphs>
  <Slides>20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Лист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Надежда Грошева</cp:lastModifiedBy>
  <cp:revision>167</cp:revision>
  <dcterms:created xsi:type="dcterms:W3CDTF">2018-09-09T14:04:04Z</dcterms:created>
  <dcterms:modified xsi:type="dcterms:W3CDTF">2023-05-03T20:25:46Z</dcterms:modified>
</cp:coreProperties>
</file>