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9" r:id="rId4"/>
    <p:sldId id="290" r:id="rId5"/>
    <p:sldId id="258" r:id="rId6"/>
    <p:sldId id="300" r:id="rId7"/>
    <p:sldId id="285" r:id="rId8"/>
    <p:sldId id="283" r:id="rId9"/>
    <p:sldId id="302" r:id="rId10"/>
    <p:sldId id="291" r:id="rId11"/>
    <p:sldId id="303" r:id="rId12"/>
    <p:sldId id="305" r:id="rId13"/>
    <p:sldId id="306" r:id="rId14"/>
    <p:sldId id="309" r:id="rId15"/>
    <p:sldId id="307" r:id="rId16"/>
    <p:sldId id="308" r:id="rId17"/>
    <p:sldId id="287" r:id="rId18"/>
    <p:sldId id="301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>
        <p:scale>
          <a:sx n="80" d="100"/>
          <a:sy n="80" d="100"/>
        </p:scale>
        <p:origin x="-1110" y="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VK </a:t>
                    </a:r>
                    <a:r>
                      <a:rPr lang="ru-RU" dirty="0"/>
                      <a:t>гл. </a:t>
                    </a:r>
                    <a:r>
                      <a:rPr lang="ru-RU" dirty="0" err="1"/>
                      <a:t>стр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1115</a:t>
                    </a:r>
                    <a:endParaRPr lang="ru-RU" dirty="0"/>
                  </a:p>
                </c:rich>
              </c:tx>
              <c:showVal val="1"/>
              <c:showCatName val="1"/>
              <c:separator> </c:separator>
            </c:dLbl>
            <c:dLbl>
              <c:idx val="1"/>
              <c:layout/>
              <c:showVal val="1"/>
              <c:showCatName val="1"/>
              <c:separator> </c:separator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Лист1!$A$2:$A$5</c:f>
              <c:strCache>
                <c:ptCount val="2"/>
                <c:pt idx="0">
                  <c:v>VK гл. стр</c:v>
                </c:pt>
                <c:pt idx="1">
                  <c:v>Instagram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322</c:v>
                </c:pt>
                <c:pt idx="1">
                  <c:v>2623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  <c:dispBlanksAs val="zero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A474A-572C-4415-851A-7C312F974A19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13BA2F2-8C0F-4475-9D07-A1FAA8FFF5B0}">
      <dgm:prSet phldrT="[Текст]"/>
      <dgm:spPr/>
      <dgm:t>
        <a:bodyPr/>
        <a:lstStyle/>
        <a:p>
          <a:endParaRPr lang="ru-RU" dirty="0"/>
        </a:p>
      </dgm:t>
    </dgm:pt>
    <dgm:pt modelId="{19C45B2B-5DFB-40F4-9253-AB0A09D0ED97}" type="parTrans" cxnId="{086BC099-80B3-4C1F-9165-1EFCD96D8175}">
      <dgm:prSet/>
      <dgm:spPr/>
      <dgm:t>
        <a:bodyPr/>
        <a:lstStyle/>
        <a:p>
          <a:endParaRPr lang="ru-RU"/>
        </a:p>
      </dgm:t>
    </dgm:pt>
    <dgm:pt modelId="{B8F39112-85D3-4A88-9FFA-23D4FAED4D51}" type="sibTrans" cxnId="{086BC099-80B3-4C1F-9165-1EFCD96D8175}">
      <dgm:prSet/>
      <dgm:spPr/>
      <dgm:t>
        <a:bodyPr/>
        <a:lstStyle/>
        <a:p>
          <a:endParaRPr lang="ru-RU"/>
        </a:p>
      </dgm:t>
    </dgm:pt>
    <dgm:pt modelId="{B3A36A9A-A782-4589-B38A-89659691EBEC}">
      <dgm:prSet phldrT="[Текст]"/>
      <dgm:spPr/>
      <dgm:t>
        <a:bodyPr/>
        <a:lstStyle/>
        <a:p>
          <a:r>
            <a:rPr lang="ru-RU" dirty="0" smtClean="0"/>
            <a:t>увеличение количества образовательных учреждений, вовлеченных в проект</a:t>
          </a:r>
          <a:endParaRPr lang="ru-RU" dirty="0"/>
        </a:p>
      </dgm:t>
    </dgm:pt>
    <dgm:pt modelId="{66693ECD-39AE-427B-9050-09DD221A2CB4}" type="parTrans" cxnId="{DA12C7B9-19F1-424E-9B7C-E54272CE9865}">
      <dgm:prSet/>
      <dgm:spPr/>
      <dgm:t>
        <a:bodyPr/>
        <a:lstStyle/>
        <a:p>
          <a:endParaRPr lang="ru-RU"/>
        </a:p>
      </dgm:t>
    </dgm:pt>
    <dgm:pt modelId="{D1CCBC95-85C5-4855-8B2B-6E63AC56D8FF}" type="sibTrans" cxnId="{DA12C7B9-19F1-424E-9B7C-E54272CE9865}">
      <dgm:prSet/>
      <dgm:spPr/>
      <dgm:t>
        <a:bodyPr/>
        <a:lstStyle/>
        <a:p>
          <a:endParaRPr lang="ru-RU"/>
        </a:p>
      </dgm:t>
    </dgm:pt>
    <dgm:pt modelId="{FE9CD870-6318-439C-B0B0-3D27417CBB32}">
      <dgm:prSet phldrT="[Текст]"/>
      <dgm:spPr/>
      <dgm:t>
        <a:bodyPr/>
        <a:lstStyle/>
        <a:p>
          <a:endParaRPr lang="ru-RU" dirty="0"/>
        </a:p>
      </dgm:t>
    </dgm:pt>
    <dgm:pt modelId="{3EEF7B71-FC1D-498F-92C8-7F11725DB62B}" type="parTrans" cxnId="{C3D58435-B2BA-4F63-8518-66CA5211B2F1}">
      <dgm:prSet/>
      <dgm:spPr/>
      <dgm:t>
        <a:bodyPr/>
        <a:lstStyle/>
        <a:p>
          <a:endParaRPr lang="ru-RU"/>
        </a:p>
      </dgm:t>
    </dgm:pt>
    <dgm:pt modelId="{A52C8659-14E2-40C8-B368-7A9304BB156F}" type="sibTrans" cxnId="{C3D58435-B2BA-4F63-8518-66CA5211B2F1}">
      <dgm:prSet/>
      <dgm:spPr/>
      <dgm:t>
        <a:bodyPr/>
        <a:lstStyle/>
        <a:p>
          <a:endParaRPr lang="ru-RU"/>
        </a:p>
      </dgm:t>
    </dgm:pt>
    <dgm:pt modelId="{36961FBF-13FD-4959-A522-FEE7E61AEE3B}">
      <dgm:prSet phldrT="[Текст]"/>
      <dgm:spPr/>
      <dgm:t>
        <a:bodyPr/>
        <a:lstStyle/>
        <a:p>
          <a:r>
            <a:rPr lang="ru-RU" dirty="0" smtClean="0"/>
            <a:t>увеличение количества просветительских мероприятий, популяризирующих литературу и культуру России</a:t>
          </a:r>
          <a:endParaRPr lang="ru-RU" dirty="0"/>
        </a:p>
      </dgm:t>
    </dgm:pt>
    <dgm:pt modelId="{000394D3-6CFB-4998-8BCC-2AF62C993314}" type="parTrans" cxnId="{A4CE82E2-1E95-4A53-96D9-3940197934C4}">
      <dgm:prSet/>
      <dgm:spPr/>
      <dgm:t>
        <a:bodyPr/>
        <a:lstStyle/>
        <a:p>
          <a:endParaRPr lang="ru-RU"/>
        </a:p>
      </dgm:t>
    </dgm:pt>
    <dgm:pt modelId="{C1AC1A41-F40E-482C-8F94-0900FC566A8C}" type="sibTrans" cxnId="{A4CE82E2-1E95-4A53-96D9-3940197934C4}">
      <dgm:prSet/>
      <dgm:spPr/>
      <dgm:t>
        <a:bodyPr/>
        <a:lstStyle/>
        <a:p>
          <a:endParaRPr lang="ru-RU"/>
        </a:p>
      </dgm:t>
    </dgm:pt>
    <dgm:pt modelId="{61CBA59B-CF78-49C8-B83E-89F6686F0296}">
      <dgm:prSet phldrT="[Текст]"/>
      <dgm:spPr/>
      <dgm:t>
        <a:bodyPr/>
        <a:lstStyle/>
        <a:p>
          <a:endParaRPr lang="ru-RU" dirty="0"/>
        </a:p>
      </dgm:t>
    </dgm:pt>
    <dgm:pt modelId="{F6BAF3DC-71DE-4552-AE7D-F1C26D2A8895}" type="parTrans" cxnId="{A25AB9D5-9BF2-47EB-A1B9-B17EB0A5D7DD}">
      <dgm:prSet/>
      <dgm:spPr/>
      <dgm:t>
        <a:bodyPr/>
        <a:lstStyle/>
        <a:p>
          <a:endParaRPr lang="ru-RU"/>
        </a:p>
      </dgm:t>
    </dgm:pt>
    <dgm:pt modelId="{3FC62BB3-F814-42A7-8FEF-713EE3AAA712}" type="sibTrans" cxnId="{A25AB9D5-9BF2-47EB-A1B9-B17EB0A5D7DD}">
      <dgm:prSet/>
      <dgm:spPr/>
      <dgm:t>
        <a:bodyPr/>
        <a:lstStyle/>
        <a:p>
          <a:endParaRPr lang="ru-RU"/>
        </a:p>
      </dgm:t>
    </dgm:pt>
    <dgm:pt modelId="{8D67F8BA-4F28-4F31-A663-BCF500E5E1C9}">
      <dgm:prSet phldrT="[Текст]"/>
      <dgm:spPr/>
      <dgm:t>
        <a:bodyPr/>
        <a:lstStyle/>
        <a:p>
          <a:r>
            <a:rPr lang="ru-RU" dirty="0" smtClean="0"/>
            <a:t>активное участие жителей города в акциях проекта</a:t>
          </a:r>
          <a:endParaRPr lang="ru-RU" dirty="0"/>
        </a:p>
      </dgm:t>
    </dgm:pt>
    <dgm:pt modelId="{4FFCB67C-8535-4017-AFDC-AADA2FA859AF}" type="parTrans" cxnId="{9B8C6088-4BC6-4206-B87F-F232282EE6CB}">
      <dgm:prSet/>
      <dgm:spPr/>
      <dgm:t>
        <a:bodyPr/>
        <a:lstStyle/>
        <a:p>
          <a:endParaRPr lang="ru-RU"/>
        </a:p>
      </dgm:t>
    </dgm:pt>
    <dgm:pt modelId="{B570284B-C585-4CE5-8841-08E97E0D06B7}" type="sibTrans" cxnId="{9B8C6088-4BC6-4206-B87F-F232282EE6CB}">
      <dgm:prSet/>
      <dgm:spPr/>
      <dgm:t>
        <a:bodyPr/>
        <a:lstStyle/>
        <a:p>
          <a:endParaRPr lang="ru-RU"/>
        </a:p>
      </dgm:t>
    </dgm:pt>
    <dgm:pt modelId="{92CF1BBD-DC05-47CE-9DC5-68A17BD44883}">
      <dgm:prSet phldrT="[Текст]"/>
      <dgm:spPr/>
      <dgm:t>
        <a:bodyPr/>
        <a:lstStyle/>
        <a:p>
          <a:endParaRPr lang="ru-RU" dirty="0"/>
        </a:p>
      </dgm:t>
    </dgm:pt>
    <dgm:pt modelId="{A03559EC-4A08-49F0-B333-D37E6D06B41D}" type="parTrans" cxnId="{4F3D1F1C-CE8E-4477-A147-E6F534105B17}">
      <dgm:prSet/>
      <dgm:spPr/>
      <dgm:t>
        <a:bodyPr/>
        <a:lstStyle/>
        <a:p>
          <a:endParaRPr lang="ru-RU"/>
        </a:p>
      </dgm:t>
    </dgm:pt>
    <dgm:pt modelId="{F8D82216-861F-4431-A0DA-543C407730A3}" type="sibTrans" cxnId="{4F3D1F1C-CE8E-4477-A147-E6F534105B17}">
      <dgm:prSet/>
      <dgm:spPr/>
      <dgm:t>
        <a:bodyPr/>
        <a:lstStyle/>
        <a:p>
          <a:endParaRPr lang="ru-RU"/>
        </a:p>
      </dgm:t>
    </dgm:pt>
    <dgm:pt modelId="{89C0417E-D4FC-4491-9D49-E36451ADE218}">
      <dgm:prSet phldrT="[Текст]"/>
      <dgm:spPr/>
      <dgm:t>
        <a:bodyPr/>
        <a:lstStyle/>
        <a:p>
          <a:r>
            <a:rPr lang="ru-RU" dirty="0" smtClean="0"/>
            <a:t>положительные результаты опросов об отношении к чтению</a:t>
          </a:r>
          <a:endParaRPr lang="ru-RU" dirty="0"/>
        </a:p>
      </dgm:t>
    </dgm:pt>
    <dgm:pt modelId="{BF81F04F-AEC5-4C02-BA71-135552EF0B76}" type="parTrans" cxnId="{B9FAD0B9-ACD3-412F-AFB6-659DF9548D27}">
      <dgm:prSet/>
      <dgm:spPr/>
      <dgm:t>
        <a:bodyPr/>
        <a:lstStyle/>
        <a:p>
          <a:endParaRPr lang="ru-RU"/>
        </a:p>
      </dgm:t>
    </dgm:pt>
    <dgm:pt modelId="{644E76AB-CE3E-43C4-B166-20827B20C9AE}" type="sibTrans" cxnId="{B9FAD0B9-ACD3-412F-AFB6-659DF9548D27}">
      <dgm:prSet/>
      <dgm:spPr/>
      <dgm:t>
        <a:bodyPr/>
        <a:lstStyle/>
        <a:p>
          <a:endParaRPr lang="ru-RU"/>
        </a:p>
      </dgm:t>
    </dgm:pt>
    <dgm:pt modelId="{9C7A9DB8-BE44-49F4-99EB-B7EABBEEEFFE}">
      <dgm:prSet phldrT="[Текст]"/>
      <dgm:spPr/>
      <dgm:t>
        <a:bodyPr/>
        <a:lstStyle/>
        <a:p>
          <a:endParaRPr lang="ru-RU" dirty="0"/>
        </a:p>
      </dgm:t>
    </dgm:pt>
    <dgm:pt modelId="{B6F8C927-C932-4492-B32D-D9CF8E95839A}" type="parTrans" cxnId="{AF65C260-4EE1-450C-BE25-1F0D01504B5A}">
      <dgm:prSet/>
      <dgm:spPr/>
      <dgm:t>
        <a:bodyPr/>
        <a:lstStyle/>
        <a:p>
          <a:endParaRPr lang="ru-RU"/>
        </a:p>
      </dgm:t>
    </dgm:pt>
    <dgm:pt modelId="{6F501248-81BB-48B4-A7D7-9D4D0E954278}" type="sibTrans" cxnId="{AF65C260-4EE1-450C-BE25-1F0D01504B5A}">
      <dgm:prSet/>
      <dgm:spPr/>
      <dgm:t>
        <a:bodyPr/>
        <a:lstStyle/>
        <a:p>
          <a:endParaRPr lang="ru-RU"/>
        </a:p>
      </dgm:t>
    </dgm:pt>
    <dgm:pt modelId="{D8B5AB28-CF15-4420-9F30-D7373D2F5C85}">
      <dgm:prSet phldrT="[Текст]"/>
      <dgm:spPr/>
      <dgm:t>
        <a:bodyPr/>
        <a:lstStyle/>
        <a:p>
          <a:r>
            <a:rPr lang="ru-RU" dirty="0" smtClean="0"/>
            <a:t>инициативность участников</a:t>
          </a:r>
          <a:endParaRPr lang="ru-RU" dirty="0"/>
        </a:p>
      </dgm:t>
    </dgm:pt>
    <dgm:pt modelId="{49C2C17F-CC0B-4D6E-B677-3BEA06975F38}" type="parTrans" cxnId="{F49609C3-015A-41BE-BCC6-E12E377AE84A}">
      <dgm:prSet/>
      <dgm:spPr/>
      <dgm:t>
        <a:bodyPr/>
        <a:lstStyle/>
        <a:p>
          <a:endParaRPr lang="ru-RU"/>
        </a:p>
      </dgm:t>
    </dgm:pt>
    <dgm:pt modelId="{E35A9DAE-116C-4D45-9A02-A54D264530BA}" type="sibTrans" cxnId="{F49609C3-015A-41BE-BCC6-E12E377AE84A}">
      <dgm:prSet/>
      <dgm:spPr/>
      <dgm:t>
        <a:bodyPr/>
        <a:lstStyle/>
        <a:p>
          <a:endParaRPr lang="ru-RU"/>
        </a:p>
      </dgm:t>
    </dgm:pt>
    <dgm:pt modelId="{C316A704-9546-474D-9364-8780B49DAF5F}">
      <dgm:prSet phldrT="[Текст]"/>
      <dgm:spPr/>
      <dgm:t>
        <a:bodyPr/>
        <a:lstStyle/>
        <a:p>
          <a:endParaRPr lang="ru-RU" dirty="0"/>
        </a:p>
      </dgm:t>
    </dgm:pt>
    <dgm:pt modelId="{EBE52760-8EFD-475D-858A-7BE130C0401C}" type="parTrans" cxnId="{B31AA3F2-1004-4CC3-8DA9-AC2E2F51AC3F}">
      <dgm:prSet/>
      <dgm:spPr/>
      <dgm:t>
        <a:bodyPr/>
        <a:lstStyle/>
        <a:p>
          <a:endParaRPr lang="ru-RU"/>
        </a:p>
      </dgm:t>
    </dgm:pt>
    <dgm:pt modelId="{51D2608B-0A6A-4ED2-8908-A33570E6787C}" type="sibTrans" cxnId="{B31AA3F2-1004-4CC3-8DA9-AC2E2F51AC3F}">
      <dgm:prSet/>
      <dgm:spPr/>
      <dgm:t>
        <a:bodyPr/>
        <a:lstStyle/>
        <a:p>
          <a:endParaRPr lang="ru-RU"/>
        </a:p>
      </dgm:t>
    </dgm:pt>
    <dgm:pt modelId="{08D663B2-996E-46A9-ADE2-43533CF1DCA2}">
      <dgm:prSet phldrT="[Текст]"/>
      <dgm:spPr/>
      <dgm:t>
        <a:bodyPr/>
        <a:lstStyle/>
        <a:p>
          <a:r>
            <a:rPr lang="ru-RU" dirty="0" smtClean="0"/>
            <a:t>доля местных средств массовой информации, в которых освещаются проблемы популяризации чтения</a:t>
          </a:r>
          <a:endParaRPr lang="ru-RU" dirty="0"/>
        </a:p>
      </dgm:t>
    </dgm:pt>
    <dgm:pt modelId="{83EB5924-842D-4590-A335-C241003DAEC9}" type="parTrans" cxnId="{09D3DC12-19A6-488D-8CAF-AE986C0EADF7}">
      <dgm:prSet/>
      <dgm:spPr/>
      <dgm:t>
        <a:bodyPr/>
        <a:lstStyle/>
        <a:p>
          <a:endParaRPr lang="ru-RU"/>
        </a:p>
      </dgm:t>
    </dgm:pt>
    <dgm:pt modelId="{0B7F86CE-C202-4DAC-93EC-18DED8D7BFB7}" type="sibTrans" cxnId="{09D3DC12-19A6-488D-8CAF-AE986C0EADF7}">
      <dgm:prSet/>
      <dgm:spPr/>
      <dgm:t>
        <a:bodyPr/>
        <a:lstStyle/>
        <a:p>
          <a:endParaRPr lang="ru-RU"/>
        </a:p>
      </dgm:t>
    </dgm:pt>
    <dgm:pt modelId="{EA789310-EAF8-47E3-8CB8-DD82D1D11298}" type="pres">
      <dgm:prSet presAssocID="{D61A474A-572C-4415-851A-7C312F974A1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B89EB5-9F9C-489A-A444-F6C7C26085DE}" type="pres">
      <dgm:prSet presAssocID="{D13BA2F2-8C0F-4475-9D07-A1FAA8FFF5B0}" presName="composite" presStyleCnt="0"/>
      <dgm:spPr/>
    </dgm:pt>
    <dgm:pt modelId="{89D5998E-15CA-4FBC-9AE5-825AF5E2B5B0}" type="pres">
      <dgm:prSet presAssocID="{D13BA2F2-8C0F-4475-9D07-A1FAA8FFF5B0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3206D-6203-465A-9F2E-0217073760BF}" type="pres">
      <dgm:prSet presAssocID="{D13BA2F2-8C0F-4475-9D07-A1FAA8FFF5B0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536FE-C8F0-4CCA-93BC-D7FA4E8FE570}" type="pres">
      <dgm:prSet presAssocID="{B8F39112-85D3-4A88-9FFA-23D4FAED4D51}" presName="sp" presStyleCnt="0"/>
      <dgm:spPr/>
    </dgm:pt>
    <dgm:pt modelId="{8D938432-7FE1-43E3-9857-99D7819AE0EA}" type="pres">
      <dgm:prSet presAssocID="{FE9CD870-6318-439C-B0B0-3D27417CBB32}" presName="composite" presStyleCnt="0"/>
      <dgm:spPr/>
    </dgm:pt>
    <dgm:pt modelId="{CFE70FF8-1EF8-4EA5-9489-6586B9F3A240}" type="pres">
      <dgm:prSet presAssocID="{FE9CD870-6318-439C-B0B0-3D27417CBB32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BCB6DB-2DCE-404A-ADC1-2F9295D81608}" type="pres">
      <dgm:prSet presAssocID="{FE9CD870-6318-439C-B0B0-3D27417CBB32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391DB-560C-4863-AD85-149E4621D9DA}" type="pres">
      <dgm:prSet presAssocID="{A52C8659-14E2-40C8-B368-7A9304BB156F}" presName="sp" presStyleCnt="0"/>
      <dgm:spPr/>
    </dgm:pt>
    <dgm:pt modelId="{D5F99138-43B2-4E2D-AD26-134BF7D1E95A}" type="pres">
      <dgm:prSet presAssocID="{61CBA59B-CF78-49C8-B83E-89F6686F0296}" presName="composite" presStyleCnt="0"/>
      <dgm:spPr/>
    </dgm:pt>
    <dgm:pt modelId="{C4876E3A-651E-4C6D-8365-9AB6F5E6D095}" type="pres">
      <dgm:prSet presAssocID="{61CBA59B-CF78-49C8-B83E-89F6686F0296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1AEB2-ADE1-46B3-B3D7-946858E64626}" type="pres">
      <dgm:prSet presAssocID="{61CBA59B-CF78-49C8-B83E-89F6686F0296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31039-E0BC-43BA-BB0E-B2712F223BA8}" type="pres">
      <dgm:prSet presAssocID="{3FC62BB3-F814-42A7-8FEF-713EE3AAA712}" presName="sp" presStyleCnt="0"/>
      <dgm:spPr/>
    </dgm:pt>
    <dgm:pt modelId="{6BD7F486-95EF-4AAD-B2D6-787AF52B45BE}" type="pres">
      <dgm:prSet presAssocID="{92CF1BBD-DC05-47CE-9DC5-68A17BD44883}" presName="composite" presStyleCnt="0"/>
      <dgm:spPr/>
    </dgm:pt>
    <dgm:pt modelId="{DAC9B10C-C0D2-4659-9553-6829A03302F7}" type="pres">
      <dgm:prSet presAssocID="{92CF1BBD-DC05-47CE-9DC5-68A17BD44883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323E2-61B9-4319-A483-729233CBEC06}" type="pres">
      <dgm:prSet presAssocID="{92CF1BBD-DC05-47CE-9DC5-68A17BD44883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9CB29-2BA4-4D62-BEFF-21DA7BC86D3F}" type="pres">
      <dgm:prSet presAssocID="{F8D82216-861F-4431-A0DA-543C407730A3}" presName="sp" presStyleCnt="0"/>
      <dgm:spPr/>
    </dgm:pt>
    <dgm:pt modelId="{681FBFEE-DE7C-4CB3-8CF0-B2DD78682031}" type="pres">
      <dgm:prSet presAssocID="{9C7A9DB8-BE44-49F4-99EB-B7EABBEEEFFE}" presName="composite" presStyleCnt="0"/>
      <dgm:spPr/>
    </dgm:pt>
    <dgm:pt modelId="{AFC8527D-B5E4-440C-8B72-FF9BBE8677FE}" type="pres">
      <dgm:prSet presAssocID="{9C7A9DB8-BE44-49F4-99EB-B7EABBEEEFFE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B30F1-E44B-48FE-80E4-74856B9FC64C}" type="pres">
      <dgm:prSet presAssocID="{9C7A9DB8-BE44-49F4-99EB-B7EABBEEEFFE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97AFD-8F89-4DD9-9304-1510CBF5E605}" type="pres">
      <dgm:prSet presAssocID="{6F501248-81BB-48B4-A7D7-9D4D0E954278}" presName="sp" presStyleCnt="0"/>
      <dgm:spPr/>
    </dgm:pt>
    <dgm:pt modelId="{3A6B9BA9-DBF2-4722-A006-7CA5950250F3}" type="pres">
      <dgm:prSet presAssocID="{C316A704-9546-474D-9364-8780B49DAF5F}" presName="composite" presStyleCnt="0"/>
      <dgm:spPr/>
    </dgm:pt>
    <dgm:pt modelId="{C9522427-ECD2-4833-A87D-41AFBC367449}" type="pres">
      <dgm:prSet presAssocID="{C316A704-9546-474D-9364-8780B49DAF5F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5F69D-60E1-4797-9228-9A522FDAF9B2}" type="pres">
      <dgm:prSet presAssocID="{C316A704-9546-474D-9364-8780B49DAF5F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62ABDE-96CE-4C02-9E04-805BEE9C31ED}" type="presOf" srcId="{9C7A9DB8-BE44-49F4-99EB-B7EABBEEEFFE}" destId="{AFC8527D-B5E4-440C-8B72-FF9BBE8677FE}" srcOrd="0" destOrd="0" presId="urn:microsoft.com/office/officeart/2005/8/layout/chevron2"/>
    <dgm:cxn modelId="{F49609C3-015A-41BE-BCC6-E12E377AE84A}" srcId="{9C7A9DB8-BE44-49F4-99EB-B7EABBEEEFFE}" destId="{D8B5AB28-CF15-4420-9F30-D7373D2F5C85}" srcOrd="0" destOrd="0" parTransId="{49C2C17F-CC0B-4D6E-B677-3BEA06975F38}" sibTransId="{E35A9DAE-116C-4D45-9A02-A54D264530BA}"/>
    <dgm:cxn modelId="{89CD9D67-0C08-4199-8FD8-120E692455A7}" type="presOf" srcId="{FE9CD870-6318-439C-B0B0-3D27417CBB32}" destId="{CFE70FF8-1EF8-4EA5-9489-6586B9F3A240}" srcOrd="0" destOrd="0" presId="urn:microsoft.com/office/officeart/2005/8/layout/chevron2"/>
    <dgm:cxn modelId="{5EF8E4DB-42B9-44ED-A145-A78D73FE3850}" type="presOf" srcId="{92CF1BBD-DC05-47CE-9DC5-68A17BD44883}" destId="{DAC9B10C-C0D2-4659-9553-6829A03302F7}" srcOrd="0" destOrd="0" presId="urn:microsoft.com/office/officeart/2005/8/layout/chevron2"/>
    <dgm:cxn modelId="{1961F4B6-DE17-4569-B0D3-3DE3D97348E0}" type="presOf" srcId="{B3A36A9A-A782-4589-B38A-89659691EBEC}" destId="{FE03206D-6203-465A-9F2E-0217073760BF}" srcOrd="0" destOrd="0" presId="urn:microsoft.com/office/officeart/2005/8/layout/chevron2"/>
    <dgm:cxn modelId="{E2C214BC-AC8E-4D40-AE1C-31B66141DDC2}" type="presOf" srcId="{08D663B2-996E-46A9-ADE2-43533CF1DCA2}" destId="{F015F69D-60E1-4797-9228-9A522FDAF9B2}" srcOrd="0" destOrd="0" presId="urn:microsoft.com/office/officeart/2005/8/layout/chevron2"/>
    <dgm:cxn modelId="{B9FAD0B9-ACD3-412F-AFB6-659DF9548D27}" srcId="{92CF1BBD-DC05-47CE-9DC5-68A17BD44883}" destId="{89C0417E-D4FC-4491-9D49-E36451ADE218}" srcOrd="0" destOrd="0" parTransId="{BF81F04F-AEC5-4C02-BA71-135552EF0B76}" sibTransId="{644E76AB-CE3E-43C4-B166-20827B20C9AE}"/>
    <dgm:cxn modelId="{C3D58435-B2BA-4F63-8518-66CA5211B2F1}" srcId="{D61A474A-572C-4415-851A-7C312F974A19}" destId="{FE9CD870-6318-439C-B0B0-3D27417CBB32}" srcOrd="1" destOrd="0" parTransId="{3EEF7B71-FC1D-498F-92C8-7F11725DB62B}" sibTransId="{A52C8659-14E2-40C8-B368-7A9304BB156F}"/>
    <dgm:cxn modelId="{9BE16408-98A7-4C9E-B02D-9804D7766FF8}" type="presOf" srcId="{D13BA2F2-8C0F-4475-9D07-A1FAA8FFF5B0}" destId="{89D5998E-15CA-4FBC-9AE5-825AF5E2B5B0}" srcOrd="0" destOrd="0" presId="urn:microsoft.com/office/officeart/2005/8/layout/chevron2"/>
    <dgm:cxn modelId="{4F3D1F1C-CE8E-4477-A147-E6F534105B17}" srcId="{D61A474A-572C-4415-851A-7C312F974A19}" destId="{92CF1BBD-DC05-47CE-9DC5-68A17BD44883}" srcOrd="3" destOrd="0" parTransId="{A03559EC-4A08-49F0-B333-D37E6D06B41D}" sibTransId="{F8D82216-861F-4431-A0DA-543C407730A3}"/>
    <dgm:cxn modelId="{9785B658-4723-430F-AE8C-A81428B1F7D2}" type="presOf" srcId="{36961FBF-13FD-4959-A522-FEE7E61AEE3B}" destId="{91BCB6DB-2DCE-404A-ADC1-2F9295D81608}" srcOrd="0" destOrd="0" presId="urn:microsoft.com/office/officeart/2005/8/layout/chevron2"/>
    <dgm:cxn modelId="{6D92B913-92A9-438A-8DE5-7C21CAA096BF}" type="presOf" srcId="{C316A704-9546-474D-9364-8780B49DAF5F}" destId="{C9522427-ECD2-4833-A87D-41AFBC367449}" srcOrd="0" destOrd="0" presId="urn:microsoft.com/office/officeart/2005/8/layout/chevron2"/>
    <dgm:cxn modelId="{8DF5FC90-9C2C-4D27-AB1C-1E4963190BFD}" type="presOf" srcId="{D8B5AB28-CF15-4420-9F30-D7373D2F5C85}" destId="{431B30F1-E44B-48FE-80E4-74856B9FC64C}" srcOrd="0" destOrd="0" presId="urn:microsoft.com/office/officeart/2005/8/layout/chevron2"/>
    <dgm:cxn modelId="{A25AB9D5-9BF2-47EB-A1B9-B17EB0A5D7DD}" srcId="{D61A474A-572C-4415-851A-7C312F974A19}" destId="{61CBA59B-CF78-49C8-B83E-89F6686F0296}" srcOrd="2" destOrd="0" parTransId="{F6BAF3DC-71DE-4552-AE7D-F1C26D2A8895}" sibTransId="{3FC62BB3-F814-42A7-8FEF-713EE3AAA712}"/>
    <dgm:cxn modelId="{92F8A4F2-06F9-4700-AA89-7A8F9ACE0AFC}" type="presOf" srcId="{8D67F8BA-4F28-4F31-A663-BCF500E5E1C9}" destId="{E581AEB2-ADE1-46B3-B3D7-946858E64626}" srcOrd="0" destOrd="0" presId="urn:microsoft.com/office/officeart/2005/8/layout/chevron2"/>
    <dgm:cxn modelId="{09D3DC12-19A6-488D-8CAF-AE986C0EADF7}" srcId="{C316A704-9546-474D-9364-8780B49DAF5F}" destId="{08D663B2-996E-46A9-ADE2-43533CF1DCA2}" srcOrd="0" destOrd="0" parTransId="{83EB5924-842D-4590-A335-C241003DAEC9}" sibTransId="{0B7F86CE-C202-4DAC-93EC-18DED8D7BFB7}"/>
    <dgm:cxn modelId="{A4CE82E2-1E95-4A53-96D9-3940197934C4}" srcId="{FE9CD870-6318-439C-B0B0-3D27417CBB32}" destId="{36961FBF-13FD-4959-A522-FEE7E61AEE3B}" srcOrd="0" destOrd="0" parTransId="{000394D3-6CFB-4998-8BCC-2AF62C993314}" sibTransId="{C1AC1A41-F40E-482C-8F94-0900FC566A8C}"/>
    <dgm:cxn modelId="{B31AA3F2-1004-4CC3-8DA9-AC2E2F51AC3F}" srcId="{D61A474A-572C-4415-851A-7C312F974A19}" destId="{C316A704-9546-474D-9364-8780B49DAF5F}" srcOrd="5" destOrd="0" parTransId="{EBE52760-8EFD-475D-858A-7BE130C0401C}" sibTransId="{51D2608B-0A6A-4ED2-8908-A33570E6787C}"/>
    <dgm:cxn modelId="{086BC099-80B3-4C1F-9165-1EFCD96D8175}" srcId="{D61A474A-572C-4415-851A-7C312F974A19}" destId="{D13BA2F2-8C0F-4475-9D07-A1FAA8FFF5B0}" srcOrd="0" destOrd="0" parTransId="{19C45B2B-5DFB-40F4-9253-AB0A09D0ED97}" sibTransId="{B8F39112-85D3-4A88-9FFA-23D4FAED4D51}"/>
    <dgm:cxn modelId="{500BC78D-D274-41B4-B750-DAD5FE98D439}" type="presOf" srcId="{D61A474A-572C-4415-851A-7C312F974A19}" destId="{EA789310-EAF8-47E3-8CB8-DD82D1D11298}" srcOrd="0" destOrd="0" presId="urn:microsoft.com/office/officeart/2005/8/layout/chevron2"/>
    <dgm:cxn modelId="{A026B714-2692-418F-8CED-3B7778E0CA81}" type="presOf" srcId="{61CBA59B-CF78-49C8-B83E-89F6686F0296}" destId="{C4876E3A-651E-4C6D-8365-9AB6F5E6D095}" srcOrd="0" destOrd="0" presId="urn:microsoft.com/office/officeart/2005/8/layout/chevron2"/>
    <dgm:cxn modelId="{DA12C7B9-19F1-424E-9B7C-E54272CE9865}" srcId="{D13BA2F2-8C0F-4475-9D07-A1FAA8FFF5B0}" destId="{B3A36A9A-A782-4589-B38A-89659691EBEC}" srcOrd="0" destOrd="0" parTransId="{66693ECD-39AE-427B-9050-09DD221A2CB4}" sibTransId="{D1CCBC95-85C5-4855-8B2B-6E63AC56D8FF}"/>
    <dgm:cxn modelId="{9B8C6088-4BC6-4206-B87F-F232282EE6CB}" srcId="{61CBA59B-CF78-49C8-B83E-89F6686F0296}" destId="{8D67F8BA-4F28-4F31-A663-BCF500E5E1C9}" srcOrd="0" destOrd="0" parTransId="{4FFCB67C-8535-4017-AFDC-AADA2FA859AF}" sibTransId="{B570284B-C585-4CE5-8841-08E97E0D06B7}"/>
    <dgm:cxn modelId="{AF65C260-4EE1-450C-BE25-1F0D01504B5A}" srcId="{D61A474A-572C-4415-851A-7C312F974A19}" destId="{9C7A9DB8-BE44-49F4-99EB-B7EABBEEEFFE}" srcOrd="4" destOrd="0" parTransId="{B6F8C927-C932-4492-B32D-D9CF8E95839A}" sibTransId="{6F501248-81BB-48B4-A7D7-9D4D0E954278}"/>
    <dgm:cxn modelId="{02C59CFE-2452-4F14-8CB4-A98F6968F9B1}" type="presOf" srcId="{89C0417E-D4FC-4491-9D49-E36451ADE218}" destId="{B47323E2-61B9-4319-A483-729233CBEC06}" srcOrd="0" destOrd="0" presId="urn:microsoft.com/office/officeart/2005/8/layout/chevron2"/>
    <dgm:cxn modelId="{E5B77605-8C56-472A-9923-E745B311A5B4}" type="presParOf" srcId="{EA789310-EAF8-47E3-8CB8-DD82D1D11298}" destId="{1DB89EB5-9F9C-489A-A444-F6C7C26085DE}" srcOrd="0" destOrd="0" presId="urn:microsoft.com/office/officeart/2005/8/layout/chevron2"/>
    <dgm:cxn modelId="{D911CF86-838E-4A63-9C4E-6DD1DC41AD2A}" type="presParOf" srcId="{1DB89EB5-9F9C-489A-A444-F6C7C26085DE}" destId="{89D5998E-15CA-4FBC-9AE5-825AF5E2B5B0}" srcOrd="0" destOrd="0" presId="urn:microsoft.com/office/officeart/2005/8/layout/chevron2"/>
    <dgm:cxn modelId="{C4E81BE9-9909-4BFD-B01B-A76645F80C65}" type="presParOf" srcId="{1DB89EB5-9F9C-489A-A444-F6C7C26085DE}" destId="{FE03206D-6203-465A-9F2E-0217073760BF}" srcOrd="1" destOrd="0" presId="urn:microsoft.com/office/officeart/2005/8/layout/chevron2"/>
    <dgm:cxn modelId="{DB6AB038-1B92-480C-BA69-3837D9D86268}" type="presParOf" srcId="{EA789310-EAF8-47E3-8CB8-DD82D1D11298}" destId="{66C536FE-C8F0-4CCA-93BC-D7FA4E8FE570}" srcOrd="1" destOrd="0" presId="urn:microsoft.com/office/officeart/2005/8/layout/chevron2"/>
    <dgm:cxn modelId="{712BE0E1-256E-4F04-972A-700D8E9CA616}" type="presParOf" srcId="{EA789310-EAF8-47E3-8CB8-DD82D1D11298}" destId="{8D938432-7FE1-43E3-9857-99D7819AE0EA}" srcOrd="2" destOrd="0" presId="urn:microsoft.com/office/officeart/2005/8/layout/chevron2"/>
    <dgm:cxn modelId="{ED806D60-9FFE-4A37-A89A-6A1AD1B4374C}" type="presParOf" srcId="{8D938432-7FE1-43E3-9857-99D7819AE0EA}" destId="{CFE70FF8-1EF8-4EA5-9489-6586B9F3A240}" srcOrd="0" destOrd="0" presId="urn:microsoft.com/office/officeart/2005/8/layout/chevron2"/>
    <dgm:cxn modelId="{BB7EB8F1-473C-4FA2-B903-738DD3E1C624}" type="presParOf" srcId="{8D938432-7FE1-43E3-9857-99D7819AE0EA}" destId="{91BCB6DB-2DCE-404A-ADC1-2F9295D81608}" srcOrd="1" destOrd="0" presId="urn:microsoft.com/office/officeart/2005/8/layout/chevron2"/>
    <dgm:cxn modelId="{AB2CEB83-0069-43E0-A9B5-658C29FEDE3C}" type="presParOf" srcId="{EA789310-EAF8-47E3-8CB8-DD82D1D11298}" destId="{F01391DB-560C-4863-AD85-149E4621D9DA}" srcOrd="3" destOrd="0" presId="urn:microsoft.com/office/officeart/2005/8/layout/chevron2"/>
    <dgm:cxn modelId="{B9B946ED-5832-42AD-AF8D-FBF9AAAF7F8F}" type="presParOf" srcId="{EA789310-EAF8-47E3-8CB8-DD82D1D11298}" destId="{D5F99138-43B2-4E2D-AD26-134BF7D1E95A}" srcOrd="4" destOrd="0" presId="urn:microsoft.com/office/officeart/2005/8/layout/chevron2"/>
    <dgm:cxn modelId="{8F8E05F8-37D1-4F91-882C-DEA54EF41DA6}" type="presParOf" srcId="{D5F99138-43B2-4E2D-AD26-134BF7D1E95A}" destId="{C4876E3A-651E-4C6D-8365-9AB6F5E6D095}" srcOrd="0" destOrd="0" presId="urn:microsoft.com/office/officeart/2005/8/layout/chevron2"/>
    <dgm:cxn modelId="{2029F879-CEA8-45D2-BA77-19C275E6CB46}" type="presParOf" srcId="{D5F99138-43B2-4E2D-AD26-134BF7D1E95A}" destId="{E581AEB2-ADE1-46B3-B3D7-946858E64626}" srcOrd="1" destOrd="0" presId="urn:microsoft.com/office/officeart/2005/8/layout/chevron2"/>
    <dgm:cxn modelId="{A9A85A01-9330-4DE6-8125-395431EE95D0}" type="presParOf" srcId="{EA789310-EAF8-47E3-8CB8-DD82D1D11298}" destId="{F8631039-E0BC-43BA-BB0E-B2712F223BA8}" srcOrd="5" destOrd="0" presId="urn:microsoft.com/office/officeart/2005/8/layout/chevron2"/>
    <dgm:cxn modelId="{4E1BB3C9-7B03-41C9-BD37-BA3ABC61E43C}" type="presParOf" srcId="{EA789310-EAF8-47E3-8CB8-DD82D1D11298}" destId="{6BD7F486-95EF-4AAD-B2D6-787AF52B45BE}" srcOrd="6" destOrd="0" presId="urn:microsoft.com/office/officeart/2005/8/layout/chevron2"/>
    <dgm:cxn modelId="{457B5B28-FBDB-46E0-8D3B-951D0B3DE61D}" type="presParOf" srcId="{6BD7F486-95EF-4AAD-B2D6-787AF52B45BE}" destId="{DAC9B10C-C0D2-4659-9553-6829A03302F7}" srcOrd="0" destOrd="0" presId="urn:microsoft.com/office/officeart/2005/8/layout/chevron2"/>
    <dgm:cxn modelId="{9206022C-D825-4D82-ACB5-1734E08C9BDD}" type="presParOf" srcId="{6BD7F486-95EF-4AAD-B2D6-787AF52B45BE}" destId="{B47323E2-61B9-4319-A483-729233CBEC06}" srcOrd="1" destOrd="0" presId="urn:microsoft.com/office/officeart/2005/8/layout/chevron2"/>
    <dgm:cxn modelId="{C059F04C-0807-47A5-BB92-885D4E651CE7}" type="presParOf" srcId="{EA789310-EAF8-47E3-8CB8-DD82D1D11298}" destId="{D599CB29-2BA4-4D62-BEFF-21DA7BC86D3F}" srcOrd="7" destOrd="0" presId="urn:microsoft.com/office/officeart/2005/8/layout/chevron2"/>
    <dgm:cxn modelId="{8272E2AA-44FB-4755-B9BA-6E6DE240C380}" type="presParOf" srcId="{EA789310-EAF8-47E3-8CB8-DD82D1D11298}" destId="{681FBFEE-DE7C-4CB3-8CF0-B2DD78682031}" srcOrd="8" destOrd="0" presId="urn:microsoft.com/office/officeart/2005/8/layout/chevron2"/>
    <dgm:cxn modelId="{DE7C5BE5-5A82-4BFF-9B01-8A7BF8F402BE}" type="presParOf" srcId="{681FBFEE-DE7C-4CB3-8CF0-B2DD78682031}" destId="{AFC8527D-B5E4-440C-8B72-FF9BBE8677FE}" srcOrd="0" destOrd="0" presId="urn:microsoft.com/office/officeart/2005/8/layout/chevron2"/>
    <dgm:cxn modelId="{53072ADE-542F-4830-B4FB-0BEBF924AF61}" type="presParOf" srcId="{681FBFEE-DE7C-4CB3-8CF0-B2DD78682031}" destId="{431B30F1-E44B-48FE-80E4-74856B9FC64C}" srcOrd="1" destOrd="0" presId="urn:microsoft.com/office/officeart/2005/8/layout/chevron2"/>
    <dgm:cxn modelId="{56395919-4B82-4F21-8E6B-4D1D38B4E3B4}" type="presParOf" srcId="{EA789310-EAF8-47E3-8CB8-DD82D1D11298}" destId="{F8797AFD-8F89-4DD9-9304-1510CBF5E605}" srcOrd="9" destOrd="0" presId="urn:microsoft.com/office/officeart/2005/8/layout/chevron2"/>
    <dgm:cxn modelId="{FBC65A75-20AD-4E43-A4BE-E475E7AAAF6F}" type="presParOf" srcId="{EA789310-EAF8-47E3-8CB8-DD82D1D11298}" destId="{3A6B9BA9-DBF2-4722-A006-7CA5950250F3}" srcOrd="10" destOrd="0" presId="urn:microsoft.com/office/officeart/2005/8/layout/chevron2"/>
    <dgm:cxn modelId="{14863F6E-AD66-4DD2-AD1D-59C6542F4DA7}" type="presParOf" srcId="{3A6B9BA9-DBF2-4722-A006-7CA5950250F3}" destId="{C9522427-ECD2-4833-A87D-41AFBC367449}" srcOrd="0" destOrd="0" presId="urn:microsoft.com/office/officeart/2005/8/layout/chevron2"/>
    <dgm:cxn modelId="{FAE53ACC-AAA8-4791-B00C-E83482E62997}" type="presParOf" srcId="{3A6B9BA9-DBF2-4722-A006-7CA5950250F3}" destId="{F015F69D-60E1-4797-9228-9A522FDAF9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F4A5A-2FB1-4AB4-9B56-71465A925473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934A6-8531-4439-823F-75C7860B1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773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934A6-8531-4439-823F-75C7860B186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067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C645B-1568-4457-84F1-97FBB6249A4B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21FC5-BDF3-42A8-AE8A-04A488401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hyperlink" Target="https://vk.com/novorossbiblioteka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agira\Downloads\библиотекка\1613291494_91-p-sinii-fon-dlya-storiz-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7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845" y="5301207"/>
            <a:ext cx="3960440" cy="8640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Учитель обществознания</a:t>
            </a:r>
            <a:endParaRPr lang="ru-RU" dirty="0"/>
          </a:p>
          <a:p>
            <a:pPr algn="ctr"/>
            <a:r>
              <a:rPr lang="ru-RU" dirty="0" err="1"/>
              <a:t>Дейнега</a:t>
            </a:r>
            <a:r>
              <a:rPr lang="ru-RU" dirty="0"/>
              <a:t> Лилия </a:t>
            </a:r>
            <a:r>
              <a:rPr lang="ru-RU" dirty="0" smtClean="0"/>
              <a:t>Сергеевна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6396335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2022 г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116632"/>
            <a:ext cx="784887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Муниципальное бюджетное общеобразовательное учреждение </a:t>
            </a:r>
            <a:r>
              <a:rPr lang="ru-RU" sz="2400" dirty="0" smtClean="0"/>
              <a:t>лицей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«Технико-экономический</a:t>
            </a:r>
            <a:r>
              <a:rPr lang="ru-RU" sz="2400" dirty="0" smtClean="0"/>
              <a:t>»</a:t>
            </a:r>
          </a:p>
          <a:p>
            <a:pPr algn="ctr"/>
            <a:r>
              <a:rPr lang="ru-RU" sz="2400" dirty="0" smtClean="0"/>
              <a:t>город </a:t>
            </a:r>
            <a:r>
              <a:rPr lang="ru-RU" sz="2400" dirty="0"/>
              <a:t>Новороссийск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564904"/>
            <a:ext cx="9144000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36913"/>
            <a:ext cx="8964488" cy="2088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Проект </a:t>
            </a:r>
          </a:p>
          <a:p>
            <a:pPr algn="ctr"/>
            <a:r>
              <a:rPr lang="ru-RU" sz="3200" b="1" dirty="0" smtClean="0"/>
              <a:t>Инструменты </a:t>
            </a:r>
            <a:r>
              <a:rPr lang="ru-RU" sz="3200" b="1" dirty="0"/>
              <a:t>связей с общественностью при продвижении библиотеки как культурно-образовательного учреждения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Bagira\Downloads\библиотекка\1593789174_30-p-odnotonnii-sinii-fon-39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agira\Downloads\библиотекка\93a14337-1610-5d60-88ed-5a82fb492f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8" y="4440600"/>
            <a:ext cx="3561750" cy="23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6115" y="548680"/>
            <a:ext cx="2808312" cy="2520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Проект «Волонтеры чтения» </a:t>
            </a:r>
            <a:endParaRPr lang="en-US" sz="36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32240" y="1065485"/>
            <a:ext cx="2137939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увеличение </a:t>
            </a:r>
            <a:r>
              <a:rPr lang="ru-RU" dirty="0"/>
              <a:t>количество вовлеченных лиц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56840" y="1061336"/>
            <a:ext cx="2116016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популяризация </a:t>
            </a:r>
            <a:r>
              <a:rPr lang="ru-RU" dirty="0"/>
              <a:t>библиотеки</a:t>
            </a:r>
          </a:p>
        </p:txBody>
      </p:sp>
      <p:sp>
        <p:nvSpPr>
          <p:cNvPr id="3" name="Овал 2"/>
          <p:cNvSpPr/>
          <p:nvPr/>
        </p:nvSpPr>
        <p:spPr>
          <a:xfrm>
            <a:off x="1115616" y="3284984"/>
            <a:ext cx="3526568" cy="158417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Социальная реклама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076056" y="3140968"/>
            <a:ext cx="3526568" cy="158417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Распространение текстов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061765" y="1677553"/>
            <a:ext cx="665683" cy="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066557" y="1648936"/>
            <a:ext cx="665683" cy="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agira\Downloads\библиотекка\1473680853_prezentaciya-knigi-gorod-nord-ostov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35" y="-15476"/>
            <a:ext cx="9164635" cy="687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712680184"/>
              </p:ext>
            </p:extLst>
          </p:nvPr>
        </p:nvGraphicFramePr>
        <p:xfrm>
          <a:off x="1031776" y="1268760"/>
          <a:ext cx="7296472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27584" y="260648"/>
            <a:ext cx="7704856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Показатели </a:t>
            </a:r>
            <a:r>
              <a:rPr lang="ru-RU" sz="2400" b="1" dirty="0">
                <a:solidFill>
                  <a:schemeClr val="tx1"/>
                </a:solidFill>
              </a:rPr>
              <a:t>и </a:t>
            </a:r>
            <a:r>
              <a:rPr lang="ru-RU" sz="2400" b="1" dirty="0" smtClean="0">
                <a:solidFill>
                  <a:schemeClr val="tx1"/>
                </a:solidFill>
              </a:rPr>
              <a:t>индикаторы </a:t>
            </a:r>
            <a:r>
              <a:rPr lang="ru-RU" sz="2400" b="1" dirty="0">
                <a:solidFill>
                  <a:schemeClr val="tx1"/>
                </a:solidFill>
              </a:rPr>
              <a:t>эффективности деятельности проекта «Волонтеры чтения» </a:t>
            </a:r>
          </a:p>
        </p:txBody>
      </p:sp>
    </p:spTree>
    <p:extLst>
      <p:ext uri="{BB962C8B-B14F-4D97-AF65-F5344CB8AC3E}">
        <p14:creationId xmlns:p14="http://schemas.microsoft.com/office/powerpoint/2010/main" xmlns="" val="23463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Bagira\Downloads\библиотекка\1613658849_32-p-fon-dlya-bibliotechnoi-prezentatsii-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077" y="0"/>
            <a:ext cx="9172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46485"/>
            <a:ext cx="3024336" cy="23042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49932" y="446485"/>
            <a:ext cx="4109306" cy="11521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практически не проводится исследование аудитории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604806" y="698513"/>
            <a:ext cx="792088" cy="648072"/>
          </a:xfrm>
          <a:prstGeom prst="rightArrow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789040"/>
            <a:ext cx="3240360" cy="1440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недостаточное освещение, мероприятий</a:t>
            </a:r>
          </a:p>
        </p:txBody>
      </p:sp>
      <p:pic>
        <p:nvPicPr>
          <p:cNvPr id="4098" name="Picture 2" descr="C:\Users\Bagira\Downloads\библиотекка\1063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709" y="3933056"/>
            <a:ext cx="4392907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 rot="5400000">
            <a:off x="1511660" y="2917817"/>
            <a:ext cx="792088" cy="648072"/>
          </a:xfrm>
          <a:prstGeom prst="rightArrow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588224" y="1772816"/>
            <a:ext cx="648072" cy="50405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2492896"/>
            <a:ext cx="3999206" cy="100811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Необходимо </a:t>
            </a:r>
            <a:r>
              <a:rPr lang="ru-RU" sz="2400" dirty="0">
                <a:solidFill>
                  <a:schemeClr val="tx1"/>
                </a:solidFill>
              </a:rPr>
              <a:t>проводить </a:t>
            </a:r>
            <a:r>
              <a:rPr lang="ru-RU" sz="2400" dirty="0" smtClean="0">
                <a:solidFill>
                  <a:schemeClr val="tx1"/>
                </a:solidFill>
              </a:rPr>
              <a:t>исследование в </a:t>
            </a:r>
            <a:r>
              <a:rPr lang="ru-RU" sz="2400" dirty="0">
                <a:solidFill>
                  <a:schemeClr val="tx1"/>
                </a:solidFill>
              </a:rPr>
              <a:t>школах и высших учебных заведениях. </a:t>
            </a:r>
          </a:p>
        </p:txBody>
      </p:sp>
    </p:spTree>
    <p:extLst>
      <p:ext uri="{BB962C8B-B14F-4D97-AF65-F5344CB8AC3E}">
        <p14:creationId xmlns:p14="http://schemas.microsoft.com/office/powerpoint/2010/main" xmlns="" val="16544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agira\Downloads\библиотекка\DSC035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328" y="-1"/>
            <a:ext cx="9158327" cy="686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7920880" cy="720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«Найди себя с библиотекой»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1956061"/>
            <a:ext cx="2520280" cy="240904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Цель </a:t>
            </a:r>
            <a:r>
              <a:rPr lang="ru-RU" b="1" dirty="0"/>
              <a:t>- помочь людям реализовать себя и свои увлечения посредством посещения клубов и мероприятий библиотеки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9852" y="1956060"/>
            <a:ext cx="2520280" cy="24090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Программа мероприятия презентация </a:t>
            </a:r>
            <a:r>
              <a:rPr lang="ru-RU" b="1" dirty="0"/>
              <a:t>или видеоролик о библиотеке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07532" y="1516054"/>
            <a:ext cx="2880320" cy="28490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Составить </a:t>
            </a:r>
            <a:r>
              <a:rPr lang="ru-RU" b="1" dirty="0"/>
              <a:t>расписание проведения мероприятия, предупредить руководство школ, предупредить учеников и студентов, возможно даже пригласить заранее родительский совет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445224"/>
            <a:ext cx="8352928" cy="10081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Проведение мероприятия и опроса целевой аудитории дадут необходимое впечатление и информацию для дальнейших действий. 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3995936" y="4533526"/>
            <a:ext cx="2016224" cy="79208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1447682" y="1105130"/>
            <a:ext cx="648072" cy="687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4175956" y="1172404"/>
            <a:ext cx="648072" cy="687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7273794" y="931232"/>
            <a:ext cx="347796" cy="687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8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прос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499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 descr="C:\Users\Miobi\AppData\Local\Microsoft\Windows\INetCache\Content.Word\опрос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138" y="1"/>
            <a:ext cx="449986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163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gira\Downloads\библиотекка\1593812286_11-p-sine-goluboi-fon-1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496"/>
            <a:ext cx="9144000" cy="688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Miobi\AppData\Local\Microsoft\Windows\INetCache\Content.Word\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1946"/>
            <a:ext cx="4506576" cy="665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03282"/>
            <a:ext cx="3714918" cy="665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405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gira\Downloads\библиотекка\1613658849_32-p-fon-dlya-bibliotechnoi-prezentatsii-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87"/>
          <a:stretch/>
        </p:blipFill>
        <p:spPr bwMode="auto">
          <a:xfrm flipH="1">
            <a:off x="1" y="0"/>
            <a:ext cx="9144000" cy="69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1952" y="116632"/>
            <a:ext cx="3384376" cy="2196244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600" b="1" dirty="0">
                <a:solidFill>
                  <a:schemeClr val="tx1"/>
                </a:solidFill>
              </a:rPr>
              <a:t>У</a:t>
            </a:r>
            <a:r>
              <a:rPr lang="ru-RU" sz="2600" b="1" dirty="0" smtClean="0">
                <a:solidFill>
                  <a:schemeClr val="tx1"/>
                </a:solidFill>
              </a:rPr>
              <a:t> </a:t>
            </a:r>
            <a:r>
              <a:rPr lang="ru-RU" sz="2600" b="1" dirty="0">
                <a:solidFill>
                  <a:schemeClr val="tx1"/>
                </a:solidFill>
              </a:rPr>
              <a:t>библиотеки низкий бюджет для реализации всего предложенного </a:t>
            </a:r>
            <a:r>
              <a:rPr lang="ru-RU" sz="2600" b="1" dirty="0" smtClean="0">
                <a:solidFill>
                  <a:schemeClr val="tx1"/>
                </a:solidFill>
              </a:rPr>
              <a:t>инструментария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9474" y="3140968"/>
            <a:ext cx="3312368" cy="129614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</a:rPr>
              <a:t>поиск спонсоров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фандрайзингом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6714740" y="4725144"/>
            <a:ext cx="792088" cy="57606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79726" y="5539266"/>
            <a:ext cx="3262116" cy="11030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tx1"/>
                </a:solidFill>
              </a:rPr>
              <a:t>письмо-обращение</a:t>
            </a:r>
          </a:p>
        </p:txBody>
      </p:sp>
      <p:pic>
        <p:nvPicPr>
          <p:cNvPr id="9" name="Рисунок 8" descr="спонсор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73610"/>
            <a:ext cx="5040560" cy="687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низ 11"/>
          <p:cNvSpPr/>
          <p:nvPr/>
        </p:nvSpPr>
        <p:spPr>
          <a:xfrm>
            <a:off x="6710225" y="2492896"/>
            <a:ext cx="792088" cy="576064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645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agira\Downloads\библиотекка\249023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691680" y="188640"/>
            <a:ext cx="5616623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Предложенный </a:t>
            </a:r>
            <a:r>
              <a:rPr lang="en-US" sz="2400" b="1" dirty="0" smtClean="0"/>
              <a:t>PR </a:t>
            </a:r>
            <a:r>
              <a:rPr lang="ru-RU" sz="2400" b="1" dirty="0" smtClean="0"/>
              <a:t>инструментарий </a:t>
            </a:r>
            <a:endParaRPr lang="en-US" sz="24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279381" y="1245378"/>
            <a:ext cx="2232248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провести необходимое исследование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59632" y="2667128"/>
            <a:ext cx="2232248" cy="18524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получить ценные данные, </a:t>
            </a:r>
            <a:r>
              <a:rPr lang="ru-RU" dirty="0" smtClean="0"/>
              <a:t> которые помогут </a:t>
            </a:r>
            <a:r>
              <a:rPr lang="ru-RU" dirty="0"/>
              <a:t>определить библиотеке дальнейший вектор развития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37102" y="2677547"/>
            <a:ext cx="2232248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продвижение </a:t>
            </a:r>
            <a:r>
              <a:rPr lang="ru-RU" dirty="0"/>
              <a:t>и </a:t>
            </a:r>
            <a:r>
              <a:rPr lang="ru-RU" dirty="0" smtClean="0"/>
              <a:t>реклама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74332" y="1245378"/>
            <a:ext cx="2232248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взаимоотношение  </a:t>
            </a:r>
            <a:r>
              <a:rPr lang="ru-RU" dirty="0"/>
              <a:t>со спонсорами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2843808" y="813330"/>
            <a:ext cx="432048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Стрелка вниз 23"/>
          <p:cNvSpPr/>
          <p:nvPr/>
        </p:nvSpPr>
        <p:spPr>
          <a:xfrm>
            <a:off x="5909403" y="813330"/>
            <a:ext cx="432048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Стрелка вниз 27"/>
          <p:cNvSpPr/>
          <p:nvPr/>
        </p:nvSpPr>
        <p:spPr>
          <a:xfrm>
            <a:off x="2843808" y="2245499"/>
            <a:ext cx="432048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Стрелка вниз 28"/>
          <p:cNvSpPr/>
          <p:nvPr/>
        </p:nvSpPr>
        <p:spPr>
          <a:xfrm>
            <a:off x="5909403" y="2248830"/>
            <a:ext cx="432048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89996" y="5085184"/>
            <a:ext cx="3289916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Предложенный </a:t>
            </a:r>
            <a:r>
              <a:rPr lang="en-US" sz="2400" b="1" dirty="0" smtClean="0"/>
              <a:t>PR </a:t>
            </a:r>
            <a:r>
              <a:rPr lang="ru-RU" sz="2400" b="1" dirty="0" smtClean="0"/>
              <a:t>инструментарий </a:t>
            </a:r>
            <a:endParaRPr lang="en-US" sz="24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004048" y="5085184"/>
            <a:ext cx="3289916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призван повысить осведомленность руководства библиотеки о предпочтениях целевой аудитории</a:t>
            </a:r>
            <a:endParaRPr lang="en-US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3995936" y="5517232"/>
            <a:ext cx="720080" cy="43204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Bagira\Downloads\библиотекка\528416733_w640_h640_2_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922" y="1"/>
            <a:ext cx="9157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/>
              <a:t>Таким образом, для совершенствования существующей </a:t>
            </a:r>
            <a:r>
              <a:rPr lang="en-US" dirty="0"/>
              <a:t>PR</a:t>
            </a:r>
            <a:r>
              <a:rPr lang="ru-RU" dirty="0"/>
              <a:t>-деятельности библиотеки были предложены практические рекомендации и сформирован </a:t>
            </a:r>
            <a:r>
              <a:rPr lang="en-US" dirty="0"/>
              <a:t>PR</a:t>
            </a:r>
            <a:r>
              <a:rPr lang="ru-RU" dirty="0"/>
              <a:t>-инструментарий, который предусматривает комплексное использование различных инструментов, что позволит в полной мере обеспечить коммуникационные цели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1867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agira\Downloads\библиотекка\1613664060_64-p-fon-dlya-bibliotechnoi-prezentatsii-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043608" y="1052736"/>
            <a:ext cx="7416824" cy="4536504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Спасибо за внимание</a:t>
            </a:r>
            <a:endParaRPr lang="ru-RU" sz="6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agira\Downloads\библиотекка\1613658849_32-p-fon-dlya-bibliotechnoi-prezentatsii-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7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glow rad="127000">
              <a:schemeClr val="accent1">
                <a:alpha val="64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620688"/>
            <a:ext cx="8208912" cy="30963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Актуальность темы </a:t>
            </a:r>
            <a:r>
              <a:rPr lang="ru-RU" sz="3200" b="1" dirty="0" smtClean="0"/>
              <a:t>исследования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определяется тем, что на сегодняшний день рынок свободного времени является предметом жесткой конкурентной борьбы различных досуговых учреждений, в том числе организаций культуры, и в частности - библиотек. Библиотеки в современном обществе, как правило, предлагают большой выбор культурных мероприятий: от литературных чтений до музыкальных вечеров и </a:t>
            </a:r>
            <a:r>
              <a:rPr lang="ru-RU" sz="2400" dirty="0" smtClean="0"/>
              <a:t>вязания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5576" y="4077071"/>
            <a:ext cx="3263134" cy="21119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Стереотипный образ </a:t>
            </a:r>
            <a:r>
              <a:rPr lang="ru-RU" sz="2000" b="1" dirty="0"/>
              <a:t>библиотеки</a:t>
            </a:r>
            <a:endParaRPr lang="en-US" sz="20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08972" y="4077072"/>
            <a:ext cx="3846758" cy="211192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формирование </a:t>
            </a:r>
            <a:r>
              <a:rPr lang="en-US" dirty="0"/>
              <a:t>PR</a:t>
            </a:r>
            <a:r>
              <a:rPr lang="ru-RU" dirty="0"/>
              <a:t>-инструментария, направленного на выработку имиджа библиотеки как современного, доброжелательного и динамичного учреждения</a:t>
            </a:r>
            <a:endParaRPr lang="en-US" dirty="0"/>
          </a:p>
        </p:txBody>
      </p:sp>
      <p:sp>
        <p:nvSpPr>
          <p:cNvPr id="10" name="Штриховая стрелка вправо 9"/>
          <p:cNvSpPr/>
          <p:nvPr/>
        </p:nvSpPr>
        <p:spPr>
          <a:xfrm rot="10800000">
            <a:off x="4255209" y="4955880"/>
            <a:ext cx="553762" cy="354307"/>
          </a:xfrm>
          <a:prstGeom prst="striped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Bagira\Downloads\библиотекка\1613664060_64-p-fon-dlya-bibliotechnoi-prezentatsii-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2483768" y="116632"/>
            <a:ext cx="4392488" cy="24482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Библиотеки нуждаются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2780928"/>
            <a:ext cx="3203848" cy="1728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в упорядочении информационных сообщений о  своей деятельности</a:t>
            </a:r>
            <a:endParaRPr lang="en-US" sz="2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40152" y="2780928"/>
            <a:ext cx="3203848" cy="1728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изучении общественного мнения, устранении стереотипов в общественном </a:t>
            </a:r>
            <a:r>
              <a:rPr lang="ru-RU" sz="2200" b="1" dirty="0" smtClean="0"/>
              <a:t>мнении </a:t>
            </a:r>
            <a:endParaRPr lang="en-US" sz="2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7824" y="4941168"/>
            <a:ext cx="3203848" cy="1728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в поиске дополнительных средств</a:t>
            </a:r>
            <a:endParaRPr lang="en-US" sz="2200" b="1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2267744" y="2060848"/>
            <a:ext cx="576064" cy="504056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 вниз 12"/>
          <p:cNvSpPr/>
          <p:nvPr/>
        </p:nvSpPr>
        <p:spPr>
          <a:xfrm>
            <a:off x="4283968" y="2996952"/>
            <a:ext cx="576064" cy="115212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Стрелка вниз 13"/>
          <p:cNvSpPr/>
          <p:nvPr/>
        </p:nvSpPr>
        <p:spPr>
          <a:xfrm>
            <a:off x="6372200" y="2132856"/>
            <a:ext cx="576064" cy="504056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Bagira\Downloads\библиотекка\J2sZBNyoY9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67" b="21941"/>
          <a:stretch/>
        </p:blipFill>
        <p:spPr bwMode="auto">
          <a:xfrm>
            <a:off x="0" y="96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agira\Downloads\библиотекка\фото-Баллио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3" r="4113" b="9180"/>
          <a:stretch/>
        </p:blipFill>
        <p:spPr bwMode="auto">
          <a:xfrm>
            <a:off x="6980461" y="3534755"/>
            <a:ext cx="2113808" cy="298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516" y="583310"/>
            <a:ext cx="871296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Центральная городская библиотека им. Э.Э. </a:t>
            </a:r>
            <a:r>
              <a:rPr lang="ru-RU" sz="2400" dirty="0" err="1"/>
              <a:t>Баллиона</a:t>
            </a:r>
            <a:r>
              <a:rPr lang="ru-RU" sz="2400" dirty="0"/>
              <a:t> города Новороссийска - старейшее учреждение в городе.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516" y="2025711"/>
            <a:ext cx="871296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На сегодняшний день центральная городская библиотека им.  Э.Э. </a:t>
            </a:r>
            <a:r>
              <a:rPr lang="ru-RU" dirty="0" err="1"/>
              <a:t>Баллиона</a:t>
            </a:r>
            <a:r>
              <a:rPr lang="ru-RU" dirty="0"/>
              <a:t> Новороссийска, является крупнейшим в городе центром информации, культуры и досуга, а также обладательницей самого богатого в городе универсального фонда - более 200 000 экземпляров.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agira\Downloads\библиотекка\636113523051133130-ThinkstockPhotos-484062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132"/>
            <a:ext cx="9143999" cy="68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2249" y="332656"/>
            <a:ext cx="8352928" cy="16561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Под инструментами связей с общественностью понимаются способы коммуникации, которые направлены на установление контактов с целевыми группами </a:t>
            </a:r>
            <a:endParaRPr lang="en-US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21530" y="2564904"/>
            <a:ext cx="3233647" cy="122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посетители в </a:t>
            </a:r>
            <a:r>
              <a:rPr lang="ru-RU" sz="2000" dirty="0" smtClean="0">
                <a:solidFill>
                  <a:schemeClr val="tx1"/>
                </a:solidFill>
              </a:rPr>
              <a:t>возрасте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15-35 лет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564904"/>
            <a:ext cx="3456384" cy="12241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Приоритетная целевая аудитория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39952" y="2888940"/>
            <a:ext cx="1080120" cy="5760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365104"/>
            <a:ext cx="2808312" cy="158417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Библиотека </a:t>
            </a:r>
            <a:r>
              <a:rPr lang="ru-RU" sz="2000" b="1" dirty="0">
                <a:solidFill>
                  <a:schemeClr val="tx1"/>
                </a:solidFill>
              </a:rPr>
              <a:t>осуществляет активную культурно-образовательную деятельность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75796" y="4361601"/>
            <a:ext cx="1408432" cy="15841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 клубов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4365104"/>
            <a:ext cx="2743017" cy="15841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количество ежедневных участников клубов может варьироваться от 15 до 60 человек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3419872" y="4869160"/>
            <a:ext cx="432048" cy="36004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509120" y="4869160"/>
            <a:ext cx="432048" cy="36004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7"/>
            <a:ext cx="8496944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51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agira\Downloads\библиотекка\1613658849_32-p-fon-dlya-bibliotechnoi-prezentatsii-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875" cy="710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467544" y="188640"/>
            <a:ext cx="8208912" cy="660524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dirty="0" smtClean="0"/>
              <a:t>Взаимодействие </a:t>
            </a:r>
            <a:r>
              <a:rPr lang="ru-RU" sz="2000" b="1" dirty="0"/>
              <a:t>со СМИ и общественными организациями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107504" y="1937176"/>
            <a:ext cx="1811098" cy="1254101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>
                <a:cs typeface="Arial" pitchFamily="34" charset="0"/>
              </a:rPr>
              <a:t>со многими средствами массовой информации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2117455" y="1937177"/>
            <a:ext cx="1992208" cy="1254101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latin typeface="+mj-lt"/>
                <a:cs typeface="Arial" pitchFamily="34" charset="0"/>
              </a:rPr>
              <a:t>С творческими </a:t>
            </a:r>
            <a:r>
              <a:rPr lang="ru-RU" sz="1600" b="1" dirty="0">
                <a:latin typeface="+mj-lt"/>
                <a:cs typeface="Arial" pitchFamily="34" charset="0"/>
              </a:rPr>
              <a:t>коллективами города Новороссийска и города Геленджика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4274827" y="1937732"/>
            <a:ext cx="2664296" cy="1254101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>
                <a:cs typeface="Arial" pitchFamily="34" charset="0"/>
              </a:rPr>
              <a:t>с краевой организацией Российского союза профессиональных литераторов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671697" y="1006183"/>
            <a:ext cx="485775" cy="895350"/>
          </a:xfrm>
          <a:prstGeom prst="downArrow">
            <a:avLst>
              <a:gd name="adj1" fmla="val 50000"/>
              <a:gd name="adj2" fmla="val 46078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2771800" y="1006183"/>
            <a:ext cx="485775" cy="895350"/>
          </a:xfrm>
          <a:prstGeom prst="downArrow">
            <a:avLst>
              <a:gd name="adj1" fmla="val 50000"/>
              <a:gd name="adj2" fmla="val 46078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5354034" y="1006183"/>
            <a:ext cx="485775" cy="895350"/>
          </a:xfrm>
          <a:prstGeom prst="downArrow">
            <a:avLst>
              <a:gd name="adj1" fmla="val 50000"/>
              <a:gd name="adj2" fmla="val 46078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7163454" y="1952640"/>
            <a:ext cx="1949365" cy="1254101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/>
              <a:t>учреждениями </a:t>
            </a:r>
            <a:r>
              <a:rPr lang="ru-RU" b="1" dirty="0" smtClean="0"/>
              <a:t>образования города </a:t>
            </a:r>
            <a:r>
              <a:rPr lang="ru-RU" b="1" dirty="0"/>
              <a:t>Новороссийска.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7748469" y="1006183"/>
            <a:ext cx="485775" cy="895350"/>
          </a:xfrm>
          <a:prstGeom prst="downArrow">
            <a:avLst>
              <a:gd name="adj1" fmla="val 50000"/>
              <a:gd name="adj2" fmla="val 46078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77351" y="4365104"/>
            <a:ext cx="2040103" cy="20882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 проводимых мероприятиях в отделе массовой работы сообщалось </a:t>
            </a:r>
          </a:p>
        </p:txBody>
      </p:sp>
      <p:sp>
        <p:nvSpPr>
          <p:cNvPr id="4" name="Овал 3"/>
          <p:cNvSpPr/>
          <p:nvPr/>
        </p:nvSpPr>
        <p:spPr>
          <a:xfrm>
            <a:off x="2543085" y="3386126"/>
            <a:ext cx="2362092" cy="122413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телекомпания </a:t>
            </a:r>
            <a:r>
              <a:rPr lang="ru-RU" b="1" dirty="0"/>
              <a:t>«Новая Россия»</a:t>
            </a:r>
          </a:p>
        </p:txBody>
      </p:sp>
      <p:sp>
        <p:nvSpPr>
          <p:cNvPr id="17" name="Овал 16"/>
          <p:cNvSpPr/>
          <p:nvPr/>
        </p:nvSpPr>
        <p:spPr>
          <a:xfrm>
            <a:off x="3995936" y="4185084"/>
            <a:ext cx="2277393" cy="122413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газеты</a:t>
            </a: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5521211" y="4879576"/>
            <a:ext cx="2277393" cy="122413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социальные сети</a:t>
            </a:r>
            <a:endParaRPr lang="ru-RU" b="1" dirty="0"/>
          </a:p>
        </p:txBody>
      </p:sp>
      <p:sp>
        <p:nvSpPr>
          <p:cNvPr id="19" name="Овал 18"/>
          <p:cNvSpPr/>
          <p:nvPr/>
        </p:nvSpPr>
        <p:spPr>
          <a:xfrm>
            <a:off x="6870146" y="5654379"/>
            <a:ext cx="2277393" cy="122413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сайт библиотеки</a:t>
            </a:r>
            <a:endParaRPr lang="ru-RU" b="1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2304319" y="5654378"/>
            <a:ext cx="2726250" cy="258897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2304319" y="6266447"/>
            <a:ext cx="4032123" cy="258897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2304319" y="5006307"/>
            <a:ext cx="1481880" cy="258897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2372619" y="4368740"/>
            <a:ext cx="471189" cy="258897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agira\Downloads\библиотекка\1611851061_14-p-svetlie-foni-s-kompyuterami-16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1038" y="1268760"/>
            <a:ext cx="3744416" cy="8640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Социальная сеть в ВКОНТАКТЕ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203152"/>
            <a:ext cx="3744416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Официальная страница</a:t>
            </a:r>
          </a:p>
          <a:p>
            <a:pPr algn="ctr"/>
            <a:r>
              <a:rPr lang="ru-RU" u="sng" dirty="0" smtClean="0">
                <a:solidFill>
                  <a:schemeClr val="tx1"/>
                </a:solidFill>
                <a:hlinkClick r:id="rId4"/>
              </a:rPr>
              <a:t>vk.com/</a:t>
            </a:r>
            <a:r>
              <a:rPr lang="ru-RU" u="sng" dirty="0" err="1" smtClean="0">
                <a:solidFill>
                  <a:schemeClr val="tx1"/>
                </a:solidFill>
                <a:hlinkClick r:id="rId4"/>
              </a:rPr>
              <a:t>n</a:t>
            </a:r>
            <a:r>
              <a:rPr lang="ru-RU" u="sng" dirty="0" err="1" smtClean="0">
                <a:solidFill>
                  <a:schemeClr val="tx2">
                    <a:lumMod val="75000"/>
                  </a:schemeClr>
                </a:solidFill>
                <a:hlinkClick r:id="rId4"/>
              </a:rPr>
              <a:t>ovoros</a:t>
            </a:r>
            <a:r>
              <a:rPr lang="ru-RU" u="sng" dirty="0" err="1" smtClean="0">
                <a:solidFill>
                  <a:schemeClr val="tx1"/>
                </a:solidFill>
                <a:hlinkClick r:id="rId4"/>
              </a:rPr>
              <a:t>sbiblioteka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1268760"/>
            <a:ext cx="3744416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клуб </a:t>
            </a:r>
            <a:r>
              <a:rPr lang="ru-RU" b="1" dirty="0" err="1">
                <a:solidFill>
                  <a:schemeClr val="tx1"/>
                </a:solidFill>
              </a:rPr>
              <a:t>фотомастерства</a:t>
            </a:r>
            <a:r>
              <a:rPr lang="ru-RU" b="1" dirty="0">
                <a:solidFill>
                  <a:schemeClr val="tx1"/>
                </a:solidFill>
              </a:rPr>
              <a:t> «Панорама»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>vk.com/</a:t>
            </a:r>
            <a:r>
              <a:rPr lang="ru-RU" u="sng" dirty="0" err="1" smtClean="0">
                <a:solidFill>
                  <a:schemeClr val="accent1">
                    <a:lumMod val="75000"/>
                  </a:schemeClr>
                </a:solidFill>
              </a:rPr>
              <a:t>bibl_prostranstvo</a:t>
            </a:r>
            <a:endParaRPr lang="ru-RU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4048" y="2348880"/>
            <a:ext cx="3744416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клуб поэзии </a:t>
            </a:r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en-US" b="1" dirty="0" err="1" smtClean="0">
                <a:solidFill>
                  <a:schemeClr val="tx1"/>
                </a:solidFill>
              </a:rPr>
              <a:t>Argentum</a:t>
            </a:r>
            <a:r>
              <a:rPr lang="ru-RU" b="1" dirty="0" smtClean="0">
                <a:solidFill>
                  <a:schemeClr val="tx1"/>
                </a:solidFill>
              </a:rPr>
              <a:t>» </a:t>
            </a: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>vk.com/</a:t>
            </a:r>
            <a:r>
              <a:rPr lang="ru-RU" u="sng" dirty="0" err="1" smtClean="0">
                <a:solidFill>
                  <a:schemeClr val="accent1">
                    <a:lumMod val="75000"/>
                  </a:schemeClr>
                </a:solidFill>
              </a:rPr>
              <a:t>nvrskpoetry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4306864"/>
              </p:ext>
            </p:extLst>
          </p:nvPr>
        </p:nvGraphicFramePr>
        <p:xfrm>
          <a:off x="251520" y="3429000"/>
          <a:ext cx="5328592" cy="3271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V="1">
            <a:off x="4139952" y="692696"/>
            <a:ext cx="720080" cy="72008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139952" y="1698441"/>
            <a:ext cx="86409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139952" y="1988840"/>
            <a:ext cx="720080" cy="57606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gira\Downloads\библиотекка\1593789174_30-p-odnotonnii-sinii-fon-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826108"/>
            <a:ext cx="2808312" cy="14401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Используемые коммуникационные инструменты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419872" y="970124"/>
            <a:ext cx="2305012" cy="108012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взаимодействие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7934" y="826108"/>
            <a:ext cx="2592288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 </a:t>
            </a:r>
            <a:r>
              <a:rPr lang="ru-RU" sz="2000" b="1" dirty="0">
                <a:solidFill>
                  <a:schemeClr val="tx1"/>
                </a:solidFill>
              </a:rPr>
              <a:t>постоянными читателями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176972"/>
            <a:ext cx="8136904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Необходимо предусмотреть коммуникационные инструменты   для популяризация </a:t>
            </a:r>
            <a:r>
              <a:rPr lang="ru-RU" sz="2400" b="1" dirty="0">
                <a:solidFill>
                  <a:schemeClr val="tx1"/>
                </a:solidFill>
              </a:rPr>
              <a:t>библиотеки среди потенциальных посетителей разных возрастных групп и </a:t>
            </a:r>
            <a:r>
              <a:rPr lang="ru-RU" sz="2400" b="1" dirty="0" smtClean="0">
                <a:solidFill>
                  <a:schemeClr val="tx1"/>
                </a:solidFill>
              </a:rPr>
              <a:t>интересов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12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565</Words>
  <Application>Microsoft Office PowerPoint</Application>
  <PresentationFormat>Экран (4:3)</PresentationFormat>
  <Paragraphs>81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У библиотеки низкий бюджет для реализации всего предложенного инструментария</vt:lpstr>
      <vt:lpstr>Слайд 17</vt:lpstr>
      <vt:lpstr>Слайд 18</vt:lpstr>
      <vt:lpstr>Слайд 19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bagira</dc:creator>
  <cp:lastModifiedBy>а</cp:lastModifiedBy>
  <cp:revision>124</cp:revision>
  <dcterms:created xsi:type="dcterms:W3CDTF">2014-06-15T18:36:25Z</dcterms:created>
  <dcterms:modified xsi:type="dcterms:W3CDTF">2023-04-16T10:48:55Z</dcterms:modified>
</cp:coreProperties>
</file>