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67" r:id="rId6"/>
    <p:sldId id="259" r:id="rId7"/>
    <p:sldId id="268" r:id="rId8"/>
    <p:sldId id="261" r:id="rId9"/>
    <p:sldId id="262" r:id="rId10"/>
    <p:sldId id="273" r:id="rId11"/>
    <p:sldId id="269" r:id="rId12"/>
    <p:sldId id="263" r:id="rId13"/>
    <p:sldId id="264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192" autoAdjust="0"/>
  </p:normalViewPr>
  <p:slideViewPr>
    <p:cSldViewPr>
      <p:cViewPr>
        <p:scale>
          <a:sx n="90" d="100"/>
          <a:sy n="90" d="100"/>
        </p:scale>
        <p:origin x="-22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955E-C964-4EF2-96D3-3214BB516BC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D1E4-19EA-4C53-AADE-049541A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4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/>
              <a:t>Вступительное слово учителя</a:t>
            </a:r>
          </a:p>
          <a:p>
            <a:r>
              <a:rPr lang="ru-RU" dirty="0" smtClean="0"/>
              <a:t>«Здравствуйте»,- говорим мы при встрече. </a:t>
            </a:r>
          </a:p>
          <a:p>
            <a:r>
              <a:rPr lang="ru-RU" dirty="0" smtClean="0"/>
              <a:t>«Здравия желаю», приветствуют друг друга военные. И все желают при этом здоровья, ведь оно является необходимым условием для успешной учебы и работы, для самореализации в жизни. Но здоровье – это не костюм, не прическа, его не заменишь, а восстановить его бывает очень трудно, а порой и невозможно. </a:t>
            </a:r>
          </a:p>
          <a:p>
            <a:r>
              <a:rPr lang="ru-RU" dirty="0" smtClean="0"/>
              <a:t>Поэтому  здоровье необходимо сохранять и  ……. укреплять с детских лет</a:t>
            </a:r>
          </a:p>
          <a:p>
            <a:r>
              <a:rPr lang="ru-RU" dirty="0" smtClean="0"/>
              <a:t>- Что необходимо делать человеку для укрепления здоровья?</a:t>
            </a:r>
          </a:p>
          <a:p>
            <a:r>
              <a:rPr lang="ru-RU" i="1" dirty="0" smtClean="0"/>
              <a:t>Предполагаемый ответ:  </a:t>
            </a:r>
            <a:r>
              <a:rPr lang="ru-RU" dirty="0" smtClean="0"/>
              <a:t>- Факторов  здоровья много, мы сегодня погорим о некоторых</a:t>
            </a:r>
          </a:p>
          <a:p>
            <a:r>
              <a:rPr lang="ru-RU" b="0" i="0" u="sng" dirty="0" smtClean="0"/>
              <a:t>Учитель: </a:t>
            </a:r>
            <a:r>
              <a:rPr lang="ru-RU" dirty="0" smtClean="0"/>
              <a:t>А теперь посмотрите на экран (следующий слайд)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5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u="sng" baseline="0" dirty="0" smtClean="0"/>
              <a:t>Учитель:  </a:t>
            </a:r>
            <a:r>
              <a:rPr lang="ru-RU" dirty="0" smtClean="0"/>
              <a:t>Ну </a:t>
            </a:r>
            <a:r>
              <a:rPr lang="ru-RU" dirty="0" smtClean="0"/>
              <a:t>какой же урок без физкультминутки?   </a:t>
            </a:r>
            <a:r>
              <a:rPr lang="ru-RU" dirty="0" smtClean="0"/>
              <a:t>Физкультминутка под песню Утренняя </a:t>
            </a:r>
            <a:r>
              <a:rPr lang="ru-RU" dirty="0" err="1" smtClean="0"/>
              <a:t>гимнатика</a:t>
            </a:r>
            <a:r>
              <a:rPr lang="ru-RU" baseline="0" dirty="0" smtClean="0"/>
              <a:t> (непоседы) </a:t>
            </a:r>
            <a:r>
              <a:rPr lang="en-US" baseline="0" dirty="0" smtClean="0"/>
              <a:t>https://ru.drivemusic.me/sovremennye_detskie_pesni/31519-neposedy-utrennjaja-gimnastika.html</a:t>
            </a: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61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baseline="0" dirty="0" smtClean="0"/>
              <a:t>Учитель: </a:t>
            </a:r>
            <a:r>
              <a:rPr lang="ru-RU" dirty="0" smtClean="0"/>
              <a:t>Чтобы </a:t>
            </a:r>
            <a:r>
              <a:rPr lang="ru-RU" dirty="0" smtClean="0"/>
              <a:t>перейти к следующей части урока, попробуйте отгадать</a:t>
            </a:r>
            <a:r>
              <a:rPr lang="ru-RU" dirty="0" smtClean="0"/>
              <a:t>? (переход на следующий слайд)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82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П.О. – закаливание</a:t>
            </a:r>
          </a:p>
          <a:p>
            <a:r>
              <a:rPr lang="ru-RU" u="sng" baseline="0" dirty="0" smtClean="0"/>
              <a:t>Учитель: </a:t>
            </a:r>
            <a:r>
              <a:rPr lang="ru-RU" dirty="0" smtClean="0"/>
              <a:t>- </a:t>
            </a:r>
            <a:r>
              <a:rPr lang="ru-RU" dirty="0" smtClean="0"/>
              <a:t>Что такое закаливание?</a:t>
            </a:r>
          </a:p>
          <a:p>
            <a:r>
              <a:rPr lang="ru-RU" dirty="0" smtClean="0"/>
              <a:t>П.О.- Это повышение устойчивости организма к неблагоприятному воздействию окружающей среды. </a:t>
            </a:r>
          </a:p>
          <a:p>
            <a:r>
              <a:rPr lang="ru-RU" u="sng" baseline="0" dirty="0" smtClean="0"/>
              <a:t>Учитель: </a:t>
            </a:r>
            <a:r>
              <a:rPr lang="ru-RU" dirty="0" smtClean="0"/>
              <a:t>- </a:t>
            </a:r>
            <a:r>
              <a:rPr lang="ru-RU" dirty="0" smtClean="0"/>
              <a:t>Какие виды закаливания вы знаете?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18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/>
                <a:ea typeface="Calibri"/>
              </a:rPr>
              <a:t> Картинки - Виды закаливания (учащиеся</a:t>
            </a:r>
            <a:r>
              <a:rPr lang="ru-RU" sz="1200" baseline="0" dirty="0" smtClean="0">
                <a:effectLst/>
                <a:latin typeface="Times New Roman"/>
                <a:ea typeface="Calibri"/>
              </a:rPr>
              <a:t> </a:t>
            </a:r>
            <a:r>
              <a:rPr lang="ru-RU" sz="1200" dirty="0" smtClean="0">
                <a:effectLst/>
                <a:latin typeface="Times New Roman"/>
                <a:ea typeface="Calibri"/>
              </a:rPr>
              <a:t>перечисляют)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4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r>
              <a:rPr lang="ru-RU" dirty="0" smtClean="0"/>
              <a:t>: вставьте пропущенные слова (групповая работа)</a:t>
            </a:r>
          </a:p>
          <a:p>
            <a:r>
              <a:rPr lang="ru-RU" u="sng" baseline="0" dirty="0" smtClean="0"/>
              <a:t>Учитель: </a:t>
            </a:r>
            <a:r>
              <a:rPr lang="ru-RU" dirty="0" smtClean="0"/>
              <a:t>- </a:t>
            </a:r>
            <a:r>
              <a:rPr lang="ru-RU" dirty="0" smtClean="0"/>
              <a:t>Какие правила необходимо соблюдать при закаливании?</a:t>
            </a:r>
          </a:p>
          <a:p>
            <a:r>
              <a:rPr lang="ru-RU" dirty="0" smtClean="0"/>
              <a:t>П.О – систематичность и регулярность</a:t>
            </a:r>
          </a:p>
          <a:p>
            <a:pPr marL="0" indent="0">
              <a:buFontTx/>
              <a:buNone/>
            </a:pPr>
            <a:r>
              <a:rPr lang="ru-RU" u="sng" baseline="0" dirty="0" smtClean="0"/>
              <a:t>Учитель: </a:t>
            </a:r>
            <a:r>
              <a:rPr lang="ru-RU" dirty="0" smtClean="0"/>
              <a:t>Посмотрите</a:t>
            </a:r>
            <a:r>
              <a:rPr lang="ru-RU" dirty="0" smtClean="0"/>
              <a:t>, что сделали неправильно герои фильма   </a:t>
            </a:r>
            <a:r>
              <a:rPr lang="ru-RU" dirty="0" smtClean="0"/>
              <a:t>Видео2 </a:t>
            </a:r>
            <a:r>
              <a:rPr lang="en-US" dirty="0" smtClean="0"/>
              <a:t>https://youtu.be/c48c22NhlEY</a:t>
            </a: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15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вставьте пропущенные слова (групповая работа)</a:t>
            </a:r>
          </a:p>
          <a:p>
            <a:r>
              <a:rPr lang="ru-RU" u="sng" baseline="0" dirty="0" smtClean="0"/>
              <a:t>Учитель: </a:t>
            </a:r>
            <a:r>
              <a:rPr lang="ru-RU" dirty="0" smtClean="0"/>
              <a:t>- </a:t>
            </a:r>
            <a:r>
              <a:rPr lang="ru-RU" dirty="0" smtClean="0"/>
              <a:t>Какие правила необходимо соблюдать при закаливании?</a:t>
            </a:r>
          </a:p>
          <a:p>
            <a:r>
              <a:rPr lang="ru-RU" dirty="0" smtClean="0"/>
              <a:t>П.О – систематичность и регулярность</a:t>
            </a:r>
          </a:p>
          <a:p>
            <a:r>
              <a:rPr lang="ru-RU" u="sng" baseline="0" dirty="0" smtClean="0"/>
              <a:t>Учитель: </a:t>
            </a:r>
            <a:r>
              <a:rPr lang="ru-RU" dirty="0" smtClean="0"/>
              <a:t>- </a:t>
            </a:r>
            <a:r>
              <a:rPr lang="ru-RU" dirty="0" smtClean="0"/>
              <a:t>Посмотрите, что сделали неправильно герои фильма   Видео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5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/>
              <a:t>Вопрос учителя</a:t>
            </a:r>
            <a:r>
              <a:rPr lang="ru-RU" dirty="0" smtClean="0"/>
              <a:t>: </a:t>
            </a:r>
            <a:r>
              <a:rPr lang="ru-RU" dirty="0" smtClean="0"/>
              <a:t>Посмотрите на экран и ответьте какова </a:t>
            </a:r>
            <a:r>
              <a:rPr lang="ru-RU" dirty="0" smtClean="0"/>
              <a:t>будет тема нашего сегодняшнего разговора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baseline="0" dirty="0" err="1" smtClean="0"/>
              <a:t>Учитель:</a:t>
            </a:r>
            <a:r>
              <a:rPr lang="ru-RU" dirty="0" err="1" smtClean="0"/>
              <a:t>Тема</a:t>
            </a:r>
            <a:r>
              <a:rPr lang="ru-RU" dirty="0" smtClean="0"/>
              <a:t> </a:t>
            </a:r>
            <a:r>
              <a:rPr lang="ru-RU" dirty="0" smtClean="0"/>
              <a:t>нашего урока: Двигательная  активность и закаливание организма - необходимые условия укрепления </a:t>
            </a:r>
            <a:r>
              <a:rPr lang="ru-RU" dirty="0" smtClean="0"/>
              <a:t>здоровья.</a:t>
            </a:r>
          </a:p>
          <a:p>
            <a:r>
              <a:rPr lang="ru-RU" dirty="0" smtClean="0"/>
              <a:t>Какова цель нашего</a:t>
            </a:r>
            <a:r>
              <a:rPr lang="ru-RU" baseline="0" dirty="0" smtClean="0"/>
              <a:t> занятия</a:t>
            </a:r>
            <a:r>
              <a:rPr lang="ru-RU" dirty="0" smtClean="0"/>
              <a:t>?</a:t>
            </a:r>
          </a:p>
          <a:p>
            <a:r>
              <a:rPr lang="ru-RU" dirty="0" smtClean="0"/>
              <a:t>П.О</a:t>
            </a:r>
            <a:r>
              <a:rPr lang="ru-RU" dirty="0" smtClean="0"/>
              <a:t>. – чтоб познакомиться и узнать что-то новое двигательная  активность и закаливание организма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7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baseline="0" dirty="0" smtClean="0"/>
              <a:t>Учитель: </a:t>
            </a:r>
            <a:r>
              <a:rPr lang="ru-RU" dirty="0" smtClean="0"/>
              <a:t>Эпиграфом </a:t>
            </a:r>
            <a:r>
              <a:rPr lang="ru-RU" dirty="0" smtClean="0"/>
              <a:t>урока будут слова Аристотеля «Движение – это жизнь! Ничто так не истощает и  не разрушает человека, как продолжительное бездействие»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/>
              <a:t>Вопрос учителя</a:t>
            </a:r>
            <a:r>
              <a:rPr lang="ru-RU" dirty="0" smtClean="0"/>
              <a:t>:</a:t>
            </a:r>
            <a:r>
              <a:rPr lang="ru-RU" baseline="0" dirty="0" smtClean="0"/>
              <a:t> </a:t>
            </a:r>
            <a:r>
              <a:rPr lang="ru-RU" dirty="0" smtClean="0"/>
              <a:t>С </a:t>
            </a:r>
            <a:r>
              <a:rPr lang="ru-RU" dirty="0" smtClean="0"/>
              <a:t>помощью чего осуществляется двигательная активность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П.О.:</a:t>
            </a:r>
            <a:r>
              <a:rPr lang="ru-RU" baseline="0" dirty="0" smtClean="0"/>
              <a:t> двигательная активность осуществляется с помощью мышц.</a:t>
            </a:r>
          </a:p>
          <a:p>
            <a:r>
              <a:rPr lang="ru-RU" u="sng" baseline="0" dirty="0" smtClean="0"/>
              <a:t>Учитель: </a:t>
            </a:r>
            <a:r>
              <a:rPr lang="ru-RU" baseline="0" dirty="0" smtClean="0"/>
              <a:t>Верно, в</a:t>
            </a:r>
            <a:r>
              <a:rPr lang="ru-RU" dirty="0" smtClean="0"/>
              <a:t>сего </a:t>
            </a:r>
            <a:r>
              <a:rPr lang="ru-RU" dirty="0" smtClean="0"/>
              <a:t>у человека 600 мускулов. Этот мощный двигательный аппарат требует постоянной тренировки и упражнений.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4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baseline="0" dirty="0" smtClean="0"/>
              <a:t>Учитель: </a:t>
            </a:r>
            <a:r>
              <a:rPr lang="ru-RU" dirty="0" smtClean="0"/>
              <a:t>Подумайте </a:t>
            </a:r>
            <a:r>
              <a:rPr lang="ru-RU" dirty="0" smtClean="0"/>
              <a:t>и ответьте на вопрос: Как на организм человека влияет двигательная активность?    </a:t>
            </a:r>
            <a:r>
              <a:rPr lang="ru-RU" dirty="0" smtClean="0"/>
              <a:t>Видео1 </a:t>
            </a:r>
            <a:r>
              <a:rPr lang="en-US" dirty="0" smtClean="0"/>
              <a:t>https://iu.ru/video-lessons/6431bf02-6eac-4b2b-9fd6-d745a5fe3c01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0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baseline="0" dirty="0" smtClean="0"/>
              <a:t>Учитель: </a:t>
            </a:r>
            <a:r>
              <a:rPr lang="ru-RU" dirty="0" smtClean="0"/>
              <a:t>Подумайте </a:t>
            </a:r>
            <a:r>
              <a:rPr lang="ru-RU" dirty="0" smtClean="0"/>
              <a:t>и ответьте на вопрос: Какими физическими качествами должен обладать здоровый человек?</a:t>
            </a:r>
          </a:p>
          <a:p>
            <a:r>
              <a:rPr lang="ru-RU" dirty="0" smtClean="0"/>
              <a:t>Учебник </a:t>
            </a:r>
            <a:r>
              <a:rPr lang="ru-RU" dirty="0" err="1" smtClean="0"/>
              <a:t>стр</a:t>
            </a:r>
            <a:r>
              <a:rPr lang="ru-RU" dirty="0" smtClean="0"/>
              <a:t> 137</a:t>
            </a:r>
          </a:p>
          <a:p>
            <a:r>
              <a:rPr lang="ru-RU" dirty="0" smtClean="0"/>
              <a:t>П.О - быстрота, сила, выносливость, гибкость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8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baseline="0" dirty="0" smtClean="0"/>
              <a:t>Учитель: </a:t>
            </a:r>
            <a:r>
              <a:rPr lang="ru-RU" dirty="0" smtClean="0"/>
              <a:t>У </a:t>
            </a:r>
            <a:r>
              <a:rPr lang="ru-RU" dirty="0" smtClean="0"/>
              <a:t>вас на партах конверты с заданием</a:t>
            </a:r>
          </a:p>
          <a:p>
            <a:r>
              <a:rPr lang="ru-RU" dirty="0" smtClean="0"/>
              <a:t>Задание: Подберите определение каждому качеству (работа в группах) </a:t>
            </a:r>
          </a:p>
          <a:p>
            <a:r>
              <a:rPr lang="ru-RU" dirty="0" smtClean="0"/>
              <a:t>Приклеить на лист каждое определение напротив своего качества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34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baseline="0" dirty="0" smtClean="0"/>
              <a:t>Учитель: </a:t>
            </a:r>
            <a:r>
              <a:rPr lang="ru-RU" dirty="0" smtClean="0"/>
              <a:t>Давайте </a:t>
            </a:r>
            <a:r>
              <a:rPr lang="ru-RU" dirty="0" smtClean="0"/>
              <a:t>проверим правильность выполнения вами задания</a:t>
            </a:r>
          </a:p>
          <a:p>
            <a:r>
              <a:rPr lang="ru-RU" dirty="0" smtClean="0"/>
              <a:t>Разные виды спорта развивают разные качества</a:t>
            </a:r>
          </a:p>
          <a:p>
            <a:r>
              <a:rPr lang="ru-RU" dirty="0" smtClean="0"/>
              <a:t>Задание:  Найдите картинки с различными видами спорта, определите какой вид спорта соответствует каждому из качеств?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D1E4-19EA-4C53-AADE-049541A53BC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2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CC90A-BCDF-4AC9-8C74-1B4BA03BA68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BF24-53F6-440F-BCE3-BE68A245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F:\1\&#1044;&#1074;&#1080;&#1075;&#1072;&#1090;.%20&#1072;&#1082;&#1090;&#1080;&#1074;&#1085;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F:\1\&#1045;&#1088;&#1072;&#1083;&#1072;&#1096;%20&#8470;4%20'&#1045;&#1089;&#1083;&#1080;%20&#1093;&#1086;&#1095;&#1077;&#1096;&#1100;%20&#1073;&#1099;&#1090;&#1100;%20&#1079;&#1076;&#1086;&#1088;&#1086;&#1074;'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F:\1\&#1044;&#1074;&#1080;&#1075;&#1072;&#1090;.%20&#1072;&#1082;&#1090;&#1080;&#1074;&#1085;.m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3075" y="260648"/>
            <a:ext cx="5494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Физкультминутка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G:\ЗОЖ\Картинки\1436459386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670800" cy="452120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4" action="ppaction://hlinkfile" highlightClick="1"/>
          </p:cNvPr>
          <p:cNvSpPr/>
          <p:nvPr/>
        </p:nvSpPr>
        <p:spPr>
          <a:xfrm>
            <a:off x="7643834" y="6072206"/>
            <a:ext cx="100013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42261D-EA32-4922-BFE9-E50A6C86C742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059113" y="354619"/>
            <a:ext cx="457048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b="1" i="1" u="sng" dirty="0" smtClean="0"/>
              <a:t>Отгадай, о чем идет речь?</a:t>
            </a:r>
          </a:p>
          <a:p>
            <a:pPr>
              <a:defRPr/>
            </a:pPr>
            <a:endParaRPr lang="ru-RU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" name="WordArt 7"/>
          <p:cNvSpPr>
            <a:spLocks noChangeArrowheads="1" noChangeShapeType="1" noTextEdit="1"/>
          </p:cNvSpPr>
          <p:nvPr/>
        </p:nvSpPr>
        <p:spPr bwMode="auto">
          <a:xfrm>
            <a:off x="3995738" y="1341438"/>
            <a:ext cx="23812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Подсказки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843213" y="1916113"/>
            <a:ext cx="43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1.</a:t>
            </a:r>
          </a:p>
          <a:p>
            <a:pPr eaLnBrk="0" hangingPunct="0"/>
            <a:endParaRPr lang="ru-RU" sz="2400" b="0">
              <a:solidFill>
                <a:srgbClr val="0000FF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111500" y="1863725"/>
            <a:ext cx="5627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Имеет большое значение для </a:t>
            </a:r>
          </a:p>
          <a:p>
            <a:r>
              <a:rPr lang="ru-RU" sz="2400">
                <a:solidFill>
                  <a:srgbClr val="0000FF"/>
                </a:solidFill>
              </a:rPr>
              <a:t>здоровья и правильного развития.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916238" y="2708275"/>
            <a:ext cx="4175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2</a:t>
            </a:r>
            <a:r>
              <a:rPr lang="ru-RU"/>
              <a:t>.</a:t>
            </a:r>
          </a:p>
          <a:p>
            <a:pPr eaLnBrk="0" hangingPunct="0"/>
            <a:endParaRPr lang="ru-RU" b="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276600" y="2708275"/>
            <a:ext cx="4694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Эффективно сочетается с </a:t>
            </a:r>
          </a:p>
          <a:p>
            <a:r>
              <a:rPr lang="ru-RU" sz="2400">
                <a:solidFill>
                  <a:srgbClr val="0000FF"/>
                </a:solidFill>
              </a:rPr>
              <a:t>физическими упражнениями.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857500" y="3500438"/>
            <a:ext cx="43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3.</a:t>
            </a:r>
          </a:p>
          <a:p>
            <a:pPr eaLnBrk="0" hangingPunct="0"/>
            <a:endParaRPr lang="ru-RU" sz="2400" b="0">
              <a:solidFill>
                <a:srgbClr val="0000FF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143250" y="3500438"/>
            <a:ext cx="6145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Должно выполняться систематически.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916238" y="3986213"/>
            <a:ext cx="43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4.</a:t>
            </a:r>
          </a:p>
          <a:p>
            <a:pPr eaLnBrk="0" hangingPunct="0"/>
            <a:endParaRPr lang="ru-RU" sz="2400" b="0">
              <a:solidFill>
                <a:srgbClr val="0000FF"/>
              </a:solidFill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276600" y="3933825"/>
            <a:ext cx="4287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Способствует повышению</a:t>
            </a:r>
          </a:p>
          <a:p>
            <a:r>
              <a:rPr lang="ru-RU" sz="2400">
                <a:solidFill>
                  <a:srgbClr val="0000FF"/>
                </a:solidFill>
              </a:rPr>
              <a:t>защитных сил организма.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2916238" y="4797425"/>
            <a:ext cx="43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5.</a:t>
            </a:r>
          </a:p>
          <a:p>
            <a:pPr eaLnBrk="0" hangingPunct="0"/>
            <a:endParaRPr lang="ru-RU" sz="2400" b="0">
              <a:solidFill>
                <a:srgbClr val="0000FF"/>
              </a:solidFill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276600" y="4797425"/>
            <a:ext cx="5922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Включает в себя водные процедуры,</a:t>
            </a:r>
          </a:p>
          <a:p>
            <a:r>
              <a:rPr lang="ru-RU" sz="2400">
                <a:solidFill>
                  <a:srgbClr val="0000FF"/>
                </a:solidFill>
              </a:rPr>
              <a:t>солнечные и воздушные ванны.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984750" y="5824538"/>
            <a:ext cx="2246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Закаливание 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323850" y="5013325"/>
            <a:ext cx="1152525" cy="1008063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01" name="Picture 2" descr="C:\Program Files\Microsoft Office\CLIPART\PUB60COR\J031881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26050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9"/>
                  </p:tgtEl>
                </p:cond>
              </p:nextCondLst>
            </p:seq>
          </p:childTnLst>
        </p:cTn>
      </p:par>
    </p:tnLst>
    <p:bldLst>
      <p:bldP spid="25609" grpId="0"/>
      <p:bldP spid="25611" grpId="0"/>
      <p:bldP spid="25613" grpId="0"/>
      <p:bldP spid="25615" grpId="0"/>
      <p:bldP spid="25617" grpId="0"/>
      <p:bldP spid="256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Это повышение устойчивости организма к неблагоприятному воздействию окружающей среды.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052736"/>
            <a:ext cx="6552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Закаливание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ЗОЖ\Картинки\1441770468174hryv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14488"/>
            <a:ext cx="4814921" cy="300932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ЗОЖ\Картинки\elitefon.ru-19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488" cy="2500306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ЗОЖ\Картинки\1012184_zakalivanie-vodoi-obtira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00306"/>
            <a:ext cx="2263140" cy="3429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ЗОЖ\Картинки\rebenok-na-soln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718100"/>
            <a:ext cx="4000496" cy="191020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ЗОЖ\Картинки\img_27651_original-800-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714884"/>
            <a:ext cx="3210661" cy="2143116"/>
          </a:xfrm>
          <a:prstGeom prst="rect">
            <a:avLst/>
          </a:prstGeom>
          <a:noFill/>
        </p:spPr>
      </p:pic>
      <p:pic>
        <p:nvPicPr>
          <p:cNvPr id="2" name="Picture 2" descr="F:\ЗОЖ\Картинки\e96af40a471c4683104d9736e75ff5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9496" y="0"/>
            <a:ext cx="3464504" cy="2305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Средствами закаливания служат естественные</a:t>
            </a:r>
          </a:p>
          <a:p>
            <a:pPr>
              <a:buNone/>
            </a:pPr>
            <a:r>
              <a:rPr lang="ru-RU" dirty="0" smtClean="0"/>
              <a:t>природные факторы: солнце, воздух и  . . . . . .</a:t>
            </a:r>
          </a:p>
          <a:p>
            <a:pPr>
              <a:buNone/>
            </a:pPr>
            <a:r>
              <a:rPr lang="ru-RU" dirty="0" smtClean="0"/>
              <a:t>Ещё древние люди знали их целебные свойства и</a:t>
            </a:r>
          </a:p>
          <a:p>
            <a:pPr>
              <a:buNone/>
            </a:pPr>
            <a:r>
              <a:rPr lang="ru-RU" dirty="0" smtClean="0"/>
              <a:t> начали использовать для укрепления здоровья,</a:t>
            </a:r>
          </a:p>
          <a:p>
            <a:pPr>
              <a:buNone/>
            </a:pPr>
            <a:r>
              <a:rPr lang="ru-RU" dirty="0" smtClean="0"/>
              <a:t>для излечения всякого рода . . . . . . .     . И сегодня</a:t>
            </a:r>
          </a:p>
          <a:p>
            <a:pPr>
              <a:buNone/>
            </a:pPr>
            <a:r>
              <a:rPr lang="ru-RU" dirty="0" smtClean="0"/>
              <a:t>ни одно искусственное средство не может</a:t>
            </a:r>
          </a:p>
          <a:p>
            <a:pPr>
              <a:buNone/>
            </a:pPr>
            <a:r>
              <a:rPr lang="ru-RU" dirty="0" smtClean="0"/>
              <a:t>сравниться с ними по эффекту . . . . . . . .    </a:t>
            </a:r>
          </a:p>
          <a:p>
            <a:pPr>
              <a:buNone/>
            </a:pPr>
            <a:r>
              <a:rPr lang="ru-RU" dirty="0" smtClean="0"/>
              <a:t>воздействия на человеческий  . . . . . . . .    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0842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Вставьте пропущенные слова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2143116"/>
            <a:ext cx="10657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3929066"/>
            <a:ext cx="1926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болезней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5143512"/>
            <a:ext cx="20832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5715016"/>
            <a:ext cx="1944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организм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алее 9">
            <a:hlinkClick r:id="rId3" action="ppaction://hlinkfile" highlightClick="1"/>
          </p:cNvPr>
          <p:cNvSpPr/>
          <p:nvPr/>
        </p:nvSpPr>
        <p:spPr>
          <a:xfrm>
            <a:off x="7858148" y="6143644"/>
            <a:ext cx="107153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80728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Закончить предложение.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1  На уроке я узнал, что …..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2  Я думаю, что…..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3  Мне понравилось……….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4  Мне не  понравилось…..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ЗОЖ\Картинки\7a2d029f53bf3d4413fb682988656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1537"/>
            <a:ext cx="3643338" cy="2426463"/>
          </a:xfrm>
          <a:prstGeom prst="rect">
            <a:avLst/>
          </a:prstGeom>
          <a:noFill/>
        </p:spPr>
      </p:pic>
      <p:pic>
        <p:nvPicPr>
          <p:cNvPr id="15" name="Picture 6" descr="C:\Documents and Settings\Admin\Рабочий стол\ЗОЖ\Картинки\143645938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132" y="0"/>
            <a:ext cx="3514868" cy="2071678"/>
          </a:xfrm>
          <a:prstGeom prst="rect">
            <a:avLst/>
          </a:prstGeom>
          <a:noFill/>
        </p:spPr>
      </p:pic>
      <p:pic>
        <p:nvPicPr>
          <p:cNvPr id="17" name="Picture 5" descr="C:\Documents and Settings\Admin\Рабочий стол\ЗОЖ\Картинки\7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204572"/>
            <a:ext cx="3357554" cy="2081684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ЗОЖ\Картинки\snow-tub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500566"/>
            <a:ext cx="3143245" cy="2357434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Рабочий стол\ЗОЖ\Картинки\zakalk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3090615" cy="2071678"/>
          </a:xfrm>
          <a:prstGeom prst="rect">
            <a:avLst/>
          </a:prstGeom>
          <a:noFill/>
        </p:spPr>
      </p:pic>
      <p:pic>
        <p:nvPicPr>
          <p:cNvPr id="25" name="Picture 10" descr="C:\Documents and Settings\Admin\Рабочий стол\ЗОЖ\Картинки\032415c980ad4dfe2196aae3853f9313_RSZ_690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43116"/>
            <a:ext cx="3128672" cy="2143140"/>
          </a:xfrm>
          <a:prstGeom prst="rect">
            <a:avLst/>
          </a:prstGeom>
          <a:noFill/>
        </p:spPr>
      </p:pic>
      <p:pic>
        <p:nvPicPr>
          <p:cNvPr id="27" name="Picture 8" descr="C:\Documents and Settings\Admin\Рабочий стол\ЗОЖ\Картинки\swim-kid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2186238"/>
            <a:ext cx="3214710" cy="2119443"/>
          </a:xfrm>
          <a:prstGeom prst="rect">
            <a:avLst/>
          </a:prstGeom>
          <a:noFill/>
        </p:spPr>
      </p:pic>
      <p:pic>
        <p:nvPicPr>
          <p:cNvPr id="1038" name="Picture 14" descr="C:\Documents and Settings\Admin\Рабочий стол\ЗОЖ\Картинки\206295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 cstate="print"/>
          <a:srcRect l="11220"/>
          <a:stretch>
            <a:fillRect/>
          </a:stretch>
        </p:blipFill>
        <p:spPr bwMode="auto">
          <a:xfrm>
            <a:off x="5782823" y="4500570"/>
            <a:ext cx="3361177" cy="2357430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\Рабочий стол\ЗОЖ\Картинки\579561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4180" y="0"/>
            <a:ext cx="3211101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4346" y="1500174"/>
            <a:ext cx="9138424" cy="51235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Двигательная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активность и закаливание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организма-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необходимые условия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укрепления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здоровья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7795" y="428604"/>
            <a:ext cx="37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 урока: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76" y="928670"/>
            <a:ext cx="9138424" cy="57431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Движение – это жизнь!</a:t>
            </a:r>
          </a:p>
          <a:p>
            <a:pPr algn="ctr">
              <a:lnSpc>
                <a:spcPct val="80000"/>
              </a:lnSpc>
            </a:pPr>
            <a:r>
              <a:rPr lang="ru-RU" sz="5400" b="1" dirty="0" smtClean="0"/>
              <a:t>Ничто так не истощает и </a:t>
            </a:r>
            <a:endParaRPr lang="en-US" sz="5400" b="1" dirty="0" smtClean="0"/>
          </a:p>
          <a:p>
            <a:pPr algn="ctr">
              <a:lnSpc>
                <a:spcPct val="80000"/>
              </a:lnSpc>
            </a:pPr>
            <a:r>
              <a:rPr lang="ru-RU" sz="5400" b="1" dirty="0" smtClean="0"/>
              <a:t>не разрушает человека, </a:t>
            </a:r>
            <a:endParaRPr lang="en-US" sz="5400" b="1" dirty="0" smtClean="0"/>
          </a:p>
          <a:p>
            <a:pPr algn="ctr">
              <a:lnSpc>
                <a:spcPct val="80000"/>
              </a:lnSpc>
            </a:pPr>
            <a:r>
              <a:rPr lang="ru-RU" sz="5400" b="1" dirty="0" smtClean="0"/>
              <a:t>как продолжительное </a:t>
            </a:r>
            <a:endParaRPr lang="en-US" sz="5400" b="1" dirty="0" smtClean="0"/>
          </a:p>
          <a:p>
            <a:pPr algn="ctr">
              <a:lnSpc>
                <a:spcPct val="80000"/>
              </a:lnSpc>
            </a:pPr>
            <a:r>
              <a:rPr lang="ru-RU" sz="5400" b="1" dirty="0" smtClean="0"/>
              <a:t>бездействие. </a:t>
            </a:r>
            <a:r>
              <a:rPr lang="en-US" sz="5400" dirty="0" smtClean="0"/>
              <a:t>  </a:t>
            </a:r>
          </a:p>
          <a:p>
            <a:pPr algn="r">
              <a:lnSpc>
                <a:spcPct val="80000"/>
              </a:lnSpc>
            </a:pPr>
            <a:r>
              <a:rPr lang="en-US" sz="5400" dirty="0" smtClean="0"/>
              <a:t>        </a:t>
            </a:r>
            <a:r>
              <a:rPr lang="ru-RU" sz="5400" b="1" dirty="0" smtClean="0"/>
              <a:t>                                                                                                             </a:t>
            </a:r>
            <a:r>
              <a:rPr lang="en-US" sz="5400" b="1" dirty="0" smtClean="0"/>
              <a:t>                          </a:t>
            </a:r>
            <a:r>
              <a:rPr lang="ru-RU" sz="5400" b="1" dirty="0" smtClean="0">
                <a:solidFill>
                  <a:srgbClr val="FF0000"/>
                </a:solidFill>
              </a:rPr>
              <a:t>Аристотель</a:t>
            </a:r>
            <a:endParaRPr lang="ru-RU" sz="5400" b="1" dirty="0" smtClean="0"/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znaniyapolza.ru/wp-content/uploads/2012/10/fizicheskie-nagru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71810"/>
            <a:ext cx="2553035" cy="357145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ЗОЖ\Картинки\2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4563328" cy="2428868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ЗОЖ\Картинки\phelps-doing-butterfly-strok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00174"/>
            <a:ext cx="2859873" cy="1906582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ЗОЖ\Картинки\velosipedist+velogonka+velosport+329336805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429132"/>
            <a:ext cx="3300041" cy="22344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332656"/>
            <a:ext cx="782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Двигательная активность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9593" y="500042"/>
            <a:ext cx="5741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Подумай и ответь: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44824"/>
            <a:ext cx="82616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 организм человека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влияет двигательная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активность?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rId3" action="ppaction://hlinkfile" highlightClick="1"/>
          </p:cNvPr>
          <p:cNvSpPr/>
          <p:nvPr/>
        </p:nvSpPr>
        <p:spPr>
          <a:xfrm>
            <a:off x="7715272" y="6143644"/>
            <a:ext cx="92869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ЗОЖ\Картинки\6c83290efb76cf469811d108e96ab0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929066"/>
            <a:ext cx="4106742" cy="2669383"/>
          </a:xfrm>
          <a:prstGeom prst="rect">
            <a:avLst/>
          </a:prstGeom>
          <a:noFill/>
        </p:spPr>
      </p:pic>
      <p:pic>
        <p:nvPicPr>
          <p:cNvPr id="1027" name="Picture 3" descr="F:\ЗОЖ\Картинки\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4041775" cy="2273498"/>
          </a:xfrm>
          <a:prstGeom prst="rect">
            <a:avLst/>
          </a:prstGeom>
          <a:noFill/>
        </p:spPr>
      </p:pic>
      <p:pic>
        <p:nvPicPr>
          <p:cNvPr id="1029" name="Picture 5" descr="F:\ЗОЖ\Картинки\Fami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57298"/>
            <a:ext cx="3643310" cy="2732483"/>
          </a:xfrm>
          <a:prstGeom prst="rect">
            <a:avLst/>
          </a:prstGeom>
          <a:noFill/>
        </p:spPr>
      </p:pic>
      <p:pic>
        <p:nvPicPr>
          <p:cNvPr id="4" name="Picture 6" descr="F:\ЗОЖ\Картинки\narashhivanie-myshechnoj-mass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86256"/>
            <a:ext cx="4333884" cy="20450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9672" y="260648"/>
            <a:ext cx="5741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Подумай и ответь: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2"/>
          <p:cNvSpPr txBox="1">
            <a:spLocks noChangeArrowheads="1"/>
          </p:cNvSpPr>
          <p:nvPr/>
        </p:nvSpPr>
        <p:spPr bwMode="auto">
          <a:xfrm>
            <a:off x="6876256" y="1052736"/>
            <a:ext cx="1810544" cy="649188"/>
          </a:xfrm>
          <a:prstGeom prst="roundRect">
            <a:avLst>
              <a:gd name="adj" fmla="val 50000"/>
            </a:avLst>
          </a:prstGeom>
          <a:gradFill rotWithShape="0">
            <a:gsLst>
              <a:gs pos="100000">
                <a:srgbClr val="03D4A8">
                  <a:alpha val="56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anchor="ctr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гибкость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utoShape 12"/>
          <p:cNvSpPr txBox="1">
            <a:spLocks noChangeArrowheads="1"/>
          </p:cNvSpPr>
          <p:nvPr/>
        </p:nvSpPr>
        <p:spPr bwMode="auto">
          <a:xfrm>
            <a:off x="4283968" y="1124744"/>
            <a:ext cx="2448272" cy="600075"/>
          </a:xfrm>
          <a:prstGeom prst="roundRect">
            <a:avLst>
              <a:gd name="adj" fmla="val 39690"/>
            </a:avLst>
          </a:prstGeom>
          <a:gradFill rotWithShape="0">
            <a:gsLst>
              <a:gs pos="100000">
                <a:srgbClr val="03D4A8">
                  <a:alpha val="4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anchor="ctr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выносливость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AutoShape 12"/>
          <p:cNvSpPr txBox="1">
            <a:spLocks noChangeArrowheads="1"/>
          </p:cNvSpPr>
          <p:nvPr/>
        </p:nvSpPr>
        <p:spPr bwMode="auto">
          <a:xfrm>
            <a:off x="2195736" y="1124744"/>
            <a:ext cx="1810544" cy="600075"/>
          </a:xfrm>
          <a:prstGeom prst="roundRect">
            <a:avLst>
              <a:gd name="adj" fmla="val 39690"/>
            </a:avLst>
          </a:prstGeom>
          <a:gradFill rotWithShape="0">
            <a:gsLst>
              <a:gs pos="100000">
                <a:srgbClr val="03D4A8">
                  <a:alpha val="44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anchor="ctr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сила</a:t>
            </a:r>
            <a:endParaRPr kumimoji="0" lang="ru-RU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utoShape 12"/>
          <p:cNvSpPr txBox="1">
            <a:spLocks noChangeArrowheads="1"/>
          </p:cNvSpPr>
          <p:nvPr/>
        </p:nvSpPr>
        <p:spPr bwMode="auto">
          <a:xfrm>
            <a:off x="251520" y="1124744"/>
            <a:ext cx="1810544" cy="600075"/>
          </a:xfrm>
          <a:prstGeom prst="roundRect">
            <a:avLst>
              <a:gd name="adj" fmla="val 39690"/>
            </a:avLst>
          </a:prstGeom>
          <a:gradFill rotWithShape="0">
            <a:gsLst>
              <a:gs pos="100000">
                <a:srgbClr val="03D4A8">
                  <a:alpha val="4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anchor="ctr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быстрота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046"/>
          <p:cNvSpPr>
            <a:spLocks noChangeArrowheads="1"/>
          </p:cNvSpPr>
          <p:nvPr/>
        </p:nvSpPr>
        <p:spPr bwMode="auto">
          <a:xfrm>
            <a:off x="1619672" y="1988840"/>
            <a:ext cx="5707062" cy="8512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F8C8">
                  <a:gamma/>
                  <a:tint val="0"/>
                  <a:invGamma/>
                </a:srgbClr>
              </a:gs>
              <a:gs pos="100000">
                <a:srgbClr val="FCF8C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2200" b="0" dirty="0" smtClean="0">
                <a:solidFill>
                  <a:schemeClr val="tx1"/>
                </a:solidFill>
              </a:rPr>
              <a:t>Способность преодолевать внешнее сопротивление за счет мышечных усилий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17" name="AutoShape 1046"/>
          <p:cNvSpPr>
            <a:spLocks noChangeArrowheads="1"/>
          </p:cNvSpPr>
          <p:nvPr/>
        </p:nvSpPr>
        <p:spPr bwMode="auto">
          <a:xfrm>
            <a:off x="1691680" y="5805264"/>
            <a:ext cx="5707062" cy="8512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F8C8">
                  <a:gamma/>
                  <a:tint val="0"/>
                  <a:invGamma/>
                </a:srgbClr>
              </a:gs>
              <a:gs pos="100000">
                <a:srgbClr val="FCF8C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2200" b="0" dirty="0" smtClean="0">
                <a:solidFill>
                  <a:schemeClr val="tx1"/>
                </a:solidFill>
              </a:rPr>
              <a:t>Способность поддерживать заданную нагрузку и противостоять утомлению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18" name="AutoShape 1046"/>
          <p:cNvSpPr>
            <a:spLocks noChangeArrowheads="1"/>
          </p:cNvSpPr>
          <p:nvPr/>
        </p:nvSpPr>
        <p:spPr bwMode="auto">
          <a:xfrm>
            <a:off x="1691680" y="3140968"/>
            <a:ext cx="5707062" cy="12258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F8C8">
                  <a:gamma/>
                  <a:tint val="0"/>
                  <a:invGamma/>
                </a:srgbClr>
              </a:gs>
              <a:gs pos="100000">
                <a:srgbClr val="FCF8C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2200" b="0" dirty="0" smtClean="0">
                <a:solidFill>
                  <a:schemeClr val="tx1"/>
                </a:solidFill>
              </a:rPr>
              <a:t>Способность выполнять  двигательные действия с большой амплитудой движений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19" name="AutoShape 1046"/>
          <p:cNvSpPr>
            <a:spLocks noChangeArrowheads="1"/>
          </p:cNvSpPr>
          <p:nvPr/>
        </p:nvSpPr>
        <p:spPr bwMode="auto">
          <a:xfrm>
            <a:off x="1691680" y="4653136"/>
            <a:ext cx="5707062" cy="8512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F8C8">
                  <a:gamma/>
                  <a:tint val="0"/>
                  <a:invGamma/>
                </a:srgbClr>
              </a:gs>
              <a:gs pos="100000">
                <a:srgbClr val="FCF8C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2200" b="0" dirty="0" smtClean="0">
                <a:solidFill>
                  <a:schemeClr val="tx1"/>
                </a:solidFill>
              </a:rPr>
              <a:t>Способность передвигаться с максимальной скоростью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2741" y="116632"/>
            <a:ext cx="2962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Соотнеси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2"/>
          <p:cNvSpPr txBox="1">
            <a:spLocks noChangeArrowheads="1"/>
          </p:cNvSpPr>
          <p:nvPr/>
        </p:nvSpPr>
        <p:spPr bwMode="auto">
          <a:xfrm>
            <a:off x="611560" y="2780928"/>
            <a:ext cx="1810544" cy="6491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anchor="ctr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гибкость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utoShape 12"/>
          <p:cNvSpPr txBox="1">
            <a:spLocks noChangeArrowheads="1"/>
          </p:cNvSpPr>
          <p:nvPr/>
        </p:nvSpPr>
        <p:spPr bwMode="auto">
          <a:xfrm>
            <a:off x="428596" y="5500702"/>
            <a:ext cx="2448272" cy="600075"/>
          </a:xfrm>
          <a:prstGeom prst="roundRect">
            <a:avLst>
              <a:gd name="adj" fmla="val 39690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anchor="ctr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выносливость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AutoShape 12"/>
          <p:cNvSpPr txBox="1">
            <a:spLocks noChangeArrowheads="1"/>
          </p:cNvSpPr>
          <p:nvPr/>
        </p:nvSpPr>
        <p:spPr bwMode="auto">
          <a:xfrm>
            <a:off x="611560" y="1340768"/>
            <a:ext cx="1810544" cy="600075"/>
          </a:xfrm>
          <a:prstGeom prst="roundRect">
            <a:avLst>
              <a:gd name="adj" fmla="val 39690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anchor="ctr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сила</a:t>
            </a:r>
            <a:endParaRPr kumimoji="0" lang="ru-RU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utoShape 12"/>
          <p:cNvSpPr txBox="1">
            <a:spLocks noChangeArrowheads="1"/>
          </p:cNvSpPr>
          <p:nvPr/>
        </p:nvSpPr>
        <p:spPr bwMode="auto">
          <a:xfrm>
            <a:off x="611560" y="4149080"/>
            <a:ext cx="1810544" cy="600075"/>
          </a:xfrm>
          <a:prstGeom prst="roundRect">
            <a:avLst>
              <a:gd name="adj" fmla="val 39690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anchor="ctr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быстрота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046"/>
          <p:cNvSpPr>
            <a:spLocks noChangeArrowheads="1"/>
          </p:cNvSpPr>
          <p:nvPr/>
        </p:nvSpPr>
        <p:spPr bwMode="auto">
          <a:xfrm>
            <a:off x="3059832" y="1196752"/>
            <a:ext cx="5707062" cy="8512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F8C8">
                  <a:gamma/>
                  <a:tint val="0"/>
                  <a:invGamma/>
                </a:srgbClr>
              </a:gs>
              <a:gs pos="100000">
                <a:srgbClr val="FCF8C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2200" b="0" dirty="0" smtClean="0">
                <a:solidFill>
                  <a:schemeClr val="tx1"/>
                </a:solidFill>
              </a:rPr>
              <a:t>Способность преодолевать внешнее сопротивление за счет мышечных усилий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17" name="AutoShape 1046"/>
          <p:cNvSpPr>
            <a:spLocks noChangeArrowheads="1"/>
          </p:cNvSpPr>
          <p:nvPr/>
        </p:nvSpPr>
        <p:spPr bwMode="auto">
          <a:xfrm>
            <a:off x="3071802" y="5357826"/>
            <a:ext cx="5707062" cy="8512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F8C8">
                  <a:gamma/>
                  <a:tint val="0"/>
                  <a:invGamma/>
                </a:srgbClr>
              </a:gs>
              <a:gs pos="100000">
                <a:srgbClr val="FCF8C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2200" b="0" dirty="0" smtClean="0">
                <a:solidFill>
                  <a:schemeClr val="tx1"/>
                </a:solidFill>
              </a:rPr>
              <a:t>Способность поддерживать заданную нагрузку и противостоять утомлению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18" name="AutoShape 1046"/>
          <p:cNvSpPr>
            <a:spLocks noChangeArrowheads="1"/>
          </p:cNvSpPr>
          <p:nvPr/>
        </p:nvSpPr>
        <p:spPr bwMode="auto">
          <a:xfrm>
            <a:off x="3059832" y="2420888"/>
            <a:ext cx="5707062" cy="12258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F8C8">
                  <a:gamma/>
                  <a:tint val="0"/>
                  <a:invGamma/>
                </a:srgbClr>
              </a:gs>
              <a:gs pos="100000">
                <a:srgbClr val="FCF8C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2200" b="0" dirty="0" smtClean="0">
                <a:solidFill>
                  <a:schemeClr val="tx1"/>
                </a:solidFill>
              </a:rPr>
              <a:t>Способность выполнять  двигательные действия с большой амплитудой движений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19" name="AutoShape 1046"/>
          <p:cNvSpPr>
            <a:spLocks noChangeArrowheads="1"/>
          </p:cNvSpPr>
          <p:nvPr/>
        </p:nvSpPr>
        <p:spPr bwMode="auto">
          <a:xfrm>
            <a:off x="3059832" y="4077072"/>
            <a:ext cx="5707062" cy="8512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F8C8">
                  <a:gamma/>
                  <a:tint val="0"/>
                  <a:invGamma/>
                </a:srgbClr>
              </a:gs>
              <a:gs pos="100000">
                <a:srgbClr val="FCF8C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2200" b="0" dirty="0" smtClean="0">
                <a:solidFill>
                  <a:schemeClr val="tx1"/>
                </a:solidFill>
              </a:rPr>
              <a:t>Способность передвигаться с максимальной скоростью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0"/>
            <a:ext cx="6565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Физические качества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797</Words>
  <Application>Microsoft Office PowerPoint</Application>
  <PresentationFormat>Экран (4:3)</PresentationFormat>
  <Paragraphs>132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47</cp:revision>
  <dcterms:created xsi:type="dcterms:W3CDTF">2017-04-09T16:34:15Z</dcterms:created>
  <dcterms:modified xsi:type="dcterms:W3CDTF">2023-03-13T09:20:06Z</dcterms:modified>
</cp:coreProperties>
</file>