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6" r:id="rId2"/>
    <p:sldId id="276" r:id="rId3"/>
    <p:sldId id="278" r:id="rId4"/>
    <p:sldId id="311" r:id="rId5"/>
    <p:sldId id="280" r:id="rId6"/>
    <p:sldId id="258" r:id="rId7"/>
    <p:sldId id="312" r:id="rId8"/>
    <p:sldId id="317" r:id="rId9"/>
    <p:sldId id="318" r:id="rId10"/>
    <p:sldId id="319" r:id="rId11"/>
    <p:sldId id="320" r:id="rId12"/>
    <p:sldId id="314" r:id="rId13"/>
    <p:sldId id="315" r:id="rId14"/>
    <p:sldId id="316" r:id="rId15"/>
    <p:sldId id="259" r:id="rId16"/>
    <p:sldId id="321" r:id="rId17"/>
    <p:sldId id="322" r:id="rId18"/>
    <p:sldId id="323" r:id="rId19"/>
    <p:sldId id="324" r:id="rId20"/>
    <p:sldId id="294" r:id="rId21"/>
    <p:sldId id="267" r:id="rId22"/>
    <p:sldId id="325" r:id="rId2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7136D2-0C25-44B5-A287-8B3A9258EB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9611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4CDDC9-E65B-4745-AFC7-8557C4AAEA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8446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D05832-E5CD-4876-B566-09C483F562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965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A4B768-3A0B-42F3-9D9E-73F2D67B94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5848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5E04CA-54F2-49EC-A84A-744C1AC0BB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6306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9EAC82-B4DA-4AA8-A5F4-835DB20570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1074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589D2A-A9C9-4D2A-A29A-A78F451B41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2940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3F6566-8A01-4715-9393-4E970510E1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6498125"/>
      </p:ext>
    </p:extLst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8C96C85-B202-4B65-BB53-3A20F92C33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795723"/>
      </p:ext>
    </p:extLst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2642EC-37BF-4B32-9753-0E32653574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419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41C2D8-C0E3-4D0E-B3A9-0EF5A2CA64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090086"/>
      </p:ext>
    </p:extLst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smtClean="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B3AF8030-35BE-45EE-B050-DDC0AD5AE9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ransition>
    <p:newsflash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www.mobilmusic.ru/file.php?id=10154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&#1086;&#1083;&#1077;&#1089;&#1103;\Desktop\&#1056;&#1072;&#1073;&#1086;&#1090;&#1072;\&#1058;&#1077;&#1084;&#1072;&#1090;&#1080;&#1095;&#1077;&#1089;&#1082;&#1080;&#1077;%20&#1095;&#1072;&#1089;&#1099;%20&#1046;&#1080;&#1079;&#1085;&#1100;%20&#1074;%20&#1073;&#1083;&#1086;&#1082;&#1072;&#1076;&#1085;&#1086;&#1084;%20&#1051;&#1077;&#1085;&#1080;&#1085;&#1075;&#1088;&#1072;&#1076;&#1077;\&#1087;&#1088;&#1080;&#1077;&#1084;.mp4" TargetMode="External"/><Relationship Id="rId1" Type="http://schemas.microsoft.com/office/2007/relationships/media" Target="file:///C:\Users\&#1086;&#1083;&#1077;&#1089;&#1103;\Desktop\&#1056;&#1072;&#1073;&#1086;&#1090;&#1072;\&#1058;&#1077;&#1084;&#1072;&#1090;&#1080;&#1095;&#1077;&#1089;&#1082;&#1080;&#1077;%20&#1095;&#1072;&#1089;&#1099;%20&#1046;&#1080;&#1079;&#1085;&#1100;%20&#1074;%20&#1073;&#1083;&#1086;&#1082;&#1072;&#1076;&#1085;&#1086;&#1084;%20&#1051;&#1077;&#1085;&#1080;&#1085;&#1075;&#1088;&#1072;&#1076;&#1077;\&#1087;&#1088;&#1080;&#1077;&#1084;.mp4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&#1086;&#1083;&#1077;&#1089;&#1103;\Desktop\&#1056;&#1072;&#1073;&#1086;&#1090;&#1072;\&#1058;&#1077;&#1084;&#1072;&#1090;&#1080;&#1095;&#1077;&#1089;&#1082;&#1080;&#1077;%20&#1095;&#1072;&#1089;&#1099;%20&#1046;&#1080;&#1079;&#1085;&#1100;%20&#1074;%20&#1073;&#1083;&#1086;&#1082;&#1072;&#1076;&#1085;&#1086;&#1084;%20&#1051;&#1077;&#1085;&#1080;&#1085;&#1075;&#1088;&#1072;&#1076;&#1077;\&#1073;&#1080;&#1083;&#1077;&#1090;.mp4" TargetMode="External"/><Relationship Id="rId1" Type="http://schemas.microsoft.com/office/2007/relationships/media" Target="file:///C:\Users\&#1086;&#1083;&#1077;&#1089;&#1103;\Desktop\&#1056;&#1072;&#1073;&#1086;&#1090;&#1072;\&#1058;&#1077;&#1084;&#1072;&#1090;&#1080;&#1095;&#1077;&#1089;&#1082;&#1080;&#1077;%20&#1095;&#1072;&#1089;&#1099;%20&#1046;&#1080;&#1079;&#1085;&#1100;%20&#1074;%20&#1073;&#1083;&#1086;&#1082;&#1072;&#1076;&#1085;&#1086;&#1084;%20&#1051;&#1077;&#1085;&#1080;&#1085;&#1075;&#1088;&#1072;&#1076;&#1077;\&#1073;&#1080;&#1083;&#1077;&#1090;.mp4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&#1086;&#1083;&#1077;&#1089;&#1103;\Desktop\&#1056;&#1072;&#1073;&#1086;&#1090;&#1072;\&#1058;&#1077;&#1084;&#1072;&#1090;&#1080;&#1095;&#1077;&#1089;&#1082;&#1080;&#1077;%20&#1095;&#1072;&#1089;&#1099;%20&#1046;&#1080;&#1079;&#1085;&#1100;%20&#1074;%20&#1073;&#1083;&#1086;&#1082;&#1072;&#1076;&#1085;&#1086;&#1084;%20&#1051;&#1077;&#1085;&#1080;&#1085;&#1075;&#1088;&#1072;&#1076;&#1077;\&#1073;&#1083;&#1082;&#1086;.mp4" TargetMode="External"/><Relationship Id="rId1" Type="http://schemas.microsoft.com/office/2007/relationships/media" Target="file:///C:\Users\&#1086;&#1083;&#1077;&#1089;&#1103;\Desktop\&#1056;&#1072;&#1073;&#1086;&#1090;&#1072;\&#1058;&#1077;&#1084;&#1072;&#1090;&#1080;&#1095;&#1077;&#1089;&#1082;&#1080;&#1077;%20&#1095;&#1072;&#1089;&#1099;%20&#1046;&#1080;&#1079;&#1085;&#1100;%20&#1074;%20&#1073;&#1083;&#1086;&#1082;&#1072;&#1076;&#1085;&#1086;&#1084;%20&#1051;&#1077;&#1085;&#1080;&#1085;&#1075;&#1088;&#1072;&#1076;&#1077;\&#1073;&#1083;&#1082;&#1086;.mp4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soundtimes.ru/f5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oundtimes.ru/f51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&#1086;&#1083;&#1077;&#1089;&#1103;\Desktop\&#1056;&#1072;&#1073;&#1086;&#1090;&#1072;\&#1058;&#1077;&#1084;&#1072;&#1090;&#1080;&#1095;&#1077;&#1089;&#1082;&#1080;&#1077;%20&#1095;&#1072;&#1089;&#1099;%20&#1046;&#1080;&#1079;&#1085;&#1100;%20&#1074;%20&#1073;&#1083;&#1086;&#1082;&#1072;&#1076;&#1085;&#1086;&#1084;%20&#1051;&#1077;&#1085;&#1080;&#1085;&#1075;&#1088;&#1072;&#1076;&#1077;\&#1079;&#1072;&#1095;&#1077;&#1084;.mp4" TargetMode="External"/><Relationship Id="rId1" Type="http://schemas.microsoft.com/office/2007/relationships/media" Target="file:///C:\Users\&#1086;&#1083;&#1077;&#1089;&#1103;\Desktop\&#1056;&#1072;&#1073;&#1086;&#1090;&#1072;\&#1058;&#1077;&#1084;&#1072;&#1090;&#1080;&#1095;&#1077;&#1089;&#1082;&#1080;&#1077;%20&#1095;&#1072;&#1089;&#1099;%20&#1046;&#1080;&#1079;&#1085;&#1100;%20&#1074;%20&#1073;&#1083;&#1086;&#1082;&#1072;&#1076;&#1085;&#1086;&#1084;%20&#1051;&#1077;&#1085;&#1080;&#1085;&#1075;&#1088;&#1072;&#1076;&#1077;\&#1079;&#1072;&#1095;&#1077;&#1084;.mp4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&#1086;&#1083;&#1077;&#1089;&#1103;\Desktop\&#1056;&#1072;&#1073;&#1086;&#1090;&#1072;\&#1058;&#1077;&#1084;&#1072;&#1090;&#1080;&#1095;&#1077;&#1089;&#1082;&#1080;&#1077;%20&#1095;&#1072;&#1089;&#1099;%20&#1046;&#1080;&#1079;&#1085;&#1100;%20&#1074;%20&#1073;&#1083;&#1086;&#1082;&#1072;&#1076;&#1085;&#1086;&#1084;%20&#1051;&#1077;&#1085;&#1080;&#1085;&#1075;&#1088;&#1072;&#1076;&#1077;\&#1079;&#1088;&#1080;&#1090;&#1077;&#1083;&#1080;.mp4" TargetMode="External"/><Relationship Id="rId1" Type="http://schemas.microsoft.com/office/2007/relationships/media" Target="file:///C:\Users\&#1086;&#1083;&#1077;&#1089;&#1103;\Desktop\&#1056;&#1072;&#1073;&#1086;&#1090;&#1072;\&#1058;&#1077;&#1084;&#1072;&#1090;&#1080;&#1095;&#1077;&#1089;&#1082;&#1080;&#1077;%20&#1095;&#1072;&#1089;&#1099;%20&#1046;&#1080;&#1079;&#1085;&#1100;%20&#1074;%20&#1073;&#1083;&#1086;&#1082;&#1072;&#1076;&#1085;&#1086;&#1084;%20&#1051;&#1077;&#1085;&#1080;&#1085;&#1075;&#1088;&#1072;&#1076;&#1077;\&#1079;&#1088;&#1080;&#1090;&#1077;&#1083;&#1080;.mp4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76250"/>
            <a:ext cx="7772400" cy="1470025"/>
          </a:xfrm>
        </p:spPr>
        <p:txBody>
          <a:bodyPr/>
          <a:lstStyle/>
          <a:p>
            <a:pPr eaLnBrk="1" hangingPunct="1"/>
            <a:r>
              <a:rPr lang="ru-RU" altLang="ru-RU" b="1" dirty="0" smtClean="0"/>
              <a:t>Блокада Ленинграда</a:t>
            </a:r>
            <a:br>
              <a:rPr lang="ru-RU" altLang="ru-RU" b="1" dirty="0" smtClean="0"/>
            </a:br>
            <a:r>
              <a:rPr lang="ru-RU" altLang="ru-RU" b="1" dirty="0" smtClean="0"/>
              <a:t>-не погибшее искусство</a:t>
            </a:r>
            <a:endParaRPr lang="ru-RU" altLang="ru-RU" b="1" dirty="0" smtClean="0"/>
          </a:p>
        </p:txBody>
      </p:sp>
      <p:pic>
        <p:nvPicPr>
          <p:cNvPr id="14339" name="Picture 7" descr="10154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72302"/>
            <a:ext cx="35718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4499992" y="5373216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 ДО центр развития творчества </a:t>
            </a:r>
            <a:r>
              <a:rPr lang="ru-RU" alt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г.Рубцовск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Вайнбергер О.В. 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1544216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</a:rPr>
              <a:t>Город жив, пока живы люди, пока дети поют и танцуют. Это понимали и Ленинграде. И поэтому в во время блокады в хореографическое училище продолжались наборы. Невозможно вообразить условия в которых занимались дети. Холодные залы, буржуйка в углу. НО, ни у кого даже не было мысли остановиться или начать халтурить. И именно это время подарило целую плеяду бедующих звезд мировой величины в балете.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прием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649" y="1803523"/>
            <a:ext cx="8098352" cy="45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95249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</a:rPr>
              <a:t>В наше </a:t>
            </a:r>
            <a:r>
              <a:rPr lang="ru-RU" sz="1600" smtClean="0">
                <a:solidFill>
                  <a:schemeClr val="tx1"/>
                </a:solidFill>
              </a:rPr>
              <a:t>время очень </a:t>
            </a:r>
            <a:r>
              <a:rPr lang="ru-RU" sz="1600" dirty="0" smtClean="0">
                <a:solidFill>
                  <a:schemeClr val="tx1"/>
                </a:solidFill>
              </a:rPr>
              <a:t>трудно представить, что чувствовали люди блокадного Ленинграда. Но есть свидетельства, что билеты в филармонию можно было обменять на хлеб и какую-то еду. В момент голода это поражает больше всего. 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билет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2276872"/>
            <a:ext cx="7362850" cy="41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75311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2552328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</a:rPr>
              <a:t>История исполнения данного произведения очень необычна. Написанная в Ленинграде, впервые было исполнено в Куйбышеве, а затем в Нью-Йорке.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Но ни одно исполнение на западных сценах не могло сравниться с масштабами премьеры в блокадном Ленинграде. 9 августа 1942 года, в день, когда по плану Гитлера город должен был пасть от блокады, прозвучала музыка Шостаковича. Все четыре части были проиграны в исполнении дирижера </a:t>
            </a:r>
            <a:r>
              <a:rPr lang="ru-RU" sz="16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hlinkClick r:id="rId4"/>
              </a:rPr>
              <a:t>Карла </a:t>
            </a:r>
            <a:r>
              <a:rPr lang="ru-RU" sz="1600" b="1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hlinkClick r:id="rId4"/>
              </a:rPr>
              <a:t>Элиасберга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. Произведение звучало в каждом доме, на улицах, так как трансляция велась по радио и через уличные громкоговорители. Немцы были в изумлении – это был настоящий подвиг, показывающий силу Советского народа.</a:t>
            </a:r>
            <a:endParaRPr lang="ru-RU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блко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7630" y="2780928"/>
            <a:ext cx="6362389" cy="360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3269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424" y="260648"/>
            <a:ext cx="8177008" cy="720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476672"/>
            <a:ext cx="3944816" cy="5576656"/>
          </a:xfrm>
        </p:spPr>
        <p:txBody>
          <a:bodyPr/>
          <a:lstStyle/>
          <a:p>
            <a:r>
              <a:rPr lang="ru-RU" sz="1600" dirty="0" smtClean="0"/>
              <a:t>Дата </a:t>
            </a:r>
            <a:r>
              <a:rPr lang="ru-RU" sz="1600" dirty="0"/>
              <a:t>премьеры симфонического произведения в Ленинграде была выбрана не случайно. </a:t>
            </a:r>
            <a:r>
              <a:rPr lang="ru-RU" sz="1600" dirty="0" err="1" smtClean="0"/>
              <a:t>Фашиты</a:t>
            </a:r>
            <a:r>
              <a:rPr lang="ru-RU" sz="1600" dirty="0" smtClean="0"/>
              <a:t> планировали полную расправу </a:t>
            </a:r>
            <a:r>
              <a:rPr lang="ru-RU" sz="1600" dirty="0"/>
              <a:t>над </a:t>
            </a:r>
            <a:r>
              <a:rPr lang="ru-RU" sz="1600" dirty="0" smtClean="0"/>
              <a:t>городом. </a:t>
            </a:r>
            <a:r>
              <a:rPr lang="ru-RU" sz="1600" dirty="0"/>
              <a:t>Главнокомандующим раздавались специальные пригласительные билеты в популярный в то время ресторан «</a:t>
            </a:r>
            <a:r>
              <a:rPr lang="ru-RU" sz="1600" dirty="0" err="1"/>
              <a:t>Астория</a:t>
            </a:r>
            <a:r>
              <a:rPr lang="ru-RU" sz="1600" dirty="0"/>
              <a:t>». Они хотели праздновать победу над осажденными в городе. Билеты на премьеру симфонии раздавались блокадникам бесплатно. Немцы обо всем знали и стали невольными слушателями произведения. В день премьеры стало понятно, кто победит в битве за город</a:t>
            </a:r>
            <a:r>
              <a:rPr lang="ru-RU" sz="1600" dirty="0" smtClean="0"/>
              <a:t>.</a:t>
            </a:r>
            <a:r>
              <a:rPr lang="ru-RU" sz="1600" dirty="0">
                <a:solidFill>
                  <a:srgbClr val="25242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Дирижировал ленинградской премьерой известный дирижер немецкого происхождения </a:t>
            </a:r>
            <a:r>
              <a:rPr lang="ru-RU" sz="1600" b="1" u="sng" dirty="0" err="1">
                <a:solidFill>
                  <a:srgbClr val="0000FF"/>
                </a:solidFill>
                <a:ea typeface="Calibri" panose="020F0502020204030204" pitchFamily="34" charset="0"/>
                <a:hlinkClick r:id="rId2"/>
              </a:rPr>
              <a:t>Элиасберг</a:t>
            </a:r>
            <a:r>
              <a:rPr lang="ru-RU" sz="1600" dirty="0">
                <a:solidFill>
                  <a:srgbClr val="25242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Таким образом, подчеркивалось, что вне зависимости от национальной принадлежности каждый человек стремится к миру.</a:t>
            </a:r>
            <a:r>
              <a:rPr lang="ru-RU" sz="1600" dirty="0">
                <a:solidFill>
                  <a:srgbClr val="25242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476672"/>
            <a:ext cx="4038600" cy="7057992"/>
          </a:xfrm>
        </p:spPr>
        <p:txBody>
          <a:bodyPr/>
          <a:lstStyle/>
          <a:p>
            <a:r>
              <a:rPr lang="ru-RU" dirty="0"/>
              <a:t>•	</a:t>
            </a:r>
            <a:r>
              <a:rPr lang="ru-RU" sz="1600" dirty="0"/>
              <a:t>После подписания капитуляции в одном из новостных выпусков в Европе репортер сказал: «Разве можно победить страну, в которой во время столь ужасных военных действий, блокад и смерти, разрушений и голода люди умудряются написать столь сильное произведение и исполнить его в блокадном городе? Мне, думается, что нет. Это неповторимый подвиг».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888" y="4005668"/>
            <a:ext cx="3534544" cy="217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9070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340768"/>
            <a:ext cx="8496944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 smtClean="0">
                <a:solidFill>
                  <a:srgbClr val="25242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 из немцев после победы СССР над нацисткой Германией признался: «Именно в день премьеры «Ленинградской» симфонии, мы поняли, что проиграем не только битву, но и всю войну. Тогда мы почувствовали силу русского народа, которая могла преодолеть все, и голод и смерть.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27638"/>
      </p:ext>
    </p:extLst>
  </p:cSld>
  <p:clrMapOvr>
    <a:masterClrMapping/>
  </p:clrMapOvr>
  <p:transition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228600"/>
            <a:ext cx="8534400" cy="1128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</a:rPr>
              <a:t>Дорога Жизни</a:t>
            </a:r>
            <a:br>
              <a:rPr lang="ru-RU" sz="4000" b="1" dirty="0">
                <a:solidFill>
                  <a:schemeClr val="tx1"/>
                </a:solidFill>
              </a:rPr>
            </a:b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457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79388" y="1600200"/>
            <a:ext cx="4106862" cy="45259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dirty="0" smtClean="0"/>
              <a:t>Всем нам известна знаменитая дорога жизни. Но сегодня мы узнали еще одну дорогу которую проложил русский человек. Но дорога эта проходила в сердцах и душах людей. И была так же важна и нужна, и помогла победить в этой страшной войне.</a:t>
            </a:r>
            <a:endParaRPr lang="ru-RU" altLang="ru-RU" dirty="0" smtClean="0"/>
          </a:p>
        </p:txBody>
      </p:sp>
      <p:sp>
        <p:nvSpPr>
          <p:cNvPr id="24580" name="Rectangle 8"/>
          <p:cNvSpPr>
            <a:spLocks noChangeArrowheads="1"/>
          </p:cNvSpPr>
          <p:nvPr/>
        </p:nvSpPr>
        <p:spPr bwMode="auto">
          <a:xfrm>
            <a:off x="0" y="2235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graphicFrame>
        <p:nvGraphicFramePr>
          <p:cNvPr id="6176" name="Group 32"/>
          <p:cNvGraphicFramePr>
            <a:graphicFrameLocks noGrp="1"/>
          </p:cNvGraphicFramePr>
          <p:nvPr/>
        </p:nvGraphicFramePr>
        <p:xfrm>
          <a:off x="5148263" y="5734050"/>
          <a:ext cx="3668712" cy="396875"/>
        </p:xfrm>
        <a:graphic>
          <a:graphicData uri="http://schemas.openxmlformats.org/drawingml/2006/table">
            <a:tbl>
              <a:tblPr/>
              <a:tblGrid>
                <a:gridCol w="3668712"/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ДОРОГА ЖИЗНИ.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93" marB="4579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83" name="Picture 10" descr="ДОРОГА ЖИЗНИ. Фото из архивов Министерства обороны СССР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50" y="826915"/>
            <a:ext cx="2736875" cy="20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334" y="3113088"/>
            <a:ext cx="4391642" cy="2255726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8585"/>
            <a:ext cx="8280919" cy="623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61533"/>
      </p:ext>
    </p:extLst>
  </p:cSld>
  <p:clrMapOvr>
    <a:masterClrMapping/>
  </p:clrMapOvr>
  <p:transition>
    <p:newsfla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620688"/>
            <a:ext cx="8572500" cy="521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80512"/>
      </p:ext>
    </p:extLst>
  </p:cSld>
  <p:clrMapOvr>
    <a:masterClrMapping/>
  </p:clrMapOvr>
  <p:transition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689"/>
            <a:ext cx="9144000" cy="58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42733"/>
      </p:ext>
    </p:extLst>
  </p:cSld>
  <p:clrMapOvr>
    <a:masterClrMapping/>
  </p:clrMapOvr>
  <p:transition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9" y="476673"/>
            <a:ext cx="8241261" cy="549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58973"/>
      </p:ext>
    </p:extLst>
  </p:cSld>
  <p:clrMapOvr>
    <a:masterClrMapping/>
  </p:clrMapOvr>
  <p:transition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33375"/>
            <a:ext cx="9144000" cy="6524625"/>
          </a:xfrm>
        </p:spPr>
        <p:txBody>
          <a:bodyPr>
            <a:normAutofit/>
          </a:bodyPr>
          <a:lstStyle/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Эти страшные 871 день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БЛОКАДА ЛЕНИНГРАДА </a:t>
            </a:r>
            <a:r>
              <a:rPr lang="ru-RU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длилась</a:t>
            </a:r>
          </a:p>
          <a:p>
            <a:pPr marL="420624" indent="-384048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с 8 сентября 1941 по 27 января 1944 г.</a:t>
            </a:r>
          </a:p>
          <a:p>
            <a:pPr marL="420624" indent="-384048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endParaRPr lang="ru-RU" sz="36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996952"/>
            <a:ext cx="4572638" cy="3429479"/>
          </a:xfrm>
          <a:prstGeom prst="rect">
            <a:avLst/>
          </a:prstGeom>
        </p:spPr>
      </p:pic>
    </p:spTree>
  </p:cSld>
  <p:clrMapOvr>
    <a:masterClrMapping/>
  </p:clrMapOvr>
  <p:transition advClick="0" advTm="1098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hostakov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8429625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704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Рисунок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4313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908720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презентации были использованы кадры из документального фильма «Блокадный балет» Санкт-Петербург 78 канал.,</a:t>
            </a:r>
          </a:p>
          <a:p>
            <a:r>
              <a:rPr lang="ru-RU" dirty="0" smtClean="0"/>
              <a:t>«7 симфония </a:t>
            </a:r>
            <a:r>
              <a:rPr lang="ru-RU" dirty="0" err="1" smtClean="0"/>
              <a:t>Д.Шостокович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Фото и видео блокадного </a:t>
            </a:r>
            <a:r>
              <a:rPr lang="ru-RU" dirty="0" err="1" smtClean="0"/>
              <a:t>Ленингада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606707"/>
      </p:ext>
    </p:extLst>
  </p:cSld>
  <p:clrMapOvr>
    <a:masterClrMapping/>
  </p:clrMapOvr>
  <p:transition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594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3600" dirty="0" smtClean="0"/>
              <a:t>  </a:t>
            </a:r>
            <a:r>
              <a:rPr lang="ru-RU" altLang="ru-RU" sz="3600" b="1" dirty="0" smtClean="0"/>
              <a:t> Блокада Ленинграда - это </a:t>
            </a:r>
            <a:r>
              <a:rPr lang="ru-RU" altLang="ru-RU" sz="3600" b="1" dirty="0" smtClean="0"/>
              <a:t>невероятное </a:t>
            </a:r>
            <a:r>
              <a:rPr lang="ru-RU" altLang="ru-RU" sz="3600" b="1" dirty="0" smtClean="0"/>
              <a:t>испытание человека на человечность, </a:t>
            </a:r>
            <a:r>
              <a:rPr lang="ru-RU" altLang="ru-RU" sz="3600" b="1" dirty="0" smtClean="0"/>
              <a:t>мужество, веру в победу, сострадание. </a:t>
            </a:r>
            <a:r>
              <a:rPr lang="ru-RU" altLang="ru-RU" sz="3600" b="1" dirty="0" smtClean="0"/>
              <a:t>Эти испытания были </a:t>
            </a:r>
            <a:r>
              <a:rPr lang="ru-RU" altLang="ru-RU" sz="3600" b="1" dirty="0" smtClean="0"/>
              <a:t>ежедневными на протяжении 871 дня, </a:t>
            </a:r>
            <a:r>
              <a:rPr lang="ru-RU" altLang="ru-RU" sz="3600" b="1" dirty="0" smtClean="0"/>
              <a:t>страшными, потому что голод представить вообще невозможно, не пережив его… </a:t>
            </a:r>
          </a:p>
        </p:txBody>
      </p:sp>
    </p:spTree>
  </p:cSld>
  <p:clrMapOvr>
    <a:masterClrMapping/>
  </p:clrMapOvr>
  <p:transition advClick="0" advTm="12687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619"/>
            <a:ext cx="9144000" cy="649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4891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blokad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4000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 advTm="8016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228600"/>
            <a:ext cx="8534400" cy="14859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b="1" i="1" dirty="0" smtClean="0">
                <a:solidFill>
                  <a:schemeClr val="tx1"/>
                </a:solidFill>
              </a:rPr>
              <a:t>Из </a:t>
            </a:r>
            <a:r>
              <a:rPr lang="ru-RU" sz="3200" b="1" i="1" dirty="0">
                <a:solidFill>
                  <a:schemeClr val="tx1"/>
                </a:solidFill>
              </a:rPr>
              <a:t>тезисов немецкого доклада "О блокаде Ленинграда", 21 сентября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br>
              <a:rPr lang="ru-RU" sz="3200" b="1" dirty="0">
                <a:solidFill>
                  <a:schemeClr val="tx1"/>
                </a:solidFill>
              </a:rPr>
            </a:b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</a:t>
            </a:r>
            <a:r>
              <a:rPr lang="ru-RU" altLang="ru-RU" b="1" smtClean="0"/>
              <a:t>Сначала мы блокируем Ленинград и разрушаем город артиллерией и авиацией... Весной мы проникнем в город... вывезем всё, что осталось живое, в глубь России или возьмём в плен, сровняем Ленинград с землёй и передадим район севернее Невы Финляндии.</a:t>
            </a:r>
            <a:endParaRPr lang="ru-RU" altLang="ru-RU" b="1" i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i="1" smtClean="0"/>
              <a:t>   </a:t>
            </a:r>
            <a:endParaRPr lang="ru-RU" altLang="ru-RU" b="1" smtClean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1040160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</a:rPr>
              <a:t>Голод, постоянные обстрелы, холод который кажется поселился в теле. Но на сцене идут репетиций спектаклей, исполняются симфонические произведения и конечно балет. </a:t>
            </a:r>
            <a:r>
              <a:rPr lang="ru-RU" sz="1600" dirty="0">
                <a:solidFill>
                  <a:schemeClr val="tx1"/>
                </a:solidFill>
              </a:rPr>
              <a:t>З</a:t>
            </a:r>
            <a:r>
              <a:rPr lang="ru-RU" sz="1600" dirty="0" smtClean="0">
                <a:solidFill>
                  <a:schemeClr val="tx1"/>
                </a:solidFill>
              </a:rPr>
              <a:t>ачем? Кому это нужно?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46669" y="1628800"/>
            <a:ext cx="684431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7892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323" y="188640"/>
            <a:ext cx="8534400" cy="792088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</a:rPr>
              <a:t>Вот как вспоминают это время старейшая балерина Аглая Чернова и пытается ответить на вопрос- зачем?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зачем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700808"/>
            <a:ext cx="7791415" cy="441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1697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</a:rPr>
              <a:t>Люди уставали от постоянного страха и в попытке уйти от ужаса войны шли в филармонию, где хоть на немного можно было по быть в волшебном мире.</a:t>
            </a:r>
            <a:endParaRPr lang="ru-RU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зрители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844824"/>
            <a:ext cx="7410196" cy="419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30023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413</TotalTime>
  <Words>587</Words>
  <Application>Microsoft Office PowerPoint</Application>
  <PresentationFormat>Экран (4:3)</PresentationFormat>
  <Paragraphs>27</Paragraphs>
  <Slides>22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Georgia</vt:lpstr>
      <vt:lpstr>Wingdings 2</vt:lpstr>
      <vt:lpstr>Wingdings</vt:lpstr>
      <vt:lpstr>Calibri</vt:lpstr>
      <vt:lpstr>Times New Roman</vt:lpstr>
      <vt:lpstr>Официальная</vt:lpstr>
      <vt:lpstr>Блокада Ленинграда -не погибшее искусство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   Из тезисов немецкого доклада "О блокаде Ленинграда", 21 сентября  </vt:lpstr>
      <vt:lpstr>Голод, постоянные обстрелы, холод который кажется поселился в теле. Но на сцене идут репетиций спектаклей, исполняются симфонические произведения и конечно балет. Зачем? Кому это нужно?</vt:lpstr>
      <vt:lpstr>Вот как вспоминают это время старейшая балерина Аглая Чернова и пытается ответить на вопрос- зачем?</vt:lpstr>
      <vt:lpstr>Люди уставали от постоянного страха и в попытке уйти от ужаса войны шли в филармонию, где хоть на немного можно было по быть в волшебном мире.</vt:lpstr>
      <vt:lpstr>Город жив, пока живы люди, пока дети поют и танцуют. Это понимали и Ленинграде. И поэтому в во время блокады в хореографическое училище продолжались наборы. Невозможно вообразить условия в которых занимались дети. Холодные залы, буржуйка в углу. НО, ни у кого даже не было мысли остановиться или начать халтурить. И именно это время подарило целую плеяду бедующих звезд мировой величины в балете.</vt:lpstr>
      <vt:lpstr>В наше время очень трудно представить, что чувствовали люди блокадного Ленинграда. Но есть свидетельства, что билеты в филармонию можно было обменять на хлеб и какую-то еду. В момент голода это поражает больше всего. </vt:lpstr>
      <vt:lpstr>История исполнения данного произведения очень необычна. Написанная в Ленинграде, впервые было исполнено в Куйбышеве, а затем в Нью-Йорке. Но ни одно исполнение на западных сценах не могло сравниться с масштабами премьеры в блокадном Ленинграде. 9 августа 1942 года, в день, когда по плану Гитлера город должен был пасть от блокады, прозвучала музыка Шостаковича. Все четыре части были проиграны в исполнении дирижера Карла Элиасберга. Произведение звучало в каждом доме, на улицах, так как трансляция велась по радио и через уличные громкоговорители. Немцы были в изумлении – это был настоящий подвиг, показывающий силу Советского народа.</vt:lpstr>
      <vt:lpstr>Презентация PowerPoint</vt:lpstr>
      <vt:lpstr>Презентация PowerPoint</vt:lpstr>
      <vt:lpstr>Дорога Жизни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Блокада Ленинграда</dc:title>
  <dc:creator>1</dc:creator>
  <cp:lastModifiedBy>олеся</cp:lastModifiedBy>
  <cp:revision>36</cp:revision>
  <dcterms:created xsi:type="dcterms:W3CDTF">2008-01-29T13:20:41Z</dcterms:created>
  <dcterms:modified xsi:type="dcterms:W3CDTF">2023-02-21T05:12:24Z</dcterms:modified>
</cp:coreProperties>
</file>