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type="screen4x3" cy="6858000" cx="9144000"/>
  <p:notesSz cx="6858000" cy="9144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FF66FF"/>
    <a:srgbClr val="126C3D"/>
    <a:srgbClr val="913343"/>
    <a:srgbClr val="B40C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tableStyles" Target="tableStyle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0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0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0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4865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104865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69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7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104867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7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58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5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104866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6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82" name="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8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104858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8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74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7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104867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7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79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80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8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104868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8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85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6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87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8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8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104869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91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5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104865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104869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9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96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97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9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104869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70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6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66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6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104866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6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2">
            <a:lum/>
          </a:blip>
          <a:srcRect/>
          <a:stretch>
            <a:fillRect/>
          </a:stretch>
        </a:blipFill>
      </p:bgPr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video" Target="file:///D:\&#1059;&#1095;&#1077;&#1073;&#1085;&#1099;&#1077;\8%20&#1082;&#1083;&#1072;&#1089;&#1089;\&#1052;&#1072;&#1090;&#1077;&#1088;&#1080;&#1072;&#1083;&#1099;%20&#1076;&#1083;&#1103;%20&#1060;&#1043;&#1054;&#1057;\&#1059;&#1088;&#1086;&#1082;&#1080;%20&#1087;&#1086;%20&#1060;&#1043;&#1054;&#1057;\&#1059;&#1088;.%202%20&#1054;&#1073;&#1097;&#1080;&#1077;%20&#1089;&#1074;&#1077;&#1076;&#1077;&#1085;&#1080;&#1103;%20&#1086;%20&#1089;&#1080;&#1089;&#1090;&#1077;&#1084;&#1072;&#1093;%20&#1089;&#1095;&#1080;&#1089;&#1083;&#1077;&#1085;&#1080;&#1103;\1.wmv" TargetMode="External"/><Relationship Id="rId2" Type="http://schemas.microsoft.com/office/2007/relationships/media" Target="file:///D:\&#1059;&#1095;&#1077;&#1073;&#1085;&#1099;&#1077;\8%20&#1082;&#1083;&#1072;&#1089;&#1089;\&#1052;&#1072;&#1090;&#1077;&#1088;&#1080;&#1072;&#1083;&#1099;%20&#1076;&#1083;&#1103;%20&#1060;&#1043;&#1054;&#1057;\&#1059;&#1088;&#1086;&#1082;&#1080;%20&#1087;&#1086;%20&#1060;&#1043;&#1054;&#1057;\&#1059;&#1088;.%202%20&#1054;&#1073;&#1097;&#1080;&#1077;%20&#1089;&#1074;&#1077;&#1076;&#1077;&#1085;&#1080;&#1103;%20&#1086;%20&#1089;&#1080;&#1089;&#1090;&#1077;&#1084;&#1072;&#1093;%20&#1089;&#1095;&#1080;&#1089;&#1083;&#1077;&#1085;&#1080;&#1103;\1.wmv" TargetMode="Externa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hyperlink" Target="http://www.koalenok.ru/published/publicdata/KOALENOKKK/attachments/SC/products_pictures/926_enl.jpg" TargetMode="External"/><Relationship Id="rId2" Type="http://schemas.openxmlformats.org/officeDocument/2006/relationships/hyperlink" Target="http://metodist.lbz.ru/authors/informatika/3/eor8.php" TargetMode="External"/><Relationship Id="rId3" Type="http://schemas.openxmlformats.org/officeDocument/2006/relationships/hyperlink" Target="http://dspushkin.omr.obr55.ru/files/2014/09/573_0460.jpg" TargetMode="External"/><Relationship Id="rId4" Type="http://schemas.openxmlformats.org/officeDocument/2006/relationships/hyperlink" Target="http://content.foto.mail.ru/mail/ulya5215532/_blogs/i-1219.jpg" TargetMode="External"/><Relationship Id="rId5" Type="http://schemas.openxmlformats.org/officeDocument/2006/relationships/hyperlink" Target="http://klassteacher.com/wp-content/uploads/2014/11/lyudi.jpg" TargetMode="External"/><Relationship Id="rId6" Type="http://schemas.openxmlformats.org/officeDocument/2006/relationships/hyperlink" Target="http://cdn-1.vivalascuola.it/o/orig/guida-alla-cultura-degli-antichi-romani_2299552231a0977dcaa2d4b10e815f58.jpg" TargetMode="External"/><Relationship Id="rId7" Type="http://schemas.openxmlformats.org/officeDocument/2006/relationships/hyperlink" Target="http://pokupki-tambov.ru/files/goods/20150236736.jpg" TargetMode="External"/><Relationship Id="rId8" Type="http://schemas.openxmlformats.org/officeDocument/2006/relationships/hyperlink" Target="http://st03.kakprosto.ru/images/article/2011/8/11/1_525506f7c02da525506f7c0317.gif" TargetMode="External"/><Relationship Id="rId9" Type="http://schemas.openxmlformats.org/officeDocument/2006/relationships/hyperlink" Target="http://www.encyclopedia.in.ua/wp-content/uploads/2016/02/35094_300.jpg" TargetMode="External"/><Relationship Id="rId10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image" Target="http://www.home-edu.ru/user/uatml/00000660/matem/matem1.files/image001.gif" TargetMode="External"/><Relationship Id="rId4" Type="http://schemas.openxmlformats.org/officeDocument/2006/relationships/image" Target="../media/image9.png"/><Relationship Id="rId5" Type="http://schemas.openxmlformats.org/officeDocument/2006/relationships/image" Target="http://www.home-edu.ru/user/uatml/00000660/matem/matem1.files/image003.gif" TargetMode="External"/><Relationship Id="rId6" Type="http://schemas.openxmlformats.org/officeDocument/2006/relationships/image" Target="../media/image10.png"/><Relationship Id="rId7" Type="http://schemas.openxmlformats.org/officeDocument/2006/relationships/image" Target="../media/image11.jpeg"/><Relationship Id="rId8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4.gif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8.png"/><Relationship Id="rId5" Type="http://schemas.openxmlformats.org/officeDocument/2006/relationships/image" Target="http://www.home-edu.ru/user/uatml/00000660/matem/matem1.files/image001.gif" TargetMode="External"/><Relationship Id="rId6" Type="http://schemas.openxmlformats.org/officeDocument/2006/relationships/image" Target="../media/image11.jpeg"/><Relationship Id="rId7" Type="http://schemas.openxmlformats.org/officeDocument/2006/relationships/image" Target="../media/image9.png"/><Relationship Id="rId8" Type="http://schemas.openxmlformats.org/officeDocument/2006/relationships/image" Target="http://www.home-edu.ru/user/uatml/00000660/matem/matem1.files/image003.gif" TargetMode="External"/><Relationship Id="rId9" Type="http://schemas.openxmlformats.org/officeDocument/2006/relationships/image" Target="../media/image10.png"/><Relationship Id="rId10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Заголовок 3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939784"/>
          </a:xfrm>
        </p:spPr>
        <p:txBody>
          <a:bodyPr/>
          <a:p>
            <a:r>
              <a:rPr b="1" dirty="0" lang="ru-RU" smtClean="0">
                <a:solidFill>
                  <a:srgbClr val="126C3D"/>
                </a:solidFill>
              </a:rPr>
              <a:t>Домашнее задание:</a:t>
            </a:r>
            <a:endParaRPr b="1" dirty="0" lang="ru-RU">
              <a:solidFill>
                <a:srgbClr val="126C3D"/>
              </a:solidFill>
            </a:endParaRPr>
          </a:p>
        </p:txBody>
      </p:sp>
      <p:sp>
        <p:nvSpPr>
          <p:cNvPr id="1048587" name="Содержимое 4"/>
          <p:cNvSpPr>
            <a:spLocks noGrp="1"/>
          </p:cNvSpPr>
          <p:nvPr>
            <p:ph idx="1"/>
          </p:nvPr>
        </p:nvSpPr>
        <p:spPr>
          <a:xfrm>
            <a:off x="3857620" y="1500174"/>
            <a:ext cx="4786346" cy="4525963"/>
          </a:xfrm>
        </p:spPr>
        <p:txBody>
          <a:bodyPr/>
          <a:p>
            <a:pPr algn="ctr">
              <a:buNone/>
            </a:pPr>
            <a:r>
              <a:rPr dirty="0" lang="ru-RU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b="1" dirty="0" sz="5400" lang="ru-RU" smtClean="0">
                <a:solidFill>
                  <a:srgbClr val="C00000"/>
                </a:solidFill>
              </a:rPr>
              <a:t>§ 1.1.</a:t>
            </a:r>
          </a:p>
          <a:p>
            <a:pPr algn="ctr">
              <a:buNone/>
            </a:pPr>
            <a:r>
              <a:rPr b="1" dirty="0" sz="5400" lang="ru-RU" smtClean="0">
                <a:solidFill>
                  <a:srgbClr val="C00000"/>
                </a:solidFill>
              </a:rPr>
              <a:t>РТ.</a:t>
            </a:r>
          </a:p>
          <a:p>
            <a:pPr algn="ctr">
              <a:buNone/>
            </a:pPr>
            <a:r>
              <a:rPr b="1" dirty="0" sz="5400" lang="ru-RU" smtClean="0">
                <a:solidFill>
                  <a:srgbClr val="C00000"/>
                </a:solidFill>
              </a:rPr>
              <a:t> № 16, 17</a:t>
            </a:r>
            <a:r>
              <a:rPr b="1" sz="5400" lang="ru-RU" smtClean="0">
                <a:solidFill>
                  <a:srgbClr val="C00000"/>
                </a:solidFill>
              </a:rPr>
              <a:t>, </a:t>
            </a:r>
          </a:p>
          <a:p>
            <a:pPr algn="ctr">
              <a:buNone/>
            </a:pPr>
            <a:r>
              <a:rPr b="1" sz="5400" lang="ru-RU" smtClean="0">
                <a:solidFill>
                  <a:srgbClr val="C00000"/>
                </a:solidFill>
              </a:rPr>
              <a:t>18, 28</a:t>
            </a:r>
            <a:endParaRPr b="1" dirty="0" sz="5400" lang="ru-RU">
              <a:solidFill>
                <a:srgbClr val="C00000"/>
              </a:solidFill>
            </a:endParaRPr>
          </a:p>
        </p:txBody>
      </p:sp>
      <p:pic>
        <p:nvPicPr>
          <p:cNvPr id="2097152" name="Picture 2" descr="Информатика : учебник для 8 класса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857224" y="1500174"/>
            <a:ext cx="1747259" cy="2500306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53" name="Picture 5" descr="Информатика : рабочая тетрадь для 8 класса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1714480" y="2643182"/>
            <a:ext cx="1835559" cy="2643206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588" name="TextBox 5"/>
          <p:cNvSpPr txBox="1">
            <a:spLocks noChangeArrowheads="1"/>
          </p:cNvSpPr>
          <p:nvPr/>
        </p:nvSpPr>
        <p:spPr bwMode="auto">
          <a:xfrm>
            <a:off x="928662" y="6072206"/>
            <a:ext cx="7429520" cy="62484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ru-RU" err="1">
                <a:solidFill>
                  <a:srgbClr val="002060"/>
                </a:solidFill>
              </a:rPr>
              <a:t>Кутепова</a:t>
            </a:r>
            <a:r>
              <a:rPr dirty="0" lang="ru-RU">
                <a:solidFill>
                  <a:srgbClr val="002060"/>
                </a:solidFill>
              </a:rPr>
              <a:t> Н.В, </a:t>
            </a:r>
            <a:r>
              <a:rPr dirty="0" lang="ru-RU" smtClean="0">
                <a:solidFill>
                  <a:srgbClr val="002060"/>
                </a:solidFill>
              </a:rPr>
              <a:t> МОАУ «СОШ №4 г.Соль- Илецка Оренбургской обл.»2016 </a:t>
            </a:r>
            <a:r>
              <a:rPr dirty="0" lang="ru-RU">
                <a:solidFill>
                  <a:srgbClr val="002060"/>
                </a:solidFill>
              </a:rPr>
              <a:t>г.</a:t>
            </a:r>
          </a:p>
        </p:txBody>
      </p:sp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Заголовок 1"/>
          <p:cNvSpPr>
            <a:spLocks noGrp="1"/>
          </p:cNvSpPr>
          <p:nvPr>
            <p:ph type="title"/>
          </p:nvPr>
        </p:nvSpPr>
        <p:spPr>
          <a:xfrm>
            <a:off x="571472" y="571500"/>
            <a:ext cx="8286778" cy="1071563"/>
          </a:xfrm>
        </p:spPr>
        <p:txBody>
          <a:bodyPr anchor="t">
            <a:normAutofit fontScale="90000"/>
          </a:bodyPr>
          <a:p>
            <a:pPr algn="l" eaLnBrk="1" hangingPunct="1"/>
            <a:r>
              <a:rPr b="1" dirty="0" sz="2700"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счисления </a:t>
            </a:r>
            <a:r>
              <a:rPr b="1" dirty="0" sz="2700" lang="ru-RU" smtClean="0">
                <a:solidFill>
                  <a:srgbClr val="126C3D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b="1" dirty="0" sz="27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sz="2700" lang="ru-RU" smtClean="0">
                <a:solidFill>
                  <a:srgbClr val="126C3D"/>
                </a:solidFill>
                <a:latin typeface="Times New Roman" pitchFamily="18" charset="0"/>
                <a:cs typeface="Times New Roman" pitchFamily="18" charset="0"/>
              </a:rPr>
              <a:t>это знаковая система, в которой приняты определенные правила записи чисел с помощью знаков(цифр).  Совокупность цифр составляет алфавит системы счисления.</a:t>
            </a:r>
            <a:r>
              <a:rPr b="0" dirty="0" sz="18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b="0" dirty="0" sz="18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dirty="0" sz="2800" i="1"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dirty="0" sz="2800" i="1" lang="ru-RU" smtClean="0">
                <a:latin typeface="Times New Roman" pitchFamily="18" charset="0"/>
                <a:cs typeface="Times New Roman" pitchFamily="18" charset="0"/>
              </a:rPr>
            </a:br>
            <a:r>
              <a:rPr dirty="0" sz="2800" i="1"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dirty="0" sz="2800" i="1" lang="ru-RU" smtClean="0">
                <a:latin typeface="Times New Roman" pitchFamily="18" charset="0"/>
                <a:cs typeface="Times New Roman" pitchFamily="18" charset="0"/>
              </a:rPr>
            </a:br>
            <a:r>
              <a:rPr dirty="0" lang="ru-RU" smtClean="0"/>
              <a:t/>
            </a:r>
            <a:br>
              <a:rPr dirty="0" lang="ru-RU" smtClean="0"/>
            </a:br>
            <a:endParaRPr dirty="0" lang="ru-RU" smtClean="0"/>
          </a:p>
        </p:txBody>
      </p:sp>
      <p:pic>
        <p:nvPicPr>
          <p:cNvPr id="2097174" name="Picture 12" descr="http://www.koalenok.ru/published/publicdata/KOALENOKKK/attachments/SC/products_pictures/926_enl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3229" t="8624" r="17754" b="21063"/>
          <a:stretch>
            <a:fillRect/>
          </a:stretch>
        </p:blipFill>
        <p:spPr bwMode="auto">
          <a:xfrm>
            <a:off x="1285852" y="2143116"/>
            <a:ext cx="6572296" cy="4177478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18" name="Прямоугольник 3"/>
          <p:cNvSpPr/>
          <p:nvPr/>
        </p:nvSpPr>
        <p:spPr>
          <a:xfrm flipV="1">
            <a:off x="8429625" y="6715125"/>
            <a:ext cx="714375" cy="188913"/>
          </a:xfrm>
          <a:prstGeom prst="rect"/>
          <a:solidFill>
            <a:srgbClr val="25127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ru-RU"/>
          </a:p>
        </p:txBody>
      </p:sp>
    </p:spTree>
  </p:cSld>
  <p:clrMapOvr>
    <a:masterClrMapping/>
  </p:clrMapOvr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>
            <a:normAutofit fontScale="90000"/>
          </a:bodyPr>
          <a:p>
            <a:r>
              <a:rPr b="1" dirty="0" lang="ru-RU" smtClean="0">
                <a:solidFill>
                  <a:srgbClr val="126C3D"/>
                </a:solidFill>
              </a:rPr>
              <a:t>Учимся создавать опорный конспект:</a:t>
            </a:r>
            <a:endParaRPr b="1" dirty="0" lang="ru-RU">
              <a:solidFill>
                <a:srgbClr val="126C3D"/>
              </a:solidFill>
            </a:endParaRPr>
          </a:p>
        </p:txBody>
      </p:sp>
      <p:pic>
        <p:nvPicPr>
          <p:cNvPr id="2097175" name="Рисунок 3"/>
          <p:cNvPicPr>
            <a:picLocks/>
          </p:cNvPicPr>
          <p:nvPr/>
        </p:nvPicPr>
        <p:blipFill>
          <a:blip xmlns:r="http://schemas.openxmlformats.org/officeDocument/2006/relationships" r:embed="rId1">
            <a:lum bright="-30000" contrast="40000"/>
          </a:blip>
          <a:srcRect l="3030" r="4545" b="58827"/>
          <a:stretch>
            <a:fillRect/>
          </a:stretch>
        </p:blipFill>
        <p:spPr bwMode="auto">
          <a:xfrm>
            <a:off x="3571868" y="1928802"/>
            <a:ext cx="4857784" cy="321471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76" name="Picture 2" descr="Информатика : учебник для 8 класса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714348" y="1714488"/>
            <a:ext cx="2500330" cy="3577941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20" name="TextBox 5"/>
          <p:cNvSpPr txBox="1"/>
          <p:nvPr/>
        </p:nvSpPr>
        <p:spPr>
          <a:xfrm>
            <a:off x="1142976" y="5357826"/>
            <a:ext cx="1744979" cy="815340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4800" lang="ru-RU" smtClean="0">
                <a:solidFill>
                  <a:srgbClr val="126C3D"/>
                </a:solidFill>
              </a:rPr>
              <a:t>С. 6-7</a:t>
            </a:r>
            <a:endParaRPr b="1" dirty="0" sz="4800" lang="ru-RU">
              <a:solidFill>
                <a:srgbClr val="126C3D"/>
              </a:solidFill>
            </a:endParaRPr>
          </a:p>
        </p:txBody>
      </p:sp>
    </p:spTree>
  </p:cSld>
  <p:clrMapOvr>
    <a:masterClrMapping/>
  </p:clrMapOvr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1.wmv">
            <a:hlinkClick r:id="" action="ppaction://media"/>
          </p:cNvPr>
          <p:cNvPicPr>
            <a:picLocks noChangeAspect="1" noRot="1" noGrp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00034" y="500042"/>
            <a:ext cx="8162948" cy="6015054"/>
          </a:xfrm>
          <a:prstGeom prst="rect"/>
        </p:spPr>
      </p:pic>
      <p:pic>
        <p:nvPicPr>
          <p:cNvPr id="2097178" name="Picture 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4500562" y="6143644"/>
            <a:ext cx="447675" cy="404814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8621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715404" y="6500834"/>
            <a:ext cx="428596" cy="357166"/>
          </a:xfrm>
          <a:prstGeom prst="actionButtonForwardNext"/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evt="onClick" delay="0">
                    <p:tgtEl>
                      <p:spTgt spid="209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3">
                      <p:stCondLst>
                        <p:cond delay="0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mediacall" presetID="2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dur="1" fill="hold" id="6"/>
                                        <p:tgtEl>
                                          <p:spTgt spid="20971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77"/>
                  </p:tgtEl>
                </p:cond>
              </p:nextCondLst>
            </p:seq>
            <p:video>
              <p:cMediaNode>
                <p:cTn display="0" fill="hold" id="7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9717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14380"/>
          </a:xfrm>
        </p:spPr>
        <p:txBody>
          <a:bodyPr>
            <a:normAutofit fontScale="90000"/>
          </a:bodyPr>
          <a:p>
            <a:r>
              <a:rPr b="1" dirty="0" lang="ru-RU" smtClean="0">
                <a:solidFill>
                  <a:srgbClr val="126C3D"/>
                </a:solidFill>
              </a:rPr>
              <a:t>Самопроверка:</a:t>
            </a:r>
            <a:endParaRPr b="1" dirty="0" lang="ru-RU">
              <a:solidFill>
                <a:srgbClr val="126C3D"/>
              </a:solidFill>
            </a:endParaRPr>
          </a:p>
        </p:txBody>
      </p:sp>
      <p:pic>
        <p:nvPicPr>
          <p:cNvPr id="2097179" name="Рисунок 3"/>
          <p:cNvPicPr>
            <a:picLocks/>
          </p:cNvPicPr>
          <p:nvPr/>
        </p:nvPicPr>
        <p:blipFill>
          <a:blip xmlns:r="http://schemas.openxmlformats.org/officeDocument/2006/relationships" r:embed="rId1">
            <a:lum bright="-30000" contrast="40000"/>
          </a:blip>
          <a:srcRect l="3030" r="4545" b="58827"/>
          <a:stretch>
            <a:fillRect/>
          </a:stretch>
        </p:blipFill>
        <p:spPr bwMode="auto">
          <a:xfrm>
            <a:off x="642910" y="1285860"/>
            <a:ext cx="7929618" cy="5072098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23" name="TextBox 6"/>
          <p:cNvSpPr txBox="1"/>
          <p:nvPr/>
        </p:nvSpPr>
        <p:spPr>
          <a:xfrm>
            <a:off x="785786" y="4214818"/>
            <a:ext cx="2143140" cy="2186939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ru-RU" smtClean="0">
                <a:solidFill>
                  <a:srgbClr val="C00000"/>
                </a:solidFill>
              </a:rPr>
              <a:t>Для записи</a:t>
            </a:r>
          </a:p>
          <a:p>
            <a:r>
              <a:rPr b="1" dirty="0" sz="2800" lang="ru-RU" smtClean="0">
                <a:solidFill>
                  <a:srgbClr val="C00000"/>
                </a:solidFill>
              </a:rPr>
              <a:t> чисел используют</a:t>
            </a:r>
          </a:p>
          <a:p>
            <a:r>
              <a:rPr b="1" dirty="0" sz="2800" lang="ru-RU" smtClean="0">
                <a:solidFill>
                  <a:srgbClr val="C00000"/>
                </a:solidFill>
              </a:rPr>
              <a:t> 1 символ</a:t>
            </a:r>
            <a:endParaRPr b="1" dirty="0" sz="2800" lang="ru-RU">
              <a:solidFill>
                <a:srgbClr val="C00000"/>
              </a:solidFill>
            </a:endParaRPr>
          </a:p>
        </p:txBody>
      </p:sp>
      <p:sp>
        <p:nvSpPr>
          <p:cNvPr id="1048624" name="TextBox 7"/>
          <p:cNvSpPr txBox="1"/>
          <p:nvPr/>
        </p:nvSpPr>
        <p:spPr>
          <a:xfrm>
            <a:off x="3214678" y="2214554"/>
            <a:ext cx="2913379" cy="510540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2800" lang="ru-RU" smtClean="0">
                <a:solidFill>
                  <a:srgbClr val="C00000"/>
                </a:solidFill>
              </a:rPr>
              <a:t>Непозиционные</a:t>
            </a:r>
            <a:endParaRPr b="1" dirty="0" sz="2800" lang="ru-RU">
              <a:solidFill>
                <a:srgbClr val="C00000"/>
              </a:solidFill>
            </a:endParaRPr>
          </a:p>
        </p:txBody>
      </p:sp>
      <p:sp>
        <p:nvSpPr>
          <p:cNvPr id="1048625" name="TextBox 8"/>
          <p:cNvSpPr txBox="1"/>
          <p:nvPr/>
        </p:nvSpPr>
        <p:spPr>
          <a:xfrm>
            <a:off x="6072198" y="2214554"/>
            <a:ext cx="2519680" cy="510540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2800" lang="ru-RU" smtClean="0">
                <a:solidFill>
                  <a:srgbClr val="C00000"/>
                </a:solidFill>
              </a:rPr>
              <a:t>Позиционные</a:t>
            </a:r>
            <a:endParaRPr b="1" dirty="0" sz="2800" lang="ru-RU">
              <a:solidFill>
                <a:srgbClr val="C00000"/>
              </a:solidFill>
            </a:endParaRPr>
          </a:p>
        </p:txBody>
      </p:sp>
      <p:sp>
        <p:nvSpPr>
          <p:cNvPr id="1048626" name="TextBox 9"/>
          <p:cNvSpPr txBox="1"/>
          <p:nvPr/>
        </p:nvSpPr>
        <p:spPr>
          <a:xfrm>
            <a:off x="3357554" y="4286256"/>
            <a:ext cx="2500330" cy="18694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400" lang="ru-RU" smtClean="0">
                <a:solidFill>
                  <a:srgbClr val="C00000"/>
                </a:solidFill>
              </a:rPr>
              <a:t>Количественный эквивалент числа не зависит от его позиции. </a:t>
            </a:r>
            <a:endParaRPr b="1" dirty="0" sz="2400" lang="ru-RU">
              <a:solidFill>
                <a:srgbClr val="C00000"/>
              </a:solidFill>
            </a:endParaRPr>
          </a:p>
        </p:txBody>
      </p:sp>
      <p:sp>
        <p:nvSpPr>
          <p:cNvPr id="1048627" name="TextBox 10"/>
          <p:cNvSpPr txBox="1"/>
          <p:nvPr/>
        </p:nvSpPr>
        <p:spPr>
          <a:xfrm>
            <a:off x="6072198" y="4286256"/>
            <a:ext cx="2500330" cy="15138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400" lang="ru-RU" smtClean="0">
                <a:solidFill>
                  <a:srgbClr val="C00000"/>
                </a:solidFill>
              </a:rPr>
              <a:t>Количественный эквивалент числа  зависит от его позиции. </a:t>
            </a:r>
            <a:endParaRPr b="1" dirty="0" sz="2400" lang="ru-RU">
              <a:solidFill>
                <a:srgbClr val="C00000"/>
              </a:solidFill>
            </a:endParaRPr>
          </a:p>
        </p:txBody>
      </p:sp>
      <p:sp>
        <p:nvSpPr>
          <p:cNvPr id="1048628" name="TextBox 11"/>
          <p:cNvSpPr txBox="1"/>
          <p:nvPr/>
        </p:nvSpPr>
        <p:spPr>
          <a:xfrm>
            <a:off x="571472" y="571480"/>
            <a:ext cx="1624580" cy="10566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200" lang="ru-RU" smtClean="0">
                <a:solidFill>
                  <a:srgbClr val="126C3D"/>
                </a:solidFill>
              </a:rPr>
              <a:t>2 балла</a:t>
            </a:r>
            <a:endParaRPr b="1" dirty="0" sz="2000" lang="ru-RU">
              <a:solidFill>
                <a:srgbClr val="126C3D"/>
              </a:solidFill>
            </a:endParaRPr>
          </a:p>
        </p:txBody>
      </p:sp>
      <p:sp>
        <p:nvSpPr>
          <p:cNvPr id="1048629" name="TextBox 12"/>
          <p:cNvSpPr txBox="1"/>
          <p:nvPr/>
        </p:nvSpPr>
        <p:spPr>
          <a:xfrm>
            <a:off x="1142976" y="2214554"/>
            <a:ext cx="1668779" cy="510540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2800" lang="ru-RU" smtClean="0">
                <a:solidFill>
                  <a:srgbClr val="C00000"/>
                </a:solidFill>
              </a:rPr>
              <a:t>Унарные</a:t>
            </a:r>
            <a:endParaRPr b="1" dirty="0" sz="2800"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>
            <a:normAutofit/>
          </a:bodyPr>
          <a:p>
            <a:r>
              <a:rPr b="1" dirty="0" lang="ru-RU" smtClean="0">
                <a:solidFill>
                  <a:srgbClr val="126C3D"/>
                </a:solidFill>
              </a:rPr>
              <a:t>Самопроверка:</a:t>
            </a:r>
            <a:endParaRPr b="1" dirty="0" lang="ru-RU">
              <a:solidFill>
                <a:srgbClr val="126C3D"/>
              </a:solidFill>
            </a:endParaRPr>
          </a:p>
        </p:txBody>
      </p:sp>
      <p:pic>
        <p:nvPicPr>
          <p:cNvPr id="2097180" name="Рисунок 4"/>
          <p:cNvPicPr>
            <a:picLocks/>
          </p:cNvPicPr>
          <p:nvPr/>
        </p:nvPicPr>
        <p:blipFill>
          <a:blip xmlns:r="http://schemas.openxmlformats.org/officeDocument/2006/relationships" r:embed="rId1"/>
          <a:srcRect t="39782"/>
          <a:stretch>
            <a:fillRect/>
          </a:stretch>
        </p:blipFill>
        <p:spPr bwMode="auto">
          <a:xfrm>
            <a:off x="642910" y="1214422"/>
            <a:ext cx="7929618" cy="5072098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31" name="TextBox 5"/>
          <p:cNvSpPr txBox="1"/>
          <p:nvPr/>
        </p:nvSpPr>
        <p:spPr>
          <a:xfrm>
            <a:off x="1428728" y="2928934"/>
            <a:ext cx="1285884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200" lang="en-US" smtClean="0">
                <a:solidFill>
                  <a:srgbClr val="C00000"/>
                </a:solidFill>
              </a:rPr>
              <a:t>||||</a:t>
            </a:r>
            <a:endParaRPr b="1" dirty="0" sz="3200" lang="ru-RU">
              <a:solidFill>
                <a:srgbClr val="C00000"/>
              </a:solidFill>
            </a:endParaRPr>
          </a:p>
        </p:txBody>
      </p:sp>
      <p:sp>
        <p:nvSpPr>
          <p:cNvPr id="1048632" name="TextBox 6"/>
          <p:cNvSpPr txBox="1"/>
          <p:nvPr/>
        </p:nvSpPr>
        <p:spPr>
          <a:xfrm>
            <a:off x="3357554" y="3000372"/>
            <a:ext cx="2357454" cy="58477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3200" lang="ru-RU" smtClean="0">
                <a:solidFill>
                  <a:srgbClr val="C00000"/>
                </a:solidFill>
              </a:rPr>
              <a:t>Римская</a:t>
            </a:r>
          </a:p>
        </p:txBody>
      </p:sp>
      <p:sp>
        <p:nvSpPr>
          <p:cNvPr id="1048633" name="TextBox 7"/>
          <p:cNvSpPr txBox="1"/>
          <p:nvPr/>
        </p:nvSpPr>
        <p:spPr>
          <a:xfrm>
            <a:off x="5929322" y="3000372"/>
            <a:ext cx="2357454" cy="10566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3200" lang="ru-RU" smtClean="0">
                <a:solidFill>
                  <a:srgbClr val="C00000"/>
                </a:solidFill>
              </a:rPr>
              <a:t>Десятичная</a:t>
            </a:r>
          </a:p>
        </p:txBody>
      </p:sp>
      <p:sp>
        <p:nvSpPr>
          <p:cNvPr id="1048634" name="TextBox 8"/>
          <p:cNvSpPr txBox="1"/>
          <p:nvPr/>
        </p:nvSpPr>
        <p:spPr>
          <a:xfrm>
            <a:off x="1714480" y="5000636"/>
            <a:ext cx="6000792" cy="62483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3200" lang="ru-RU" smtClean="0">
                <a:solidFill>
                  <a:srgbClr val="C00000"/>
                </a:solidFill>
              </a:rPr>
              <a:t>492 = 4 * 10</a:t>
            </a:r>
            <a:r>
              <a:rPr baseline="30000" b="1" dirty="0" sz="3200" lang="ru-RU" smtClean="0">
                <a:solidFill>
                  <a:srgbClr val="C00000"/>
                </a:solidFill>
              </a:rPr>
              <a:t>2</a:t>
            </a:r>
            <a:r>
              <a:rPr b="1" dirty="0" sz="3200" lang="ru-RU" smtClean="0">
                <a:solidFill>
                  <a:srgbClr val="C00000"/>
                </a:solidFill>
              </a:rPr>
              <a:t> + 9 * 10</a:t>
            </a:r>
            <a:r>
              <a:rPr baseline="30000" b="1" dirty="0" sz="3200" lang="ru-RU" smtClean="0">
                <a:solidFill>
                  <a:srgbClr val="C00000"/>
                </a:solidFill>
              </a:rPr>
              <a:t>1</a:t>
            </a:r>
            <a:r>
              <a:rPr b="1" dirty="0" sz="3200" lang="ru-RU" smtClean="0">
                <a:solidFill>
                  <a:srgbClr val="C00000"/>
                </a:solidFill>
              </a:rPr>
              <a:t> + 2 * 10</a:t>
            </a:r>
            <a:r>
              <a:rPr baseline="30000" b="1" dirty="0" sz="3200" lang="ru-RU" smtClean="0">
                <a:solidFill>
                  <a:srgbClr val="C00000"/>
                </a:solidFill>
              </a:rPr>
              <a:t>0</a:t>
            </a:r>
            <a:endParaRPr b="1" dirty="0" sz="3200" lang="ru-RU" smtClean="0">
              <a:solidFill>
                <a:srgbClr val="C00000"/>
              </a:solidFill>
            </a:endParaRPr>
          </a:p>
        </p:txBody>
      </p:sp>
      <p:sp>
        <p:nvSpPr>
          <p:cNvPr id="1048635" name="TextBox 9"/>
          <p:cNvSpPr txBox="1"/>
          <p:nvPr/>
        </p:nvSpPr>
        <p:spPr>
          <a:xfrm>
            <a:off x="6929454" y="5857892"/>
            <a:ext cx="1624580" cy="10566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200" lang="ru-RU" smtClean="0">
                <a:solidFill>
                  <a:srgbClr val="126C3D"/>
                </a:solidFill>
              </a:rPr>
              <a:t>2 балла</a:t>
            </a:r>
            <a:endParaRPr b="1" dirty="0" sz="2000" lang="ru-RU">
              <a:solidFill>
                <a:srgbClr val="126C3D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p>
            <a:r>
              <a:rPr b="1" dirty="0" lang="ru-RU" smtClean="0">
                <a:solidFill>
                  <a:srgbClr val="B40C18"/>
                </a:solidFill>
              </a:rPr>
              <a:t>Выполни в рабочей тетради:</a:t>
            </a:r>
            <a:endParaRPr b="1" dirty="0" lang="ru-RU">
              <a:solidFill>
                <a:srgbClr val="B40C18"/>
              </a:solidFill>
            </a:endParaRPr>
          </a:p>
        </p:txBody>
      </p:sp>
      <p:sp>
        <p:nvSpPr>
          <p:cNvPr id="1048637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4757742" cy="4554551"/>
          </a:xfrm>
        </p:spPr>
        <p:txBody>
          <a:bodyPr/>
          <a:p>
            <a:pPr algn="ctr">
              <a:buNone/>
            </a:pPr>
            <a:r>
              <a:rPr b="1" dirty="0" sz="4800" lang="ru-RU" smtClean="0">
                <a:solidFill>
                  <a:srgbClr val="126C3D"/>
                </a:solidFill>
              </a:rPr>
              <a:t>РТ. </a:t>
            </a:r>
          </a:p>
          <a:p>
            <a:pPr algn="ctr">
              <a:buNone/>
            </a:pPr>
            <a:r>
              <a:rPr b="1" dirty="0" sz="4800" lang="ru-RU" smtClean="0">
                <a:solidFill>
                  <a:srgbClr val="126C3D"/>
                </a:solidFill>
              </a:rPr>
              <a:t>№ 15, </a:t>
            </a:r>
          </a:p>
          <a:p>
            <a:pPr algn="ctr">
              <a:buNone/>
            </a:pPr>
            <a:r>
              <a:rPr b="1" dirty="0" sz="4800" lang="ru-RU" smtClean="0">
                <a:solidFill>
                  <a:srgbClr val="126C3D"/>
                </a:solidFill>
              </a:rPr>
              <a:t>№ 25,</a:t>
            </a:r>
          </a:p>
          <a:p>
            <a:pPr algn="ctr">
              <a:buNone/>
            </a:pPr>
            <a:r>
              <a:rPr b="1" dirty="0" sz="4800" lang="ru-RU" smtClean="0">
                <a:solidFill>
                  <a:srgbClr val="126C3D"/>
                </a:solidFill>
              </a:rPr>
              <a:t>№26</a:t>
            </a:r>
          </a:p>
          <a:p>
            <a:pPr>
              <a:buNone/>
            </a:pPr>
            <a:endParaRPr dirty="0" lang="ru-RU"/>
          </a:p>
        </p:txBody>
      </p:sp>
      <p:pic>
        <p:nvPicPr>
          <p:cNvPr id="2097181" name="Picture 5" descr="Информатика : рабочая тетрадь для 8 класса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429256" y="1571612"/>
            <a:ext cx="2728534" cy="3929090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38" name="TextBox 4"/>
          <p:cNvSpPr txBox="1"/>
          <p:nvPr/>
        </p:nvSpPr>
        <p:spPr>
          <a:xfrm>
            <a:off x="5929322" y="5715016"/>
            <a:ext cx="2252980" cy="574040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3200" lang="ru-RU" smtClean="0">
                <a:solidFill>
                  <a:srgbClr val="126C3D"/>
                </a:solidFill>
              </a:rPr>
              <a:t>По 1 баллу</a:t>
            </a:r>
            <a:endParaRPr b="1" dirty="0" sz="2000" lang="ru-RU">
              <a:solidFill>
                <a:srgbClr val="126C3D"/>
              </a:solidFill>
            </a:endParaRPr>
          </a:p>
        </p:txBody>
      </p:sp>
    </p:spTree>
  </p:cSld>
  <p:clrMapOvr>
    <a:masterClrMapping/>
  </p:clrMapOvr>
  <p:timing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8"/>
          </a:xfrm>
        </p:spPr>
        <p:txBody>
          <a:bodyPr>
            <a:normAutofit fontScale="90000"/>
          </a:bodyPr>
          <a:p>
            <a:r>
              <a:rPr b="1" dirty="0" lang="ru-RU" smtClean="0">
                <a:solidFill>
                  <a:srgbClr val="126C3D"/>
                </a:solidFill>
              </a:rPr>
              <a:t>Компьютерный практикум с записью решения:</a:t>
            </a:r>
            <a:endParaRPr b="1" dirty="0" lang="ru-RU">
              <a:solidFill>
                <a:srgbClr val="126C3D"/>
              </a:solidFill>
            </a:endParaRPr>
          </a:p>
        </p:txBody>
      </p:sp>
      <p:pic>
        <p:nvPicPr>
          <p:cNvPr id="2097182" name="Picture 7" descr="http://bryansk24.ru/files/images/goods/kompyuter_5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6715140" y="1071546"/>
            <a:ext cx="1892502" cy="1237067"/>
          </a:xfrm>
          <a:prstGeom prst="rect"/>
          <a:noFill/>
        </p:spPr>
      </p:pic>
      <p:pic>
        <p:nvPicPr>
          <p:cNvPr id="2097183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2285984" y="1785926"/>
            <a:ext cx="1511189" cy="1571636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8640" name="Стрелка вниз 5"/>
          <p:cNvSpPr/>
          <p:nvPr/>
        </p:nvSpPr>
        <p:spPr>
          <a:xfrm>
            <a:off x="2643174" y="3500438"/>
            <a:ext cx="928694" cy="928694"/>
          </a:xfrm>
          <a:prstGeom prst="down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pic>
        <p:nvPicPr>
          <p:cNvPr id="2097184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2571736" y="4643446"/>
            <a:ext cx="4751170" cy="124778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8641" name="TextBox 7"/>
          <p:cNvSpPr txBox="1"/>
          <p:nvPr/>
        </p:nvSpPr>
        <p:spPr>
          <a:xfrm>
            <a:off x="6429388" y="5786454"/>
            <a:ext cx="214314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200" lang="ru-RU" smtClean="0">
                <a:solidFill>
                  <a:srgbClr val="126C3D"/>
                </a:solidFill>
              </a:rPr>
              <a:t>1-3 балла</a:t>
            </a:r>
            <a:endParaRPr b="1" dirty="0" sz="2000" lang="ru-RU">
              <a:solidFill>
                <a:srgbClr val="126C3D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868346"/>
          </a:xfrm>
        </p:spPr>
        <p:txBody>
          <a:bodyPr/>
          <a:p>
            <a:r>
              <a:rPr b="1" dirty="0" lang="ru-RU" smtClean="0">
                <a:solidFill>
                  <a:srgbClr val="126C3D"/>
                </a:solidFill>
              </a:rPr>
              <a:t>Оценка за урок</a:t>
            </a:r>
            <a:endParaRPr b="1" dirty="0" lang="ru-RU">
              <a:solidFill>
                <a:srgbClr val="126C3D"/>
              </a:solidFill>
            </a:endParaRPr>
          </a:p>
        </p:txBody>
      </p:sp>
      <p:graphicFrame>
        <p:nvGraphicFramePr>
          <p:cNvPr id="419430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1428736"/>
          <a:ext cx="7786742" cy="371477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893371"/>
                <a:gridCol w="3893371"/>
              </a:tblGrid>
              <a:tr h="637500">
                <a:tc>
                  <a:txBody>
                    <a:bodyPr/>
                    <a:p>
                      <a:pPr algn="ctr"/>
                      <a:r>
                        <a:rPr dirty="0" sz="3200" lang="ru-RU" smtClean="0">
                          <a:solidFill>
                            <a:schemeClr val="bg1"/>
                          </a:solidFill>
                        </a:rPr>
                        <a:t>Баллы</a:t>
                      </a:r>
                      <a:endParaRPr dirty="0" sz="3200"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3200" lang="ru-RU" smtClean="0">
                          <a:solidFill>
                            <a:schemeClr val="bg1"/>
                          </a:solidFill>
                        </a:rPr>
                        <a:t>Оценка</a:t>
                      </a:r>
                      <a:endParaRPr dirty="0" sz="3200"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704605">
                <a:tc>
                  <a:txBody>
                    <a:bodyPr/>
                    <a:p>
                      <a:pPr algn="ctr"/>
                      <a:r>
                        <a:rPr b="1" dirty="0" sz="3600" lang="ru-RU" smtClean="0">
                          <a:solidFill>
                            <a:srgbClr val="C00000"/>
                          </a:solidFill>
                        </a:rPr>
                        <a:t>1 - 2</a:t>
                      </a:r>
                      <a:endParaRPr b="1" dirty="0" sz="3600" lang="ru-RU">
                        <a:solidFill>
                          <a:srgbClr val="C00000"/>
                        </a:solidFill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3600" lang="ru-RU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b="1" dirty="0" sz="3600" lang="ru-RU">
                        <a:solidFill>
                          <a:srgbClr val="002060"/>
                        </a:solidFill>
                      </a:endParaRPr>
                    </a:p>
                  </a:txBody>
                </a:tc>
              </a:tr>
              <a:tr h="704605">
                <a:tc>
                  <a:txBody>
                    <a:bodyPr/>
                    <a:p>
                      <a:pPr algn="ctr"/>
                      <a:r>
                        <a:rPr b="1" dirty="0" sz="3600" lang="ru-RU" smtClean="0">
                          <a:solidFill>
                            <a:srgbClr val="C00000"/>
                          </a:solidFill>
                        </a:rPr>
                        <a:t>3 - 4</a:t>
                      </a:r>
                      <a:endParaRPr b="1" dirty="0" sz="3600" lang="ru-RU">
                        <a:solidFill>
                          <a:srgbClr val="C00000"/>
                        </a:solidFill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3600" lang="ru-RU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b="1" dirty="0" sz="3600" lang="ru-RU">
                        <a:solidFill>
                          <a:srgbClr val="002060"/>
                        </a:solidFill>
                      </a:endParaRPr>
                    </a:p>
                  </a:txBody>
                </a:tc>
              </a:tr>
              <a:tr h="704605">
                <a:tc>
                  <a:txBody>
                    <a:bodyPr/>
                    <a:p>
                      <a:pPr algn="ctr"/>
                      <a:r>
                        <a:rPr b="1" dirty="0" sz="3600" lang="ru-RU" smtClean="0">
                          <a:solidFill>
                            <a:srgbClr val="C00000"/>
                          </a:solidFill>
                        </a:rPr>
                        <a:t>5 - 6</a:t>
                      </a:r>
                      <a:endParaRPr b="1" dirty="0" sz="3600" lang="ru-RU">
                        <a:solidFill>
                          <a:srgbClr val="C00000"/>
                        </a:solidFill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3600" lang="ru-RU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b="1" dirty="0" sz="3600" lang="ru-RU">
                        <a:solidFill>
                          <a:srgbClr val="002060"/>
                        </a:solidFill>
                      </a:endParaRPr>
                    </a:p>
                  </a:txBody>
                </a:tc>
              </a:tr>
              <a:tr h="963460">
                <a:tc>
                  <a:txBody>
                    <a:bodyPr/>
                    <a:p>
                      <a:pPr algn="ctr"/>
                      <a:r>
                        <a:rPr b="1" dirty="0" sz="3600" lang="ru-RU" smtClean="0">
                          <a:solidFill>
                            <a:srgbClr val="C00000"/>
                          </a:solidFill>
                        </a:rPr>
                        <a:t>7 и более</a:t>
                      </a:r>
                      <a:endParaRPr b="1" dirty="0" sz="3600" lang="ru-RU">
                        <a:solidFill>
                          <a:srgbClr val="C00000"/>
                        </a:solidFill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3600" lang="ru-RU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b="1" dirty="0" sz="3600" lang="ru-RU">
                        <a:solidFill>
                          <a:srgbClr val="002060"/>
                        </a:solidFill>
                      </a:endParaRPr>
                    </a:p>
                  </a:txBody>
                </a:tc>
              </a:tr>
            </a:tbl>
          </a:graphicData>
        </a:graphic>
      </p:graphicFrame>
      <p:sp>
        <p:nvSpPr>
          <p:cNvPr id="1048643" name="Заголовок 1"/>
          <p:cNvSpPr txBox="1"/>
          <p:nvPr/>
        </p:nvSpPr>
        <p:spPr>
          <a:xfrm>
            <a:off x="428596" y="4786322"/>
            <a:ext cx="8229600" cy="868346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1" cap="none" dirty="0" sz="4400" i="0" kern="1200" kumimoji="0" lang="ru-RU" noProof="0" normalizeH="0" spc="0" strike="noStrike" u="none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48644" name="TextBox 5"/>
          <p:cNvSpPr txBox="1">
            <a:spLocks noChangeArrowheads="1"/>
          </p:cNvSpPr>
          <p:nvPr/>
        </p:nvSpPr>
        <p:spPr bwMode="auto">
          <a:xfrm>
            <a:off x="1071538" y="6215082"/>
            <a:ext cx="7429520" cy="624839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ru-RU" err="1">
                <a:solidFill>
                  <a:srgbClr val="002060"/>
                </a:solidFill>
              </a:rPr>
              <a:t>Кутепова</a:t>
            </a:r>
            <a:r>
              <a:rPr dirty="0" lang="ru-RU">
                <a:solidFill>
                  <a:srgbClr val="002060"/>
                </a:solidFill>
              </a:rPr>
              <a:t> Н.В, </a:t>
            </a:r>
            <a:r>
              <a:rPr dirty="0" lang="ru-RU" smtClean="0">
                <a:solidFill>
                  <a:srgbClr val="002060"/>
                </a:solidFill>
              </a:rPr>
              <a:t> МОАУ «СОШ №4 г.Соль- Илецка Оренбургской обл.»2016 </a:t>
            </a:r>
            <a:r>
              <a:rPr dirty="0" lang="ru-RU">
                <a:solidFill>
                  <a:srgbClr val="002060"/>
                </a:solidFill>
              </a:rPr>
              <a:t>г.</a:t>
            </a:r>
          </a:p>
        </p:txBody>
      </p:sp>
    </p:spTree>
  </p:cSld>
  <p:clrMapOvr>
    <a:masterClrMapping/>
  </p:clrMapOvr>
  <p:timing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ru-RU" smtClean="0">
                <a:solidFill>
                  <a:srgbClr val="126C3D"/>
                </a:solidFill>
              </a:rPr>
              <a:t>Использованные материалы:</a:t>
            </a:r>
            <a:endParaRPr b="1" dirty="0" lang="ru-RU">
              <a:solidFill>
                <a:srgbClr val="126C3D"/>
              </a:solidFill>
            </a:endParaRPr>
          </a:p>
        </p:txBody>
      </p:sp>
      <p:sp>
        <p:nvSpPr>
          <p:cNvPr id="1048646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sz="1600" lang="ru-RU" err="1" smtClean="0"/>
              <a:t>Босова</a:t>
            </a:r>
            <a:r>
              <a:rPr dirty="0" sz="1600" lang="ru-RU" smtClean="0"/>
              <a:t> Л.Л.. Информатика 5- 7 класс.2007 г.  Презентация «История чисел и систем счисления»</a:t>
            </a:r>
            <a:r>
              <a:rPr dirty="0" sz="1600" lang="ru-RU" smtClean="0">
                <a:hlinkClick r:id="rId1"/>
              </a:rPr>
              <a:t> </a:t>
            </a:r>
            <a:r>
              <a:rPr dirty="0" sz="1600" lang="en-US" smtClean="0">
                <a:hlinkClick r:id="rId1"/>
              </a:rPr>
              <a:t>http://lbz.ru/files/5814/</a:t>
            </a:r>
            <a:endParaRPr dirty="0" sz="1600" lang="ru-RU" smtClean="0">
              <a:hlinkClick r:id="rId1"/>
            </a:endParaRPr>
          </a:p>
          <a:p>
            <a:r>
              <a:rPr dirty="0" sz="1600" lang="ru-RU" err="1" smtClean="0"/>
              <a:t>Босова</a:t>
            </a:r>
            <a:r>
              <a:rPr dirty="0" sz="1600" lang="ru-RU" smtClean="0"/>
              <a:t> Л.Л. Информатика 8класс. ФГОС. Электронное приложение к учебнику. Презентация «Системы счисления» </a:t>
            </a:r>
            <a:r>
              <a:rPr dirty="0" sz="1600" lang="en-US" smtClean="0">
                <a:hlinkClick r:id="rId2"/>
              </a:rPr>
              <a:t>http://metodist.lbz.ru/authors/informatika/3/eor8.php</a:t>
            </a:r>
            <a:endParaRPr dirty="0" sz="1600" lang="ru-RU" smtClean="0"/>
          </a:p>
          <a:p>
            <a:r>
              <a:rPr dirty="0" sz="1600" lang="en-US" smtClean="0">
                <a:hlinkClick r:id="rId1"/>
              </a:rPr>
              <a:t>http://www.koalenok.ru/published/publicdata/KOALENOKKK/attachments/SC/products_pictures/926_enl.jpg</a:t>
            </a:r>
            <a:endParaRPr dirty="0" sz="1600" lang="ru-RU" smtClean="0"/>
          </a:p>
          <a:p>
            <a:r>
              <a:rPr dirty="0" sz="1600" lang="en-US" smtClean="0">
                <a:hlinkClick r:id="rId3"/>
              </a:rPr>
              <a:t>http://dspushkin.omr.obr55.ru/files/2014/09/573_0460.jpg</a:t>
            </a:r>
            <a:endParaRPr dirty="0" sz="1600" lang="ru-RU" smtClean="0"/>
          </a:p>
          <a:p>
            <a:r>
              <a:rPr dirty="0" sz="1600" lang="en-US" smtClean="0">
                <a:hlinkClick r:id="rId4"/>
              </a:rPr>
              <a:t>http://content.foto.mail.ru/mail/ulya5215532/_blogs/i-1219.jpg</a:t>
            </a:r>
            <a:endParaRPr dirty="0" sz="1600" lang="ru-RU" smtClean="0"/>
          </a:p>
          <a:p>
            <a:r>
              <a:rPr dirty="0" sz="1600" lang="en-US" smtClean="0">
                <a:hlinkClick r:id="rId5"/>
              </a:rPr>
              <a:t>http://klassteacher.com/wp-content/uploads/2014/11/lyudi.jpg</a:t>
            </a:r>
            <a:endParaRPr dirty="0" sz="1600" lang="ru-RU" smtClean="0"/>
          </a:p>
          <a:p>
            <a:r>
              <a:rPr dirty="0" sz="1600" lang="en-US" smtClean="0">
                <a:hlinkClick r:id="rId6"/>
              </a:rPr>
              <a:t>http://cdn-1.vivalascuola.it/o/orig/guida-alla-cultura-degli-antichi-romani_2299552231a0977dcaa2d4b10e815f58.jpg</a:t>
            </a:r>
            <a:endParaRPr dirty="0" sz="1600" lang="ru-RU" smtClean="0"/>
          </a:p>
          <a:p>
            <a:r>
              <a:rPr dirty="0" sz="1600" lang="en-US" smtClean="0">
                <a:hlinkClick r:id="rId7"/>
              </a:rPr>
              <a:t>http://pokupki-tambov.ru/files/goods/20150236736.jpg</a:t>
            </a:r>
            <a:endParaRPr dirty="0" sz="1600" lang="ru-RU" smtClean="0"/>
          </a:p>
          <a:p>
            <a:r>
              <a:rPr dirty="0" sz="1600" lang="en-US" smtClean="0">
                <a:hlinkClick r:id="rId8"/>
              </a:rPr>
              <a:t>http://st03.kakprosto.ru/images/article/2011/8/11/1_525506f7c02da525506f7c0317.gif</a:t>
            </a:r>
            <a:endParaRPr dirty="0" sz="1600" lang="ru-RU" smtClean="0"/>
          </a:p>
          <a:p>
            <a:r>
              <a:rPr dirty="0" sz="1600" lang="en-US" smtClean="0">
                <a:hlinkClick r:id="rId9"/>
              </a:rPr>
              <a:t>http://www.encyclopedia.in.ua/wp-content/uploads/2016/02/35094_300.jpg</a:t>
            </a:r>
            <a:endParaRPr dirty="0" sz="1600" lang="ru-RU" smtClean="0"/>
          </a:p>
          <a:p>
            <a:endParaRPr dirty="0" sz="1600" lang="ru-RU" smtClean="0"/>
          </a:p>
          <a:p>
            <a:endParaRPr dirty="0" sz="1600" lang="ru-RU" smtClean="0"/>
          </a:p>
          <a:p>
            <a:endParaRPr dirty="0" sz="1600" lang="ru-RU" smtClean="0"/>
          </a:p>
          <a:p>
            <a:endParaRPr dirty="0" sz="1600" lang="ru-RU" smtClean="0"/>
          </a:p>
          <a:p>
            <a:endParaRPr dirty="0" sz="1600" lang="ru-RU" smtClean="0"/>
          </a:p>
          <a:p>
            <a:endParaRPr dirty="0" sz="1600" lang="ru-RU"/>
          </a:p>
        </p:txBody>
      </p:sp>
      <p:sp>
        <p:nvSpPr>
          <p:cNvPr id="1048647" name="TextBox 5"/>
          <p:cNvSpPr txBox="1">
            <a:spLocks noChangeArrowheads="1"/>
          </p:cNvSpPr>
          <p:nvPr/>
        </p:nvSpPr>
        <p:spPr bwMode="auto">
          <a:xfrm>
            <a:off x="928662" y="6072206"/>
            <a:ext cx="7429520" cy="62484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ru-RU" err="1">
                <a:solidFill>
                  <a:srgbClr val="002060"/>
                </a:solidFill>
              </a:rPr>
              <a:t>Кутепова</a:t>
            </a:r>
            <a:r>
              <a:rPr dirty="0" lang="ru-RU">
                <a:solidFill>
                  <a:srgbClr val="002060"/>
                </a:solidFill>
              </a:rPr>
              <a:t> Н.В, </a:t>
            </a:r>
            <a:r>
              <a:rPr dirty="0" lang="ru-RU" smtClean="0">
                <a:solidFill>
                  <a:srgbClr val="002060"/>
                </a:solidFill>
              </a:rPr>
              <a:t> МОАУ «СОШ №4 г.Соль- Илецка Оренбургской обл.»2016 </a:t>
            </a:r>
            <a:r>
              <a:rPr dirty="0" lang="ru-RU">
                <a:solidFill>
                  <a:srgbClr val="002060"/>
                </a:solidFill>
              </a:rPr>
              <a:t>г.</a:t>
            </a:r>
          </a:p>
        </p:txBody>
      </p:sp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"/>
          </a:xfrm>
        </p:spPr>
        <p:txBody>
          <a:bodyPr>
            <a:normAutofit/>
          </a:bodyPr>
          <a:p>
            <a:r>
              <a:rPr b="1" dirty="0" sz="2400" lang="ru-RU" smtClean="0">
                <a:solidFill>
                  <a:srgbClr val="126C3D"/>
                </a:solidFill>
              </a:rPr>
              <a:t>Анализ входной диагностики:</a:t>
            </a:r>
            <a:endParaRPr b="1" dirty="0" sz="2400" lang="ru-RU">
              <a:solidFill>
                <a:srgbClr val="126C3D"/>
              </a:solidFill>
            </a:endParaRPr>
          </a:p>
        </p:txBody>
      </p:sp>
      <p:pic>
        <p:nvPicPr>
          <p:cNvPr id="2097154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>
            <a:lum bright="-10000" contrast="20000"/>
          </a:blip>
          <a:srcRect b="10466"/>
          <a:stretch>
            <a:fillRect/>
          </a:stretch>
        </p:blipFill>
        <p:spPr bwMode="auto">
          <a:xfrm>
            <a:off x="2214545" y="928670"/>
            <a:ext cx="4846983" cy="5429288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8590" name="Скругленный прямоугольник 5"/>
          <p:cNvSpPr/>
          <p:nvPr/>
        </p:nvSpPr>
        <p:spPr>
          <a:xfrm>
            <a:off x="4929190" y="1428736"/>
            <a:ext cx="1000132" cy="357190"/>
          </a:xfrm>
          <a:prstGeom prst="round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200" lang="ru-RU" smtClean="0">
                <a:solidFill>
                  <a:srgbClr val="126C3D"/>
                </a:solidFill>
              </a:rPr>
              <a:t>8</a:t>
            </a:r>
            <a:r>
              <a:rPr dirty="0" lang="ru-RU" smtClean="0"/>
              <a:t> </a:t>
            </a:r>
            <a:endParaRPr dirty="0" lang="ru-RU"/>
          </a:p>
        </p:txBody>
      </p:sp>
      <p:sp>
        <p:nvSpPr>
          <p:cNvPr id="1048591" name="Скругленный прямоугольник 6"/>
          <p:cNvSpPr/>
          <p:nvPr/>
        </p:nvSpPr>
        <p:spPr>
          <a:xfrm>
            <a:off x="4857752" y="2071678"/>
            <a:ext cx="1000132" cy="357190"/>
          </a:xfrm>
          <a:prstGeom prst="round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200" lang="ru-RU" smtClean="0">
                <a:solidFill>
                  <a:srgbClr val="C00000"/>
                </a:solidFill>
              </a:rPr>
              <a:t>16</a:t>
            </a:r>
            <a:r>
              <a:rPr dirty="0" lang="ru-RU" smtClean="0">
                <a:solidFill>
                  <a:srgbClr val="C00000"/>
                </a:solidFill>
              </a:rPr>
              <a:t> </a:t>
            </a:r>
            <a:endParaRPr dirty="0" lang="ru-RU">
              <a:solidFill>
                <a:srgbClr val="C00000"/>
              </a:solidFill>
            </a:endParaRPr>
          </a:p>
        </p:txBody>
      </p:sp>
      <p:sp>
        <p:nvSpPr>
          <p:cNvPr id="1048592" name="Скругленный прямоугольник 7"/>
          <p:cNvSpPr/>
          <p:nvPr/>
        </p:nvSpPr>
        <p:spPr>
          <a:xfrm>
            <a:off x="4857752" y="2714620"/>
            <a:ext cx="1000132" cy="357190"/>
          </a:xfrm>
          <a:prstGeom prst="round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200" lang="ru-RU" smtClean="0">
                <a:solidFill>
                  <a:srgbClr val="126C3D"/>
                </a:solidFill>
              </a:rPr>
              <a:t>256</a:t>
            </a:r>
            <a:r>
              <a:rPr dirty="0" lang="ru-RU" smtClean="0"/>
              <a:t> </a:t>
            </a:r>
            <a:endParaRPr dirty="0" lang="ru-RU"/>
          </a:p>
        </p:txBody>
      </p:sp>
      <p:sp>
        <p:nvSpPr>
          <p:cNvPr id="1048593" name="Скругленный прямоугольник 8"/>
          <p:cNvSpPr/>
          <p:nvPr/>
        </p:nvSpPr>
        <p:spPr>
          <a:xfrm>
            <a:off x="4786314" y="3357562"/>
            <a:ext cx="1214446" cy="357190"/>
          </a:xfrm>
          <a:prstGeom prst="round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200" lang="ru-RU" smtClean="0">
                <a:solidFill>
                  <a:srgbClr val="C00000"/>
                </a:solidFill>
              </a:rPr>
              <a:t>1024</a:t>
            </a:r>
            <a:endParaRPr dirty="0" lang="ru-RU">
              <a:solidFill>
                <a:srgbClr val="C00000"/>
              </a:solidFill>
            </a:endParaRPr>
          </a:p>
        </p:txBody>
      </p:sp>
      <p:sp>
        <p:nvSpPr>
          <p:cNvPr id="1048594" name="Скругленный прямоугольник 9"/>
          <p:cNvSpPr/>
          <p:nvPr/>
        </p:nvSpPr>
        <p:spPr>
          <a:xfrm>
            <a:off x="4857752" y="4000504"/>
            <a:ext cx="1214446" cy="357190"/>
          </a:xfrm>
          <a:prstGeom prst="round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200" lang="ru-RU" smtClean="0">
                <a:solidFill>
                  <a:srgbClr val="126C3D"/>
                </a:solidFill>
              </a:rPr>
              <a:t>1536</a:t>
            </a:r>
            <a:endParaRPr dirty="0" lang="ru-RU">
              <a:solidFill>
                <a:srgbClr val="126C3D"/>
              </a:solidFill>
            </a:endParaRPr>
          </a:p>
        </p:txBody>
      </p:sp>
      <p:sp>
        <p:nvSpPr>
          <p:cNvPr id="1048595" name="Скругленный прямоугольник 10"/>
          <p:cNvSpPr/>
          <p:nvPr/>
        </p:nvSpPr>
        <p:spPr>
          <a:xfrm>
            <a:off x="4786314" y="4643446"/>
            <a:ext cx="1214446" cy="357190"/>
          </a:xfrm>
          <a:prstGeom prst="round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200" lang="ru-RU" smtClean="0">
                <a:solidFill>
                  <a:srgbClr val="C00000"/>
                </a:solidFill>
              </a:rPr>
              <a:t>2</a:t>
            </a:r>
            <a:endParaRPr dirty="0" lang="ru-RU">
              <a:solidFill>
                <a:srgbClr val="C00000"/>
              </a:solidFill>
            </a:endParaRPr>
          </a:p>
        </p:txBody>
      </p:sp>
      <p:sp>
        <p:nvSpPr>
          <p:cNvPr id="1048596" name="Скругленный прямоугольник 11"/>
          <p:cNvSpPr/>
          <p:nvPr/>
        </p:nvSpPr>
        <p:spPr>
          <a:xfrm>
            <a:off x="4857752" y="5286388"/>
            <a:ext cx="1214446" cy="357190"/>
          </a:xfrm>
          <a:prstGeom prst="round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200" lang="ru-RU" smtClean="0">
                <a:solidFill>
                  <a:srgbClr val="126C3D"/>
                </a:solidFill>
              </a:rPr>
              <a:t>10</a:t>
            </a:r>
            <a:endParaRPr dirty="0" lang="ru-RU">
              <a:solidFill>
                <a:srgbClr val="126C3D"/>
              </a:solidFill>
            </a:endParaRPr>
          </a:p>
        </p:txBody>
      </p:sp>
      <p:sp>
        <p:nvSpPr>
          <p:cNvPr id="1048597" name="Скругленный прямоугольник 12"/>
          <p:cNvSpPr/>
          <p:nvPr/>
        </p:nvSpPr>
        <p:spPr>
          <a:xfrm>
            <a:off x="4786314" y="5929330"/>
            <a:ext cx="1214446" cy="357190"/>
          </a:xfrm>
          <a:prstGeom prst="round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200" lang="ru-RU" smtClean="0">
                <a:solidFill>
                  <a:srgbClr val="C00000"/>
                </a:solidFill>
              </a:rPr>
              <a:t>2048</a:t>
            </a:r>
            <a:endParaRPr dirty="0"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500066"/>
          </a:xfrm>
        </p:spPr>
        <p:txBody>
          <a:bodyPr>
            <a:normAutofit fontScale="96875" lnSpcReduction="20000"/>
          </a:bodyPr>
          <a:p>
            <a:pPr>
              <a:buNone/>
            </a:pPr>
            <a:r>
              <a:rPr dirty="0" lang="ru-RU" smtClean="0"/>
              <a:t>№ 5.</a:t>
            </a:r>
            <a:endParaRPr dirty="0" lang="ru-RU"/>
          </a:p>
        </p:txBody>
      </p:sp>
      <p:pic>
        <p:nvPicPr>
          <p:cNvPr id="2097155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428728" y="642918"/>
            <a:ext cx="7215238" cy="2362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8599" name="Содержимое 2"/>
          <p:cNvSpPr txBox="1"/>
          <p:nvPr/>
        </p:nvSpPr>
        <p:spPr>
          <a:xfrm>
            <a:off x="500034" y="3214686"/>
            <a:ext cx="8229600" cy="500066"/>
          </a:xfrm>
          <a:prstGeom prst="rect"/>
        </p:spPr>
        <p:txBody>
          <a:bodyPr bIns="45720" lIns="91440" rIns="91440" rtlCol="0" tIns="45720" vert="horz">
            <a:normAutofit fontScale="96875" lnSpcReduction="20000"/>
          </a:bodyPr>
          <a:p>
            <a:pPr algn="l" defTabSz="914400" eaLnBrk="1" fontAlgn="auto" hangingPunct="1" indent="-342900" latinLnBrk="0" lvl="0" marL="342900" marR="0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baseline="0" b="0" cap="none" dirty="0" sz="3200" i="0" kern="1200" kumimoji="0" lang="ru-RU" noProof="0" normalizeH="0" spc="0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№ 10.</a:t>
            </a:r>
            <a:endParaRPr baseline="0" b="0" cap="none" dirty="0" sz="3200" i="0" kern="1200" kumimoji="0" lang="ru-RU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97156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1357290" y="3857628"/>
            <a:ext cx="7343775" cy="219075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0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4" descr="http://klassteacher.com/wp-content/uploads/2014/11/lyudi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>
            <a:lum bright="-20000" contrast="30000"/>
          </a:blip>
          <a:srcRect l="1696" r="8411"/>
          <a:stretch>
            <a:fillRect/>
          </a:stretch>
        </p:blipFill>
        <p:spPr bwMode="auto">
          <a:xfrm>
            <a:off x="4786314" y="1571612"/>
            <a:ext cx="3786214" cy="3647176"/>
          </a:xfrm>
          <a:prstGeom prst="rect"/>
          <a:noFill/>
        </p:spPr>
      </p:pic>
      <p:sp>
        <p:nvSpPr>
          <p:cNvPr id="1048600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714380"/>
          </a:xfrm>
        </p:spPr>
        <p:txBody>
          <a:bodyPr>
            <a:normAutofit fontScale="90000"/>
          </a:bodyPr>
          <a:p>
            <a:r>
              <a:rPr b="1" dirty="0" sz="3200" lang="ru-RU" smtClean="0">
                <a:solidFill>
                  <a:srgbClr val="126C3D"/>
                </a:solidFill>
              </a:rPr>
              <a:t>Подумай, как выполняли счет первобытные люди?</a:t>
            </a:r>
            <a:endParaRPr b="1" dirty="0" sz="3200" lang="ru-RU">
              <a:solidFill>
                <a:srgbClr val="126C3D"/>
              </a:solidFill>
            </a:endParaRPr>
          </a:p>
        </p:txBody>
      </p:sp>
      <p:pic>
        <p:nvPicPr>
          <p:cNvPr id="2097158" name="Picture 4" descr="http://www.home-edu.ru/user/uatml/00000660/matem/matem1.files/image001.g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r:link="rId3">
            <a:lum bright="-20000" contrast="30000"/>
          </a:blip>
          <a:srcRect/>
          <a:stretch>
            <a:fillRect/>
          </a:stretch>
        </p:blipFill>
        <p:spPr bwMode="auto">
          <a:xfrm>
            <a:off x="1071538" y="1357297"/>
            <a:ext cx="2214578" cy="4119387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59" name="Picture 10" descr="http://www.home-edu.ru/user/uatml/00000660/matem/matem1.files/image003.g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r:link="rId5"/>
          <a:srcRect/>
          <a:stretch>
            <a:fillRect/>
          </a:stretch>
        </p:blipFill>
        <p:spPr bwMode="auto">
          <a:xfrm>
            <a:off x="3643306" y="5429264"/>
            <a:ext cx="4959346" cy="35719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0" name="Picture 9" descr="Image1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5214950"/>
            <a:ext cx="2714644" cy="782021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1" name="Picture 5" descr="11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7">
            <a:clrChange>
              <a:clrFrom>
                <a:srgbClr val="FBF6FC"/>
              </a:clrFrom>
              <a:clrTo>
                <a:srgbClr val="FBF6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1571612"/>
            <a:ext cx="1447740" cy="2000264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01" name="TextBox 7"/>
          <p:cNvSpPr txBox="1"/>
          <p:nvPr/>
        </p:nvSpPr>
        <p:spPr>
          <a:xfrm>
            <a:off x="7358082" y="5857892"/>
            <a:ext cx="1440179" cy="574041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3200" lang="ru-RU" smtClean="0">
                <a:solidFill>
                  <a:srgbClr val="126C3D"/>
                </a:solidFill>
              </a:rPr>
              <a:t>1 балл</a:t>
            </a:r>
            <a:endParaRPr b="1" dirty="0" sz="2000" lang="ru-RU">
              <a:solidFill>
                <a:srgbClr val="126C3D"/>
              </a:solidFill>
            </a:endParaRPr>
          </a:p>
        </p:txBody>
      </p:sp>
    </p:spTree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1504"/>
          </a:xfrm>
        </p:spPr>
        <p:txBody>
          <a:bodyPr>
            <a:noAutofit/>
          </a:bodyPr>
          <a:p>
            <a:r>
              <a:rPr b="1" dirty="0" sz="3600" lang="ru-RU" smtClean="0">
                <a:solidFill>
                  <a:srgbClr val="126C3D"/>
                </a:solidFill>
              </a:rPr>
              <a:t>Как выполняли счет в Древнем Риме? </a:t>
            </a:r>
            <a:endParaRPr b="1" dirty="0" sz="3600" lang="ru-RU">
              <a:solidFill>
                <a:srgbClr val="126C3D"/>
              </a:solidFill>
            </a:endParaRPr>
          </a:p>
        </p:txBody>
      </p:sp>
      <p:pic>
        <p:nvPicPr>
          <p:cNvPr id="2097162" name="Picture 2" descr="http://cdn-1.vivalascuola.it/o/orig/guida-alla-cultura-degli-antichi-romani_2299552231a0977dcaa2d4b10e815f58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42910" y="1357298"/>
            <a:ext cx="7759301" cy="4786346"/>
          </a:xfrm>
          <a:prstGeom prst="rect"/>
          <a:noFill/>
        </p:spPr>
      </p:pic>
      <p:sp>
        <p:nvSpPr>
          <p:cNvPr id="1048603" name="TextBox 3"/>
          <p:cNvSpPr txBox="1"/>
          <p:nvPr/>
        </p:nvSpPr>
        <p:spPr>
          <a:xfrm>
            <a:off x="7358082" y="5857892"/>
            <a:ext cx="1440179" cy="574041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3200" lang="ru-RU" smtClean="0">
                <a:solidFill>
                  <a:srgbClr val="126C3D"/>
                </a:solidFill>
              </a:rPr>
              <a:t>1 балл</a:t>
            </a:r>
            <a:endParaRPr b="1" dirty="0" sz="2000" lang="ru-RU">
              <a:solidFill>
                <a:srgbClr val="126C3D"/>
              </a:solidFill>
            </a:endParaRPr>
          </a:p>
        </p:txBody>
      </p:sp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57256"/>
          </a:xfrm>
        </p:spPr>
        <p:txBody>
          <a:bodyPr>
            <a:noAutofit/>
          </a:bodyPr>
          <a:p>
            <a:r>
              <a:rPr b="1" dirty="0" sz="3600" lang="ru-RU" smtClean="0">
                <a:solidFill>
                  <a:srgbClr val="126C3D"/>
                </a:solidFill>
              </a:rPr>
              <a:t>Как выполняют счет  в современном мире?</a:t>
            </a:r>
            <a:endParaRPr b="1" dirty="0" sz="3600" lang="ru-RU">
              <a:solidFill>
                <a:srgbClr val="126C3D"/>
              </a:solidFill>
            </a:endParaRPr>
          </a:p>
        </p:txBody>
      </p:sp>
      <p:pic>
        <p:nvPicPr>
          <p:cNvPr id="2097163" name="Picture 2" descr="http://pokupki-tambov.ru/files/goods/20150236736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857223" y="1714488"/>
            <a:ext cx="7690421" cy="3643338"/>
          </a:xfrm>
          <a:prstGeom prst="rect"/>
          <a:noFill/>
        </p:spPr>
      </p:pic>
      <p:sp>
        <p:nvSpPr>
          <p:cNvPr id="1048605" name="TextBox 4"/>
          <p:cNvSpPr txBox="1"/>
          <p:nvPr/>
        </p:nvSpPr>
        <p:spPr>
          <a:xfrm>
            <a:off x="7358082" y="5857892"/>
            <a:ext cx="1440179" cy="574041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3200" lang="ru-RU" smtClean="0">
                <a:solidFill>
                  <a:srgbClr val="126C3D"/>
                </a:solidFill>
              </a:rPr>
              <a:t>1 балл</a:t>
            </a:r>
            <a:endParaRPr b="1" dirty="0" sz="2000" lang="ru-RU">
              <a:solidFill>
                <a:srgbClr val="126C3D"/>
              </a:solidFill>
            </a:endParaRPr>
          </a:p>
        </p:txBody>
      </p:sp>
    </p:spTree>
  </p:cSld>
  <p:clrMapOvr>
    <a:masterClrMapping/>
  </p:clrMapOvr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643074"/>
          </a:xfrm>
        </p:spPr>
        <p:txBody>
          <a:bodyPr>
            <a:normAutofit fontScale="90000"/>
          </a:bodyPr>
          <a:p>
            <a:r>
              <a:rPr b="1" dirty="0" lang="ru-RU" smtClean="0">
                <a:solidFill>
                  <a:srgbClr val="126C3D"/>
                </a:solidFill>
              </a:rPr>
              <a:t>Сравни. Вспомни термин, обозначающий способы записи чисел. </a:t>
            </a:r>
            <a:endParaRPr b="1" dirty="0" lang="ru-RU">
              <a:solidFill>
                <a:srgbClr val="126C3D"/>
              </a:solidFill>
            </a:endParaRPr>
          </a:p>
        </p:txBody>
      </p:sp>
      <p:pic>
        <p:nvPicPr>
          <p:cNvPr id="2097164" name="Picture 9" descr="Image1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143117"/>
            <a:ext cx="2286016" cy="658544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5" name="Picture 2" descr="http://st03.kakprosto.ru/images/article/2011/8/11/1_525506f7c02da525506f7c0317.g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2643174" y="2857496"/>
            <a:ext cx="2857520" cy="1514486"/>
          </a:xfrm>
          <a:prstGeom prst="rect"/>
          <a:noFill/>
        </p:spPr>
      </p:pic>
      <p:pic>
        <p:nvPicPr>
          <p:cNvPr id="2097166" name="Picture 4" descr="http://www.encyclopedia.in.ua/wp-content/uploads/2016/02/35094_30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5500694" y="4500570"/>
            <a:ext cx="2857500" cy="1600200"/>
          </a:xfrm>
          <a:prstGeom prst="rect"/>
          <a:noFill/>
        </p:spPr>
      </p:pic>
      <p:sp>
        <p:nvSpPr>
          <p:cNvPr id="1048607" name="TextBox 5"/>
          <p:cNvSpPr txBox="1"/>
          <p:nvPr/>
        </p:nvSpPr>
        <p:spPr>
          <a:xfrm>
            <a:off x="428596" y="5857892"/>
            <a:ext cx="1440179" cy="574041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3200" lang="ru-RU" smtClean="0">
                <a:solidFill>
                  <a:srgbClr val="126C3D"/>
                </a:solidFill>
              </a:rPr>
              <a:t>1 балл</a:t>
            </a:r>
            <a:endParaRPr b="1" dirty="0" sz="2000" lang="ru-RU">
              <a:solidFill>
                <a:srgbClr val="126C3D"/>
              </a:solidFill>
            </a:endParaRPr>
          </a:p>
        </p:txBody>
      </p:sp>
    </p:spTree>
  </p:cSld>
  <p:clrMapOvr>
    <a:masterClrMapping/>
  </p:clrMapOvr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p>
            <a:r>
              <a:rPr b="1" dirty="0" lang="ru-RU" smtClean="0">
                <a:solidFill>
                  <a:srgbClr val="B40C18"/>
                </a:solidFill>
              </a:rPr>
              <a:t>Тема урока:</a:t>
            </a:r>
            <a:endParaRPr b="1" dirty="0" lang="ru-RU">
              <a:solidFill>
                <a:srgbClr val="B40C18"/>
              </a:solidFill>
            </a:endParaRPr>
          </a:p>
        </p:txBody>
      </p:sp>
      <p:sp>
        <p:nvSpPr>
          <p:cNvPr id="1048609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2000264"/>
          </a:xfrm>
        </p:spPr>
        <p:txBody>
          <a:bodyPr>
            <a:norm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pPr algn="ctr" marL="72000">
              <a:spcBef>
                <a:spcPts val="0"/>
              </a:spcBef>
              <a:buNone/>
            </a:pPr>
            <a:r>
              <a:rPr b="1" dirty="0" sz="6000" lang="ru-RU" spc="50" smtClean="0">
                <a:ln w="11430"/>
                <a:solidFill>
                  <a:srgbClr val="126C3D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«Общие сведения о системах счисления»</a:t>
            </a:r>
            <a:endParaRPr b="1" dirty="0" sz="6000" lang="ru-RU" spc="50">
              <a:ln w="11430"/>
              <a:solidFill>
                <a:srgbClr val="126C3D"/>
              </a:soli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97167" name="Picture 2" descr="http://content.foto.mail.ru/mail/ulya5215532/_blogs/i-1219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>
            <a:lum bright="-10000" contrast="30000"/>
          </a:blip>
          <a:srcRect/>
          <a:stretch>
            <a:fillRect/>
          </a:stretch>
        </p:blipFill>
        <p:spPr bwMode="auto">
          <a:xfrm>
            <a:off x="6643702" y="3296596"/>
            <a:ext cx="1909989" cy="2999981"/>
          </a:xfrm>
          <a:prstGeom prst="rect"/>
          <a:noFill/>
        </p:spPr>
      </p:pic>
      <p:pic>
        <p:nvPicPr>
          <p:cNvPr id="2097168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500702"/>
            <a:ext cx="2643206" cy="437784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9" name="Picture 5" descr="Стенд - будда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857224" y="3357562"/>
            <a:ext cx="1022862" cy="2071702"/>
          </a:xfrm>
          <a:prstGeom prst="rect"/>
          <a:noFill/>
          <a:ln w="9525">
            <a:solidFill>
              <a:schemeClr val="hlink"/>
            </a:solidFill>
            <a:miter lim="800000"/>
            <a:headEnd/>
            <a:tailEnd/>
          </a:ln>
          <a:effectLst>
            <a:outerShdw algn="ctr" dir="8100000" dist="107763" rotWithShape="0">
              <a:srgbClr val="808080">
                <a:alpha val="50000"/>
              </a:srgbClr>
            </a:outerShdw>
          </a:effectLst>
        </p:spPr>
      </p:pic>
      <p:pic>
        <p:nvPicPr>
          <p:cNvPr id="2097170" name="Picture 4" descr="http://www.home-edu.ru/user/uatml/00000660/matem/matem1.files/image001.g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r:link="rId5">
            <a:lum bright="-20000" contrast="30000"/>
          </a:blip>
          <a:srcRect/>
          <a:stretch>
            <a:fillRect/>
          </a:stretch>
        </p:blipFill>
        <p:spPr bwMode="auto">
          <a:xfrm>
            <a:off x="3214678" y="2861132"/>
            <a:ext cx="1285884" cy="2391902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71" name="Picture 5" descr="11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>
            <a:clrChange>
              <a:clrFrom>
                <a:srgbClr val="FBF6FC"/>
              </a:clrFrom>
              <a:clrTo>
                <a:srgbClr val="FBF6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3357562"/>
            <a:ext cx="1434948" cy="198259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72" name="Picture 10" descr="http://www.home-edu.ru/user/uatml/00000660/matem/matem1.files/image003.g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7" r:link="rId8"/>
          <a:srcRect/>
          <a:stretch>
            <a:fillRect/>
          </a:stretch>
        </p:blipFill>
        <p:spPr bwMode="auto">
          <a:xfrm>
            <a:off x="3357553" y="5857892"/>
            <a:ext cx="2975603" cy="214314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10" name="Прямоугольник 15"/>
          <p:cNvSpPr/>
          <p:nvPr/>
        </p:nvSpPr>
        <p:spPr>
          <a:xfrm>
            <a:off x="428596" y="5857892"/>
            <a:ext cx="2786082" cy="646331"/>
          </a:xfrm>
          <a:prstGeom prst="rect"/>
        </p:spPr>
        <p:txBody>
          <a:bodyPr wrap="square">
            <a:spAutoFit/>
          </a:bodyPr>
          <a:p>
            <a:r>
              <a:rPr b="1" dirty="0" sz="3600" lang="ru-RU" smtClean="0">
                <a:solidFill>
                  <a:srgbClr val="FF0000"/>
                </a:solidFill>
                <a:latin typeface="Arial" charset="0"/>
              </a:rPr>
              <a:t>1234567890</a:t>
            </a:r>
            <a:endParaRPr dirty="0" sz="3600" lang="ru-RU"/>
          </a:p>
        </p:txBody>
      </p:sp>
      <p:pic>
        <p:nvPicPr>
          <p:cNvPr id="2097173" name="Picture 9" descr="Image1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5143512"/>
            <a:ext cx="1983872" cy="571504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642942"/>
          </a:xfrm>
        </p:spPr>
        <p:txBody>
          <a:bodyPr>
            <a:normAutofit fontScale="90000"/>
          </a:bodyPr>
          <a:p>
            <a:r>
              <a:rPr b="1" dirty="0" lang="ru-RU" smtClean="0">
                <a:solidFill>
                  <a:srgbClr val="C00000"/>
                </a:solidFill>
              </a:rPr>
              <a:t>Задачи урока:</a:t>
            </a:r>
            <a:endParaRPr b="1" dirty="0" lang="ru-RU">
              <a:solidFill>
                <a:srgbClr val="C00000"/>
              </a:solidFill>
            </a:endParaRPr>
          </a:p>
        </p:txBody>
      </p:sp>
      <p:sp>
        <p:nvSpPr>
          <p:cNvPr id="1048612" name="Содержимое 2"/>
          <p:cNvSpPr txBox="1"/>
          <p:nvPr/>
        </p:nvSpPr>
        <p:spPr>
          <a:xfrm>
            <a:off x="500034" y="3429000"/>
            <a:ext cx="2214578" cy="857256"/>
          </a:xfrm>
          <a:prstGeom prst="rect"/>
        </p:spPr>
        <p:txBody>
          <a:bodyPr bIns="45720" lIns="91440" rIns="91440" rtlCol="0" tIns="45720" vert="horz">
            <a:normAutofit/>
          </a:bodyPr>
          <a:p>
            <a:pPr algn="l" defTabSz="914400" eaLnBrk="1" fontAlgn="auto" hangingPunct="1" indent="-342900" latinLnBrk="0" lvl="0" marL="342900" marR="0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b="1" dirty="0" sz="3200" lang="ru-RU" smtClean="0">
                <a:solidFill>
                  <a:srgbClr val="C00000"/>
                </a:solidFill>
              </a:rPr>
              <a:t>Научиться : </a:t>
            </a:r>
            <a:endParaRPr baseline="0" b="1" cap="none" dirty="0" sz="3200" i="0" kern="1200" kumimoji="0" lang="ru-RU" noProof="0" normalizeH="0" spc="0" strike="noStrike" u="none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13" name="TextBox 4"/>
          <p:cNvSpPr txBox="1"/>
          <p:nvPr/>
        </p:nvSpPr>
        <p:spPr>
          <a:xfrm>
            <a:off x="2786050" y="3429000"/>
            <a:ext cx="6357950" cy="1077218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200" lang="ru-RU" smtClean="0">
                <a:solidFill>
                  <a:srgbClr val="126C3D"/>
                </a:solidFill>
              </a:rPr>
              <a:t>составлять опорный конспект урока.</a:t>
            </a:r>
            <a:endParaRPr b="1" dirty="0" sz="3200" lang="ru-RU">
              <a:solidFill>
                <a:srgbClr val="126C3D"/>
              </a:solidFill>
            </a:endParaRPr>
          </a:p>
        </p:txBody>
      </p:sp>
      <p:sp>
        <p:nvSpPr>
          <p:cNvPr id="1048614" name="Содержимое 2"/>
          <p:cNvSpPr txBox="1"/>
          <p:nvPr/>
        </p:nvSpPr>
        <p:spPr>
          <a:xfrm>
            <a:off x="500034" y="1714488"/>
            <a:ext cx="3143272" cy="857256"/>
          </a:xfrm>
          <a:prstGeom prst="rect"/>
        </p:spPr>
        <p:txBody>
          <a:bodyPr bIns="45720" lIns="91440" rIns="91440" rtlCol="0" tIns="45720" vert="horz">
            <a:normAutofit fontScale="96875" lnSpcReduction="20000"/>
          </a:bodyPr>
          <a:p>
            <a:pPr algn="l" defTabSz="914400" eaLnBrk="1" fontAlgn="auto" hangingPunct="1" indent="-342900" latinLnBrk="0" lvl="0" marL="342900" marR="0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b="1" dirty="0" sz="3200" lang="ru-RU" smtClean="0">
                <a:solidFill>
                  <a:srgbClr val="C00000"/>
                </a:solidFill>
              </a:rPr>
              <a:t>Познакомиться:</a:t>
            </a:r>
            <a:endParaRPr baseline="0" b="1" cap="none" dirty="0" sz="3200" i="0" kern="1200" kumimoji="0" lang="ru-RU" noProof="0" normalizeH="0" spc="0" strike="noStrike" u="none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15" name="TextBox 6"/>
          <p:cNvSpPr txBox="1"/>
          <p:nvPr/>
        </p:nvSpPr>
        <p:spPr>
          <a:xfrm>
            <a:off x="3571868" y="1714488"/>
            <a:ext cx="5072098" cy="15392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200" lang="ru-RU" smtClean="0">
                <a:solidFill>
                  <a:srgbClr val="126C3D"/>
                </a:solidFill>
              </a:rPr>
              <a:t>с историей счета, систем счисления и формами записи чисел.</a:t>
            </a:r>
            <a:endParaRPr b="1" dirty="0" sz="3200" lang="ru-RU">
              <a:solidFill>
                <a:srgbClr val="126C3D"/>
              </a:solidFill>
            </a:endParaRPr>
          </a:p>
        </p:txBody>
      </p:sp>
      <p:sp>
        <p:nvSpPr>
          <p:cNvPr id="1048616" name="TextBox 7"/>
          <p:cNvSpPr txBox="1"/>
          <p:nvPr/>
        </p:nvSpPr>
        <p:spPr>
          <a:xfrm>
            <a:off x="6786578" y="5857892"/>
            <a:ext cx="2252980" cy="574041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3200" lang="ru-RU" smtClean="0">
                <a:solidFill>
                  <a:srgbClr val="126C3D"/>
                </a:solidFill>
              </a:rPr>
              <a:t>По 1 баллу</a:t>
            </a:r>
            <a:endParaRPr b="1" dirty="0" sz="2000" lang="ru-RU">
              <a:solidFill>
                <a:srgbClr val="126C3D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3" grpId="0"/>
      <p:bldP spid="10486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Домашнее задание:</dc:title>
  <dc:creator>M2006C3MNG</dc:creator>
  <cp:lastModifiedBy>ывывывы</cp:lastModifiedBy>
  <dcterms:created xsi:type="dcterms:W3CDTF">2023-02-11T15:26:59Z</dcterms:created>
  <dcterms:modified xsi:type="dcterms:W3CDTF">2023-02-11T15:26:59Z</dcterms:modified>
</cp:coreProperties>
</file>