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57" r:id="rId3"/>
    <p:sldId id="258" r:id="rId4"/>
    <p:sldId id="286" r:id="rId5"/>
    <p:sldId id="263" r:id="rId6"/>
    <p:sldId id="287" r:id="rId7"/>
    <p:sldId id="259" r:id="rId8"/>
    <p:sldId id="288" r:id="rId9"/>
    <p:sldId id="261" r:id="rId10"/>
    <p:sldId id="289" r:id="rId11"/>
    <p:sldId id="262" r:id="rId12"/>
    <p:sldId id="292"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90" r:id="rId30"/>
    <p:sldId id="291" r:id="rId31"/>
    <p:sldId id="293" r:id="rId32"/>
    <p:sldId id="260"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3" autoAdjust="0"/>
  </p:normalViewPr>
  <p:slideViewPr>
    <p:cSldViewPr snapToGrid="0">
      <p:cViewPr varScale="1">
        <p:scale>
          <a:sx n="62" d="100"/>
          <a:sy n="62" d="100"/>
        </p:scale>
        <p:origin x="-9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BB717-C176-4681-856B-0F75E8332ACC}" type="datetimeFigureOut">
              <a:rPr lang="ru-RU" smtClean="0"/>
              <a:t>02.02.2023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0F968-F753-40A8-B3B5-BF1A3B47FE71}" type="slidenum">
              <a:rPr lang="ru-RU" smtClean="0"/>
              <a:t>‹#›</a:t>
            </a:fld>
            <a:endParaRPr lang="ru-RU"/>
          </a:p>
        </p:txBody>
      </p:sp>
    </p:spTree>
    <p:extLst>
      <p:ext uri="{BB962C8B-B14F-4D97-AF65-F5344CB8AC3E}">
        <p14:creationId xmlns:p14="http://schemas.microsoft.com/office/powerpoint/2010/main" val="36999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4"/>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37DA51-0B13-4446-9F53-B5B859D0AB1E}" type="datetime1">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22189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1F4CF6-269F-4452-8ECF-76D9A920FC15}" type="datetime1">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335941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7"/>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7"/>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2FA847-ABA7-45E8-835E-3C7BC6435E5D}" type="datetime1">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392829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467127-6007-476E-9B34-B415ECA05EB0}" type="datetime1">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160670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9"/>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05053D-4352-4878-911C-5769CC37E3BE}" type="datetime1">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13817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463402-065F-4DD1-8109-B6A4D71B089B}" type="datetime1">
              <a:rPr lang="ru-RU" smtClean="0"/>
              <a:t>02.02.2023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352405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7B3C0F-8C9B-4083-A6B4-B6EF35039070}" type="datetime1">
              <a:rPr lang="ru-RU" smtClean="0"/>
              <a:t>02.02.2023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115834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B76BF3-D221-4035-A502-41CE42D1EB3B}" type="datetime1">
              <a:rPr lang="ru-RU" smtClean="0"/>
              <a:t>02.02.2023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75416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A7FFD8-2703-4CD2-BB38-EC0F56BBC828}" type="datetime1">
              <a:rPr lang="ru-RU" smtClean="0"/>
              <a:t>02.02.2023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174402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0C8FB7-3028-42F0-96A7-421118566E1F}" type="datetime1">
              <a:rPr lang="ru-RU" smtClean="0"/>
              <a:t>02.02.2023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324057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C702C8-2749-4298-9BFA-1025C1FF4F23}" type="datetime1">
              <a:rPr lang="ru-RU" smtClean="0"/>
              <a:t>02.02.2023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D444DC-905C-41DF-BDC0-F1FAAC645133}" type="slidenum">
              <a:rPr lang="ru-RU" smtClean="0"/>
              <a:t>‹#›</a:t>
            </a:fld>
            <a:endParaRPr lang="ru-RU"/>
          </a:p>
        </p:txBody>
      </p:sp>
    </p:spTree>
    <p:extLst>
      <p:ext uri="{BB962C8B-B14F-4D97-AF65-F5344CB8AC3E}">
        <p14:creationId xmlns:p14="http://schemas.microsoft.com/office/powerpoint/2010/main" val="299582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D2945-EAB3-41E3-B0F4-329ABA42D828}" type="datetime1">
              <a:rPr lang="ru-RU" smtClean="0"/>
              <a:t>02.02.2023</a:t>
            </a:fld>
            <a:endParaRPr lang="ru-RU"/>
          </a:p>
        </p:txBody>
      </p:sp>
      <p:sp>
        <p:nvSpPr>
          <p:cNvPr id="5" name="Нижний колонтитул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444DC-905C-41DF-BDC0-F1FAAC645133}" type="slidenum">
              <a:rPr lang="ru-RU" smtClean="0"/>
              <a:t>‹#›</a:t>
            </a:fld>
            <a:endParaRPr lang="ru-RU"/>
          </a:p>
        </p:txBody>
      </p:sp>
    </p:spTree>
    <p:extLst>
      <p:ext uri="{BB962C8B-B14F-4D97-AF65-F5344CB8AC3E}">
        <p14:creationId xmlns:p14="http://schemas.microsoft.com/office/powerpoint/2010/main" val="29711563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mhxFRatrw_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mhxFRatrw_I" TargetMode="External"/><Relationship Id="rId2" Type="http://schemas.openxmlformats.org/officeDocument/2006/relationships/hyperlink" Target="https://go.mail.ru/search_images?fr=ps&amp;gp=843253&amp;q=%D0%BA%D0%B0%D1%80%D1%82%D0%B8%D0%BD%D0%BA%D0%B0%20%D0%BE%20%D0%BF%D1%83%D1%82%D0%B5%D1%88%D0%B5%D1%81%D1%82%D0%B2%D0%B8%D0%B8&amp;frm=web#urlhash=88238037541368723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4610637"/>
            <a:ext cx="10363200" cy="1159098"/>
          </a:xfrm>
        </p:spPr>
        <p:txBody>
          <a:bodyPr/>
          <a:lstStyle/>
          <a:p>
            <a:pPr algn="r"/>
            <a:r>
              <a:rPr lang="en-US" dirty="0" smtClean="0">
                <a:latin typeface="Arial Rounded MT Bold" pitchFamily="34" charset="0"/>
              </a:rPr>
              <a:t>Travelling</a:t>
            </a:r>
            <a:endParaRPr lang="ru-RU" dirty="0"/>
          </a:p>
        </p:txBody>
      </p:sp>
      <p:sp>
        <p:nvSpPr>
          <p:cNvPr id="3" name="Подзаголовок 2"/>
          <p:cNvSpPr>
            <a:spLocks noGrp="1"/>
          </p:cNvSpPr>
          <p:nvPr>
            <p:ph type="subTitle" idx="1"/>
          </p:nvPr>
        </p:nvSpPr>
        <p:spPr>
          <a:xfrm>
            <a:off x="1828800" y="283336"/>
            <a:ext cx="9736428" cy="2150772"/>
          </a:xfrm>
        </p:spPr>
        <p:txBody>
          <a:bodyPr>
            <a:normAutofit/>
          </a:bodyPr>
          <a:lstStyle/>
          <a:p>
            <a:pPr algn="r"/>
            <a:r>
              <a:rPr lang="ru-RU" dirty="0" smtClean="0"/>
              <a:t>Кузнецова Ирина Геннадьевна,</a:t>
            </a:r>
          </a:p>
          <a:p>
            <a:pPr algn="r"/>
            <a:r>
              <a:rPr lang="ru-RU" dirty="0"/>
              <a:t>у</a:t>
            </a:r>
            <a:r>
              <a:rPr lang="ru-RU" dirty="0" smtClean="0"/>
              <a:t>читель английского языка,</a:t>
            </a:r>
          </a:p>
          <a:p>
            <a:pPr algn="r"/>
            <a:r>
              <a:rPr lang="ru-RU" dirty="0" smtClean="0"/>
              <a:t>МАОУ «Гимназия №56»</a:t>
            </a:r>
            <a:endParaRPr lang="ru-RU" dirty="0"/>
          </a:p>
        </p:txBody>
      </p:sp>
      <p:sp>
        <p:nvSpPr>
          <p:cNvPr id="5" name="Номер слайда 4"/>
          <p:cNvSpPr>
            <a:spLocks noGrp="1"/>
          </p:cNvSpPr>
          <p:nvPr>
            <p:ph type="sldNum" sz="quarter" idx="12"/>
          </p:nvPr>
        </p:nvSpPr>
        <p:spPr/>
        <p:txBody>
          <a:bodyPr/>
          <a:lstStyle/>
          <a:p>
            <a:fld id="{1AD444DC-905C-41DF-BDC0-F1FAAC645133}" type="slidenum">
              <a:rPr lang="ru-RU" smtClean="0"/>
              <a:t>1</a:t>
            </a:fld>
            <a:endParaRPr lang="ru-RU"/>
          </a:p>
        </p:txBody>
      </p:sp>
    </p:spTree>
    <p:extLst>
      <p:ext uri="{BB962C8B-B14F-4D97-AF65-F5344CB8AC3E}">
        <p14:creationId xmlns:p14="http://schemas.microsoft.com/office/powerpoint/2010/main" val="2322992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smtClean="0"/>
              <a:t>Why do people choose different means of transport?</a:t>
            </a:r>
            <a:endParaRPr lang="ru-RU" b="1" u="sng" dirty="0"/>
          </a:p>
        </p:txBody>
      </p:sp>
      <p:sp>
        <p:nvSpPr>
          <p:cNvPr id="3" name="Объект 2"/>
          <p:cNvSpPr>
            <a:spLocks noGrp="1"/>
          </p:cNvSpPr>
          <p:nvPr>
            <p:ph idx="1"/>
          </p:nvPr>
        </p:nvSpPr>
        <p:spPr/>
        <p:txBody>
          <a:bodyPr/>
          <a:lstStyle/>
          <a:p>
            <a:pPr marL="0" indent="0">
              <a:buNone/>
            </a:pPr>
            <a:r>
              <a:rPr lang="en-US" dirty="0" smtClean="0"/>
              <a:t>People travel by train, by boat, by car.</a:t>
            </a:r>
          </a:p>
          <a:p>
            <a:pPr marL="0" indent="0">
              <a:buNone/>
            </a:pPr>
            <a:r>
              <a:rPr lang="en-US" dirty="0" smtClean="0"/>
              <a:t>All means of travel have their advantages and disadvantages. And </a:t>
            </a:r>
            <a:r>
              <a:rPr lang="en-US" dirty="0" smtClean="0">
                <a:solidFill>
                  <a:srgbClr val="C00000"/>
                </a:solidFill>
              </a:rPr>
              <a:t>people choose one according to their plans and destinations.</a:t>
            </a:r>
            <a:endParaRPr lang="ru-RU" dirty="0">
              <a:solidFill>
                <a:srgbClr val="C00000"/>
              </a:solidFill>
            </a:endParaRPr>
          </a:p>
        </p:txBody>
      </p:sp>
      <p:sp>
        <p:nvSpPr>
          <p:cNvPr id="5" name="AutoShape 2" descr="Виды транспорта картинки, стоковые фото Виды транспорта | Depositphotos"/>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6" name="Рисунок 5"/>
          <p:cNvPicPr>
            <a:picLocks noChangeAspect="1"/>
          </p:cNvPicPr>
          <p:nvPr/>
        </p:nvPicPr>
        <p:blipFill>
          <a:blip r:embed="rId2"/>
          <a:stretch>
            <a:fillRect/>
          </a:stretch>
        </p:blipFill>
        <p:spPr>
          <a:xfrm>
            <a:off x="839788" y="2057400"/>
            <a:ext cx="3791589" cy="3811588"/>
          </a:xfrm>
          <a:prstGeom prst="rect">
            <a:avLst/>
          </a:prstGeom>
        </p:spPr>
      </p:pic>
      <p:sp>
        <p:nvSpPr>
          <p:cNvPr id="4" name="Номер слайда 3"/>
          <p:cNvSpPr>
            <a:spLocks noGrp="1"/>
          </p:cNvSpPr>
          <p:nvPr>
            <p:ph type="sldNum" sz="quarter" idx="12"/>
          </p:nvPr>
        </p:nvSpPr>
        <p:spPr/>
        <p:txBody>
          <a:bodyPr/>
          <a:lstStyle/>
          <a:p>
            <a:fld id="{1AD444DC-905C-41DF-BDC0-F1FAAC645133}" type="slidenum">
              <a:rPr lang="ru-RU" smtClean="0"/>
              <a:t>10</a:t>
            </a:fld>
            <a:endParaRPr lang="ru-RU"/>
          </a:p>
        </p:txBody>
      </p:sp>
    </p:spTree>
    <p:extLst>
      <p:ext uri="{BB962C8B-B14F-4D97-AF65-F5344CB8AC3E}">
        <p14:creationId xmlns:p14="http://schemas.microsoft.com/office/powerpoint/2010/main" val="2361382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smtClean="0"/>
              <a:t>Why is travelling so useful?</a:t>
            </a:r>
            <a:endParaRPr lang="ru-RU" b="1" u="sng" dirty="0"/>
          </a:p>
        </p:txBody>
      </p:sp>
      <p:sp>
        <p:nvSpPr>
          <p:cNvPr id="3" name="Объект 2"/>
          <p:cNvSpPr>
            <a:spLocks noGrp="1"/>
          </p:cNvSpPr>
          <p:nvPr>
            <p:ph idx="1"/>
          </p:nvPr>
        </p:nvSpPr>
        <p:spPr/>
        <p:txBody>
          <a:bodyPr>
            <a:normAutofit/>
          </a:bodyPr>
          <a:lstStyle/>
          <a:p>
            <a:pPr marL="0" indent="0">
              <a:buNone/>
            </a:pPr>
            <a:r>
              <a:rPr lang="en-US" dirty="0" smtClean="0"/>
              <a:t>If we are fond of travelling, </a:t>
            </a:r>
            <a:r>
              <a:rPr lang="en-US" dirty="0" smtClean="0">
                <a:solidFill>
                  <a:srgbClr val="C00000"/>
                </a:solidFill>
              </a:rPr>
              <a:t>we see and learn a lot of things that we can never see or learn at home, </a:t>
            </a:r>
            <a:r>
              <a:rPr lang="en-US" dirty="0" smtClean="0"/>
              <a:t>though we may read about them in books and newspapers, and see pictures of them on TV. </a:t>
            </a:r>
            <a:r>
              <a:rPr lang="en-US" dirty="0" smtClean="0">
                <a:solidFill>
                  <a:srgbClr val="002060"/>
                </a:solidFill>
              </a:rPr>
              <a:t>The best way to study geography is to travel, and the best way to get to know and understand the people is to meet them in their own home.</a:t>
            </a:r>
            <a:endParaRPr lang="ru-RU" dirty="0">
              <a:solidFill>
                <a:srgbClr val="002060"/>
              </a:solidFill>
            </a:endParaRPr>
          </a:p>
        </p:txBody>
      </p:sp>
      <p:sp>
        <p:nvSpPr>
          <p:cNvPr id="4" name="Текст 3"/>
          <p:cNvSpPr>
            <a:spLocks noGrp="1"/>
          </p:cNvSpPr>
          <p:nvPr>
            <p:ph type="body" sz="half" idx="2"/>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498764" y="2232561"/>
            <a:ext cx="4150509" cy="3135086"/>
          </a:xfrm>
          <a:prstGeom prst="rect">
            <a:avLst/>
          </a:prstGeom>
        </p:spPr>
      </p:pic>
      <p:sp>
        <p:nvSpPr>
          <p:cNvPr id="6" name="Номер слайда 5"/>
          <p:cNvSpPr>
            <a:spLocks noGrp="1"/>
          </p:cNvSpPr>
          <p:nvPr>
            <p:ph type="sldNum" sz="quarter" idx="12"/>
          </p:nvPr>
        </p:nvSpPr>
        <p:spPr/>
        <p:txBody>
          <a:bodyPr/>
          <a:lstStyle/>
          <a:p>
            <a:fld id="{1AD444DC-905C-41DF-BDC0-F1FAAC645133}" type="slidenum">
              <a:rPr lang="ru-RU" smtClean="0"/>
              <a:t>11</a:t>
            </a:fld>
            <a:endParaRPr lang="ru-RU"/>
          </a:p>
        </p:txBody>
      </p:sp>
    </p:spTree>
    <p:extLst>
      <p:ext uri="{BB962C8B-B14F-4D97-AF65-F5344CB8AC3E}">
        <p14:creationId xmlns:p14="http://schemas.microsoft.com/office/powerpoint/2010/main" val="60463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Share with your partner what you have learnt about travelling. Use these questions as a plan.</a:t>
            </a:r>
            <a:endParaRPr lang="ru-RU" dirty="0"/>
          </a:p>
        </p:txBody>
      </p:sp>
      <p:sp>
        <p:nvSpPr>
          <p:cNvPr id="3" name="Объект 2"/>
          <p:cNvSpPr>
            <a:spLocks noGrp="1"/>
          </p:cNvSpPr>
          <p:nvPr>
            <p:ph idx="1"/>
          </p:nvPr>
        </p:nvSpPr>
        <p:spPr/>
        <p:txBody>
          <a:bodyPr/>
          <a:lstStyle/>
          <a:p>
            <a:r>
              <a:rPr lang="en-US" dirty="0"/>
              <a:t>What do people travel for</a:t>
            </a:r>
            <a:r>
              <a:rPr lang="en-US" dirty="0" smtClean="0"/>
              <a:t>?</a:t>
            </a:r>
            <a:endParaRPr lang="ru-RU" dirty="0" smtClean="0"/>
          </a:p>
          <a:p>
            <a:r>
              <a:rPr lang="en-US" dirty="0"/>
              <a:t>How do people living in the country spend their holidays</a:t>
            </a:r>
            <a:r>
              <a:rPr lang="en-US" dirty="0" smtClean="0"/>
              <a:t>?</a:t>
            </a:r>
            <a:endParaRPr lang="ru-RU" dirty="0" smtClean="0"/>
          </a:p>
          <a:p>
            <a:r>
              <a:rPr lang="en-US" dirty="0" smtClean="0"/>
              <a:t>What </a:t>
            </a:r>
            <a:r>
              <a:rPr lang="en-US" dirty="0"/>
              <a:t>do city-dwellers usually like</a:t>
            </a:r>
            <a:r>
              <a:rPr lang="en-US" dirty="0" smtClean="0"/>
              <a:t>?</a:t>
            </a:r>
            <a:endParaRPr lang="ru-RU" dirty="0" smtClean="0"/>
          </a:p>
          <a:p>
            <a:r>
              <a:rPr lang="en-US" dirty="0"/>
              <a:t>Why do most travelers and holiday-makers take a camera with them for</a:t>
            </a:r>
            <a:r>
              <a:rPr lang="en-US" dirty="0" smtClean="0"/>
              <a:t>?</a:t>
            </a:r>
            <a:endParaRPr lang="ru-RU" dirty="0" smtClean="0"/>
          </a:p>
          <a:p>
            <a:r>
              <a:rPr lang="en-US" dirty="0"/>
              <a:t>Why do people choose different means of transport</a:t>
            </a:r>
            <a:r>
              <a:rPr lang="en-US" dirty="0" smtClean="0"/>
              <a:t>?</a:t>
            </a:r>
            <a:endParaRPr lang="ru-RU" dirty="0" smtClean="0"/>
          </a:p>
          <a:p>
            <a:r>
              <a:rPr lang="en-US" dirty="0"/>
              <a:t>Why is travelling so useful?</a:t>
            </a:r>
            <a:endParaRPr lang="ru-RU" dirty="0"/>
          </a:p>
        </p:txBody>
      </p:sp>
      <p:sp>
        <p:nvSpPr>
          <p:cNvPr id="4" name="Номер слайда 3"/>
          <p:cNvSpPr>
            <a:spLocks noGrp="1"/>
          </p:cNvSpPr>
          <p:nvPr>
            <p:ph type="sldNum" sz="quarter" idx="12"/>
          </p:nvPr>
        </p:nvSpPr>
        <p:spPr/>
        <p:txBody>
          <a:bodyPr/>
          <a:lstStyle/>
          <a:p>
            <a:fld id="{1AD444DC-905C-41DF-BDC0-F1FAAC645133}" type="slidenum">
              <a:rPr lang="ru-RU" smtClean="0"/>
              <a:t>12</a:t>
            </a:fld>
            <a:endParaRPr lang="ru-RU"/>
          </a:p>
        </p:txBody>
      </p:sp>
    </p:spTree>
    <p:extLst>
      <p:ext uri="{BB962C8B-B14F-4D97-AF65-F5344CB8AC3E}">
        <p14:creationId xmlns:p14="http://schemas.microsoft.com/office/powerpoint/2010/main" val="1881124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rgbClr val="C00000"/>
                </a:solidFill>
              </a:rPr>
              <a:t>Match types of travelling and definitions</a:t>
            </a:r>
            <a:endParaRPr lang="ru-RU" dirty="0">
              <a:solidFill>
                <a:srgbClr val="C00000"/>
              </a:solidFill>
            </a:endParaRPr>
          </a:p>
        </p:txBody>
      </p:sp>
      <p:sp>
        <p:nvSpPr>
          <p:cNvPr id="3" name="Объект 2"/>
          <p:cNvSpPr>
            <a:spLocks noGrp="1"/>
          </p:cNvSpPr>
          <p:nvPr>
            <p:ph sz="half" idx="1"/>
          </p:nvPr>
        </p:nvSpPr>
        <p:spPr>
          <a:xfrm>
            <a:off x="868680" y="1825625"/>
            <a:ext cx="4632960" cy="4351338"/>
          </a:xfrm>
        </p:spPr>
        <p:txBody>
          <a:bodyPr/>
          <a:lstStyle/>
          <a:p>
            <a:endParaRPr lang="ru-RU" dirty="0" smtClean="0"/>
          </a:p>
          <a:p>
            <a:endParaRPr lang="ru-RU" dirty="0"/>
          </a:p>
          <a:p>
            <a:endParaRPr lang="ru-RU" dirty="0" smtClean="0"/>
          </a:p>
          <a:p>
            <a:endParaRPr lang="ru-RU" dirty="0"/>
          </a:p>
        </p:txBody>
      </p:sp>
      <p:sp>
        <p:nvSpPr>
          <p:cNvPr id="4" name="Объект 3"/>
          <p:cNvSpPr>
            <a:spLocks noGrp="1"/>
          </p:cNvSpPr>
          <p:nvPr>
            <p:ph sz="half" idx="2"/>
          </p:nvPr>
        </p:nvSpPr>
        <p:spPr>
          <a:xfrm>
            <a:off x="5608320" y="1825625"/>
            <a:ext cx="5745480" cy="4351338"/>
          </a:xfrm>
        </p:spPr>
        <p:txBody>
          <a:bodyPr/>
          <a:lstStyle/>
          <a:p>
            <a:endParaRPr lang="ru-RU" dirty="0" smtClean="0"/>
          </a:p>
          <a:p>
            <a:endParaRPr lang="ru-RU" dirty="0"/>
          </a:p>
          <a:p>
            <a:endParaRPr lang="ru-RU" dirty="0" smtClean="0"/>
          </a:p>
          <a:p>
            <a:endParaRPr lang="ru-RU" dirty="0"/>
          </a:p>
          <a:p>
            <a:endParaRPr lang="ru-RU" dirty="0" smtClean="0"/>
          </a:p>
          <a:p>
            <a:endParaRPr lang="ru-RU" dirty="0"/>
          </a:p>
        </p:txBody>
      </p:sp>
      <p:sp>
        <p:nvSpPr>
          <p:cNvPr id="5" name="Прямоугольник 4"/>
          <p:cNvSpPr/>
          <p:nvPr/>
        </p:nvSpPr>
        <p:spPr>
          <a:xfrm>
            <a:off x="1066800" y="20421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Adventure holiday</a:t>
            </a:r>
          </a:p>
        </p:txBody>
      </p:sp>
      <p:sp>
        <p:nvSpPr>
          <p:cNvPr id="6" name="Прямоугольник 5"/>
          <p:cNvSpPr/>
          <p:nvPr/>
        </p:nvSpPr>
        <p:spPr>
          <a:xfrm>
            <a:off x="1066800" y="320040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Backpacking holiday</a:t>
            </a:r>
          </a:p>
        </p:txBody>
      </p:sp>
      <p:sp>
        <p:nvSpPr>
          <p:cNvPr id="7" name="Прямоугольник 6"/>
          <p:cNvSpPr/>
          <p:nvPr/>
        </p:nvSpPr>
        <p:spPr>
          <a:xfrm>
            <a:off x="1066800" y="428244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City break</a:t>
            </a:r>
          </a:p>
        </p:txBody>
      </p:sp>
      <p:sp>
        <p:nvSpPr>
          <p:cNvPr id="8" name="Прямоугольник 7"/>
          <p:cNvSpPr/>
          <p:nvPr/>
        </p:nvSpPr>
        <p:spPr>
          <a:xfrm>
            <a:off x="1082040" y="54330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Coach tour</a:t>
            </a:r>
          </a:p>
        </p:txBody>
      </p:sp>
      <p:sp>
        <p:nvSpPr>
          <p:cNvPr id="10" name="Прямоугольник 9"/>
          <p:cNvSpPr/>
          <p:nvPr/>
        </p:nvSpPr>
        <p:spPr>
          <a:xfrm>
            <a:off x="5882640" y="204216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go travelling with your clothes, etc.in a backpack.</a:t>
            </a:r>
          </a:p>
        </p:txBody>
      </p:sp>
      <p:sp>
        <p:nvSpPr>
          <p:cNvPr id="12" name="Прямоугольник 11"/>
          <p:cNvSpPr/>
          <p:nvPr/>
        </p:nvSpPr>
        <p:spPr>
          <a:xfrm>
            <a:off x="5882640" y="317754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short holiday in a city</a:t>
            </a:r>
            <a:r>
              <a:rPr lang="en-US" dirty="0"/>
              <a:t>.</a:t>
            </a:r>
          </a:p>
        </p:txBody>
      </p:sp>
      <p:sp>
        <p:nvSpPr>
          <p:cNvPr id="13" name="Прямоугольник 12"/>
          <p:cNvSpPr/>
          <p:nvPr/>
        </p:nvSpPr>
        <p:spPr>
          <a:xfrm>
            <a:off x="5882640" y="42748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on a large bus that you make for pleasure, during which you visit many places.</a:t>
            </a:r>
          </a:p>
        </p:txBody>
      </p:sp>
      <p:sp>
        <p:nvSpPr>
          <p:cNvPr id="14" name="Прямоугольник 13"/>
          <p:cNvSpPr/>
          <p:nvPr/>
        </p:nvSpPr>
        <p:spPr>
          <a:xfrm>
            <a:off x="5882640" y="54559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do outdoor sports such as rock climbing, canoeing, etc.</a:t>
            </a:r>
          </a:p>
        </p:txBody>
      </p:sp>
      <p:sp>
        <p:nvSpPr>
          <p:cNvPr id="9" name="Номер слайда 8"/>
          <p:cNvSpPr>
            <a:spLocks noGrp="1"/>
          </p:cNvSpPr>
          <p:nvPr>
            <p:ph type="sldNum" sz="quarter" idx="12"/>
          </p:nvPr>
        </p:nvSpPr>
        <p:spPr/>
        <p:txBody>
          <a:bodyPr/>
          <a:lstStyle/>
          <a:p>
            <a:fld id="{1AD444DC-905C-41DF-BDC0-F1FAAC645133}" type="slidenum">
              <a:rPr lang="ru-RU" smtClean="0"/>
              <a:t>13</a:t>
            </a:fld>
            <a:endParaRPr lang="ru-RU"/>
          </a:p>
        </p:txBody>
      </p:sp>
    </p:spTree>
    <p:extLst>
      <p:ext uri="{BB962C8B-B14F-4D97-AF65-F5344CB8AC3E}">
        <p14:creationId xmlns:p14="http://schemas.microsoft.com/office/powerpoint/2010/main" val="851226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rgbClr val="C00000"/>
                </a:solidFill>
              </a:rPr>
              <a:t>Match types of travelling and definitions</a:t>
            </a:r>
            <a:endParaRPr lang="ru-RU" dirty="0">
              <a:solidFill>
                <a:srgbClr val="C00000"/>
              </a:solidFill>
            </a:endParaRPr>
          </a:p>
        </p:txBody>
      </p:sp>
      <p:sp>
        <p:nvSpPr>
          <p:cNvPr id="3" name="Объект 2"/>
          <p:cNvSpPr>
            <a:spLocks noGrp="1"/>
          </p:cNvSpPr>
          <p:nvPr>
            <p:ph sz="half" idx="1"/>
          </p:nvPr>
        </p:nvSpPr>
        <p:spPr>
          <a:xfrm>
            <a:off x="868680" y="1825625"/>
            <a:ext cx="4632960" cy="4351338"/>
          </a:xfrm>
        </p:spPr>
        <p:txBody>
          <a:bodyPr/>
          <a:lstStyle/>
          <a:p>
            <a:endParaRPr lang="ru-RU" dirty="0" smtClean="0"/>
          </a:p>
          <a:p>
            <a:endParaRPr lang="ru-RU" dirty="0"/>
          </a:p>
          <a:p>
            <a:endParaRPr lang="ru-RU" dirty="0" smtClean="0"/>
          </a:p>
          <a:p>
            <a:endParaRPr lang="ru-RU" dirty="0"/>
          </a:p>
        </p:txBody>
      </p:sp>
      <p:sp>
        <p:nvSpPr>
          <p:cNvPr id="4" name="Объект 3"/>
          <p:cNvSpPr>
            <a:spLocks noGrp="1"/>
          </p:cNvSpPr>
          <p:nvPr>
            <p:ph sz="half" idx="2"/>
          </p:nvPr>
        </p:nvSpPr>
        <p:spPr>
          <a:xfrm>
            <a:off x="5608320" y="1825625"/>
            <a:ext cx="5745480" cy="4351338"/>
          </a:xfrm>
        </p:spPr>
        <p:txBody>
          <a:bodyPr/>
          <a:lstStyle/>
          <a:p>
            <a:endParaRPr lang="ru-RU" dirty="0" smtClean="0"/>
          </a:p>
          <a:p>
            <a:endParaRPr lang="ru-RU" dirty="0"/>
          </a:p>
          <a:p>
            <a:endParaRPr lang="ru-RU" dirty="0" smtClean="0"/>
          </a:p>
          <a:p>
            <a:endParaRPr lang="ru-RU" dirty="0"/>
          </a:p>
          <a:p>
            <a:endParaRPr lang="ru-RU" dirty="0" smtClean="0"/>
          </a:p>
          <a:p>
            <a:endParaRPr lang="ru-RU" dirty="0"/>
          </a:p>
        </p:txBody>
      </p:sp>
      <p:sp>
        <p:nvSpPr>
          <p:cNvPr id="5" name="Прямоугольник 4"/>
          <p:cNvSpPr/>
          <p:nvPr/>
        </p:nvSpPr>
        <p:spPr>
          <a:xfrm>
            <a:off x="1066800" y="20421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Adventure holiday</a:t>
            </a:r>
          </a:p>
        </p:txBody>
      </p:sp>
      <p:sp>
        <p:nvSpPr>
          <p:cNvPr id="6" name="Прямоугольник 5"/>
          <p:cNvSpPr/>
          <p:nvPr/>
        </p:nvSpPr>
        <p:spPr>
          <a:xfrm>
            <a:off x="1066800" y="320040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Backpacking holiday</a:t>
            </a:r>
          </a:p>
        </p:txBody>
      </p:sp>
      <p:sp>
        <p:nvSpPr>
          <p:cNvPr id="7" name="Прямоугольник 6"/>
          <p:cNvSpPr/>
          <p:nvPr/>
        </p:nvSpPr>
        <p:spPr>
          <a:xfrm>
            <a:off x="1066800" y="428244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City break</a:t>
            </a:r>
          </a:p>
        </p:txBody>
      </p:sp>
      <p:sp>
        <p:nvSpPr>
          <p:cNvPr id="8" name="Прямоугольник 7"/>
          <p:cNvSpPr/>
          <p:nvPr/>
        </p:nvSpPr>
        <p:spPr>
          <a:xfrm>
            <a:off x="1082040" y="54330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Coach tour</a:t>
            </a:r>
          </a:p>
        </p:txBody>
      </p:sp>
      <p:sp>
        <p:nvSpPr>
          <p:cNvPr id="10" name="Прямоугольник 9"/>
          <p:cNvSpPr/>
          <p:nvPr/>
        </p:nvSpPr>
        <p:spPr>
          <a:xfrm>
            <a:off x="5882640" y="204216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go travelling with your clothes, etc.in a backpack.</a:t>
            </a:r>
          </a:p>
        </p:txBody>
      </p:sp>
      <p:sp>
        <p:nvSpPr>
          <p:cNvPr id="12" name="Прямоугольник 11"/>
          <p:cNvSpPr/>
          <p:nvPr/>
        </p:nvSpPr>
        <p:spPr>
          <a:xfrm>
            <a:off x="5882640" y="317754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short holiday in a city</a:t>
            </a:r>
            <a:r>
              <a:rPr lang="en-US" dirty="0"/>
              <a:t>.</a:t>
            </a:r>
          </a:p>
        </p:txBody>
      </p:sp>
      <p:sp>
        <p:nvSpPr>
          <p:cNvPr id="13" name="Прямоугольник 12"/>
          <p:cNvSpPr/>
          <p:nvPr/>
        </p:nvSpPr>
        <p:spPr>
          <a:xfrm>
            <a:off x="5882640" y="42748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on a large bus that you make for pleasure, during which you visit many places.</a:t>
            </a:r>
          </a:p>
        </p:txBody>
      </p:sp>
      <p:sp>
        <p:nvSpPr>
          <p:cNvPr id="14" name="Прямоугольник 13"/>
          <p:cNvSpPr/>
          <p:nvPr/>
        </p:nvSpPr>
        <p:spPr>
          <a:xfrm>
            <a:off x="5882640" y="54559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do outdoor sports such as rock climbing, canoeing, etc.</a:t>
            </a:r>
          </a:p>
        </p:txBody>
      </p:sp>
      <p:cxnSp>
        <p:nvCxnSpPr>
          <p:cNvPr id="22" name="Прямая со стрелкой 21"/>
          <p:cNvCxnSpPr>
            <a:stCxn id="5" idx="3"/>
            <a:endCxn id="14" idx="1"/>
          </p:cNvCxnSpPr>
          <p:nvPr/>
        </p:nvCxnSpPr>
        <p:spPr>
          <a:xfrm>
            <a:off x="5059680" y="2430780"/>
            <a:ext cx="822960" cy="3413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14</a:t>
            </a:fld>
            <a:endParaRPr lang="ru-RU"/>
          </a:p>
        </p:txBody>
      </p:sp>
    </p:spTree>
    <p:extLst>
      <p:ext uri="{BB962C8B-B14F-4D97-AF65-F5344CB8AC3E}">
        <p14:creationId xmlns:p14="http://schemas.microsoft.com/office/powerpoint/2010/main" val="2898360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rgbClr val="C00000"/>
                </a:solidFill>
              </a:rPr>
              <a:t>Match types of travelling and definitions</a:t>
            </a:r>
            <a:endParaRPr lang="ru-RU" dirty="0">
              <a:solidFill>
                <a:srgbClr val="C00000"/>
              </a:solidFill>
            </a:endParaRPr>
          </a:p>
        </p:txBody>
      </p:sp>
      <p:sp>
        <p:nvSpPr>
          <p:cNvPr id="3" name="Объект 2"/>
          <p:cNvSpPr>
            <a:spLocks noGrp="1"/>
          </p:cNvSpPr>
          <p:nvPr>
            <p:ph sz="half" idx="1"/>
          </p:nvPr>
        </p:nvSpPr>
        <p:spPr>
          <a:xfrm>
            <a:off x="868680" y="1825625"/>
            <a:ext cx="4632960" cy="4351338"/>
          </a:xfrm>
        </p:spPr>
        <p:txBody>
          <a:bodyPr/>
          <a:lstStyle/>
          <a:p>
            <a:endParaRPr lang="ru-RU" dirty="0" smtClean="0"/>
          </a:p>
          <a:p>
            <a:endParaRPr lang="ru-RU" dirty="0"/>
          </a:p>
          <a:p>
            <a:endParaRPr lang="ru-RU" dirty="0" smtClean="0"/>
          </a:p>
          <a:p>
            <a:endParaRPr lang="ru-RU" dirty="0"/>
          </a:p>
        </p:txBody>
      </p:sp>
      <p:sp>
        <p:nvSpPr>
          <p:cNvPr id="4" name="Объект 3"/>
          <p:cNvSpPr>
            <a:spLocks noGrp="1"/>
          </p:cNvSpPr>
          <p:nvPr>
            <p:ph sz="half" idx="2"/>
          </p:nvPr>
        </p:nvSpPr>
        <p:spPr>
          <a:xfrm>
            <a:off x="5608320" y="1825625"/>
            <a:ext cx="5745480" cy="4351338"/>
          </a:xfrm>
        </p:spPr>
        <p:txBody>
          <a:bodyPr/>
          <a:lstStyle/>
          <a:p>
            <a:endParaRPr lang="ru-RU" dirty="0" smtClean="0"/>
          </a:p>
          <a:p>
            <a:endParaRPr lang="ru-RU" dirty="0"/>
          </a:p>
          <a:p>
            <a:endParaRPr lang="ru-RU" dirty="0" smtClean="0"/>
          </a:p>
          <a:p>
            <a:endParaRPr lang="ru-RU" dirty="0"/>
          </a:p>
          <a:p>
            <a:endParaRPr lang="ru-RU" dirty="0" smtClean="0"/>
          </a:p>
          <a:p>
            <a:endParaRPr lang="ru-RU" dirty="0"/>
          </a:p>
        </p:txBody>
      </p:sp>
      <p:sp>
        <p:nvSpPr>
          <p:cNvPr id="5" name="Прямоугольник 4"/>
          <p:cNvSpPr/>
          <p:nvPr/>
        </p:nvSpPr>
        <p:spPr>
          <a:xfrm>
            <a:off x="1066800" y="20421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Adventure holiday</a:t>
            </a:r>
          </a:p>
        </p:txBody>
      </p:sp>
      <p:sp>
        <p:nvSpPr>
          <p:cNvPr id="6" name="Прямоугольник 5"/>
          <p:cNvSpPr/>
          <p:nvPr/>
        </p:nvSpPr>
        <p:spPr>
          <a:xfrm>
            <a:off x="1066800" y="320040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Backpacking holiday</a:t>
            </a:r>
          </a:p>
        </p:txBody>
      </p:sp>
      <p:sp>
        <p:nvSpPr>
          <p:cNvPr id="7" name="Прямоугольник 6"/>
          <p:cNvSpPr/>
          <p:nvPr/>
        </p:nvSpPr>
        <p:spPr>
          <a:xfrm>
            <a:off x="1066800" y="428244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City break</a:t>
            </a:r>
          </a:p>
        </p:txBody>
      </p:sp>
      <p:sp>
        <p:nvSpPr>
          <p:cNvPr id="8" name="Прямоугольник 7"/>
          <p:cNvSpPr/>
          <p:nvPr/>
        </p:nvSpPr>
        <p:spPr>
          <a:xfrm>
            <a:off x="1082040" y="54330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Coach tour</a:t>
            </a:r>
          </a:p>
        </p:txBody>
      </p:sp>
      <p:sp>
        <p:nvSpPr>
          <p:cNvPr id="10" name="Прямоугольник 9"/>
          <p:cNvSpPr/>
          <p:nvPr/>
        </p:nvSpPr>
        <p:spPr>
          <a:xfrm>
            <a:off x="5882640" y="204216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go travelling with your clothes, etc.in a backpack.</a:t>
            </a:r>
          </a:p>
        </p:txBody>
      </p:sp>
      <p:sp>
        <p:nvSpPr>
          <p:cNvPr id="12" name="Прямоугольник 11"/>
          <p:cNvSpPr/>
          <p:nvPr/>
        </p:nvSpPr>
        <p:spPr>
          <a:xfrm>
            <a:off x="5882640" y="317754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short holiday in a city</a:t>
            </a:r>
            <a:r>
              <a:rPr lang="en-US" dirty="0"/>
              <a:t>.</a:t>
            </a:r>
          </a:p>
        </p:txBody>
      </p:sp>
      <p:sp>
        <p:nvSpPr>
          <p:cNvPr id="13" name="Прямоугольник 12"/>
          <p:cNvSpPr/>
          <p:nvPr/>
        </p:nvSpPr>
        <p:spPr>
          <a:xfrm>
            <a:off x="5882640" y="42748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on a large bus that you make for pleasure, during which you visit many places.</a:t>
            </a:r>
          </a:p>
        </p:txBody>
      </p:sp>
      <p:sp>
        <p:nvSpPr>
          <p:cNvPr id="14" name="Прямоугольник 13"/>
          <p:cNvSpPr/>
          <p:nvPr/>
        </p:nvSpPr>
        <p:spPr>
          <a:xfrm>
            <a:off x="5882640" y="54559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do outdoor sports such as rock climbing, canoeing, etc.</a:t>
            </a:r>
          </a:p>
        </p:txBody>
      </p:sp>
      <p:cxnSp>
        <p:nvCxnSpPr>
          <p:cNvPr id="22" name="Прямая со стрелкой 21"/>
          <p:cNvCxnSpPr>
            <a:stCxn id="5" idx="3"/>
            <a:endCxn id="14" idx="1"/>
          </p:cNvCxnSpPr>
          <p:nvPr/>
        </p:nvCxnSpPr>
        <p:spPr>
          <a:xfrm>
            <a:off x="5059680" y="2430780"/>
            <a:ext cx="822960" cy="3413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6" idx="3"/>
            <a:endCxn id="10" idx="1"/>
          </p:cNvCxnSpPr>
          <p:nvPr/>
        </p:nvCxnSpPr>
        <p:spPr>
          <a:xfrm flipV="1">
            <a:off x="5059680" y="2430780"/>
            <a:ext cx="822960" cy="1158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15</a:t>
            </a:fld>
            <a:endParaRPr lang="ru-RU"/>
          </a:p>
        </p:txBody>
      </p:sp>
    </p:spTree>
    <p:extLst>
      <p:ext uri="{BB962C8B-B14F-4D97-AF65-F5344CB8AC3E}">
        <p14:creationId xmlns:p14="http://schemas.microsoft.com/office/powerpoint/2010/main" val="1708454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rgbClr val="C00000"/>
                </a:solidFill>
              </a:rPr>
              <a:t>Match types of travelling and definitions</a:t>
            </a:r>
            <a:endParaRPr lang="ru-RU" dirty="0">
              <a:solidFill>
                <a:srgbClr val="C00000"/>
              </a:solidFill>
            </a:endParaRPr>
          </a:p>
        </p:txBody>
      </p:sp>
      <p:sp>
        <p:nvSpPr>
          <p:cNvPr id="3" name="Объект 2"/>
          <p:cNvSpPr>
            <a:spLocks noGrp="1"/>
          </p:cNvSpPr>
          <p:nvPr>
            <p:ph sz="half" idx="1"/>
          </p:nvPr>
        </p:nvSpPr>
        <p:spPr>
          <a:xfrm>
            <a:off x="868680" y="1825625"/>
            <a:ext cx="4632960" cy="4351338"/>
          </a:xfrm>
        </p:spPr>
        <p:txBody>
          <a:bodyPr/>
          <a:lstStyle/>
          <a:p>
            <a:endParaRPr lang="ru-RU" dirty="0" smtClean="0"/>
          </a:p>
          <a:p>
            <a:endParaRPr lang="ru-RU" dirty="0"/>
          </a:p>
          <a:p>
            <a:endParaRPr lang="ru-RU" dirty="0" smtClean="0"/>
          </a:p>
          <a:p>
            <a:endParaRPr lang="ru-RU" dirty="0"/>
          </a:p>
        </p:txBody>
      </p:sp>
      <p:sp>
        <p:nvSpPr>
          <p:cNvPr id="4" name="Объект 3"/>
          <p:cNvSpPr>
            <a:spLocks noGrp="1"/>
          </p:cNvSpPr>
          <p:nvPr>
            <p:ph sz="half" idx="2"/>
          </p:nvPr>
        </p:nvSpPr>
        <p:spPr>
          <a:xfrm>
            <a:off x="5608320" y="1825625"/>
            <a:ext cx="5745480" cy="4351338"/>
          </a:xfrm>
        </p:spPr>
        <p:txBody>
          <a:bodyPr/>
          <a:lstStyle/>
          <a:p>
            <a:endParaRPr lang="ru-RU" dirty="0" smtClean="0"/>
          </a:p>
          <a:p>
            <a:endParaRPr lang="ru-RU" dirty="0"/>
          </a:p>
          <a:p>
            <a:endParaRPr lang="ru-RU" dirty="0" smtClean="0"/>
          </a:p>
          <a:p>
            <a:endParaRPr lang="ru-RU" dirty="0"/>
          </a:p>
          <a:p>
            <a:endParaRPr lang="ru-RU" dirty="0" smtClean="0"/>
          </a:p>
          <a:p>
            <a:endParaRPr lang="ru-RU" dirty="0"/>
          </a:p>
        </p:txBody>
      </p:sp>
      <p:sp>
        <p:nvSpPr>
          <p:cNvPr id="5" name="Прямоугольник 4"/>
          <p:cNvSpPr/>
          <p:nvPr/>
        </p:nvSpPr>
        <p:spPr>
          <a:xfrm>
            <a:off x="1066800" y="20421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Adventure holiday</a:t>
            </a:r>
          </a:p>
        </p:txBody>
      </p:sp>
      <p:sp>
        <p:nvSpPr>
          <p:cNvPr id="6" name="Прямоугольник 5"/>
          <p:cNvSpPr/>
          <p:nvPr/>
        </p:nvSpPr>
        <p:spPr>
          <a:xfrm>
            <a:off x="1066800" y="320040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Backpacking holiday</a:t>
            </a:r>
          </a:p>
        </p:txBody>
      </p:sp>
      <p:sp>
        <p:nvSpPr>
          <p:cNvPr id="7" name="Прямоугольник 6"/>
          <p:cNvSpPr/>
          <p:nvPr/>
        </p:nvSpPr>
        <p:spPr>
          <a:xfrm>
            <a:off x="1066800" y="428244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City break</a:t>
            </a:r>
          </a:p>
        </p:txBody>
      </p:sp>
      <p:sp>
        <p:nvSpPr>
          <p:cNvPr id="8" name="Прямоугольник 7"/>
          <p:cNvSpPr/>
          <p:nvPr/>
        </p:nvSpPr>
        <p:spPr>
          <a:xfrm>
            <a:off x="1082040" y="54330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Coach tour</a:t>
            </a:r>
          </a:p>
        </p:txBody>
      </p:sp>
      <p:sp>
        <p:nvSpPr>
          <p:cNvPr id="10" name="Прямоугольник 9"/>
          <p:cNvSpPr/>
          <p:nvPr/>
        </p:nvSpPr>
        <p:spPr>
          <a:xfrm>
            <a:off x="5882640" y="204216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go travelling with your clothes, etc.in a backpack.</a:t>
            </a:r>
          </a:p>
        </p:txBody>
      </p:sp>
      <p:sp>
        <p:nvSpPr>
          <p:cNvPr id="12" name="Прямоугольник 11"/>
          <p:cNvSpPr/>
          <p:nvPr/>
        </p:nvSpPr>
        <p:spPr>
          <a:xfrm>
            <a:off x="5882640" y="317754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short holiday in a city</a:t>
            </a:r>
            <a:r>
              <a:rPr lang="en-US" dirty="0"/>
              <a:t>.</a:t>
            </a:r>
          </a:p>
        </p:txBody>
      </p:sp>
      <p:sp>
        <p:nvSpPr>
          <p:cNvPr id="13" name="Прямоугольник 12"/>
          <p:cNvSpPr/>
          <p:nvPr/>
        </p:nvSpPr>
        <p:spPr>
          <a:xfrm>
            <a:off x="5882640" y="42748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on a large bus that you make for pleasure, during which you visit many places.</a:t>
            </a:r>
          </a:p>
        </p:txBody>
      </p:sp>
      <p:sp>
        <p:nvSpPr>
          <p:cNvPr id="14" name="Прямоугольник 13"/>
          <p:cNvSpPr/>
          <p:nvPr/>
        </p:nvSpPr>
        <p:spPr>
          <a:xfrm>
            <a:off x="5882640" y="54559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do outdoor sports such as rock climbing, canoeing, etc.</a:t>
            </a:r>
          </a:p>
        </p:txBody>
      </p:sp>
      <p:cxnSp>
        <p:nvCxnSpPr>
          <p:cNvPr id="22" name="Прямая со стрелкой 21"/>
          <p:cNvCxnSpPr>
            <a:stCxn id="5" idx="3"/>
            <a:endCxn id="14" idx="1"/>
          </p:cNvCxnSpPr>
          <p:nvPr/>
        </p:nvCxnSpPr>
        <p:spPr>
          <a:xfrm>
            <a:off x="5059680" y="2430780"/>
            <a:ext cx="822960" cy="3413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6" idx="3"/>
            <a:endCxn id="10" idx="1"/>
          </p:cNvCxnSpPr>
          <p:nvPr/>
        </p:nvCxnSpPr>
        <p:spPr>
          <a:xfrm flipV="1">
            <a:off x="5059680" y="2430780"/>
            <a:ext cx="822960" cy="1158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7" idx="3"/>
          </p:cNvCxnSpPr>
          <p:nvPr/>
        </p:nvCxnSpPr>
        <p:spPr>
          <a:xfrm flipV="1">
            <a:off x="5059680" y="3589020"/>
            <a:ext cx="822960" cy="1082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16</a:t>
            </a:fld>
            <a:endParaRPr lang="ru-RU"/>
          </a:p>
        </p:txBody>
      </p:sp>
    </p:spTree>
    <p:extLst>
      <p:ext uri="{BB962C8B-B14F-4D97-AF65-F5344CB8AC3E}">
        <p14:creationId xmlns:p14="http://schemas.microsoft.com/office/powerpoint/2010/main" val="360109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rgbClr val="C00000"/>
                </a:solidFill>
              </a:rPr>
              <a:t>Match types of travelling and definitions</a:t>
            </a:r>
            <a:endParaRPr lang="ru-RU" dirty="0">
              <a:solidFill>
                <a:srgbClr val="C00000"/>
              </a:solidFill>
            </a:endParaRPr>
          </a:p>
        </p:txBody>
      </p:sp>
      <p:sp>
        <p:nvSpPr>
          <p:cNvPr id="3" name="Объект 2"/>
          <p:cNvSpPr>
            <a:spLocks noGrp="1"/>
          </p:cNvSpPr>
          <p:nvPr>
            <p:ph sz="half" idx="1"/>
          </p:nvPr>
        </p:nvSpPr>
        <p:spPr>
          <a:xfrm>
            <a:off x="868680" y="1825625"/>
            <a:ext cx="4632960" cy="4351338"/>
          </a:xfrm>
        </p:spPr>
        <p:txBody>
          <a:bodyPr/>
          <a:lstStyle/>
          <a:p>
            <a:endParaRPr lang="ru-RU" dirty="0" smtClean="0"/>
          </a:p>
          <a:p>
            <a:endParaRPr lang="ru-RU" dirty="0"/>
          </a:p>
          <a:p>
            <a:endParaRPr lang="ru-RU" dirty="0" smtClean="0"/>
          </a:p>
          <a:p>
            <a:endParaRPr lang="ru-RU" dirty="0"/>
          </a:p>
        </p:txBody>
      </p:sp>
      <p:sp>
        <p:nvSpPr>
          <p:cNvPr id="4" name="Объект 3"/>
          <p:cNvSpPr>
            <a:spLocks noGrp="1"/>
          </p:cNvSpPr>
          <p:nvPr>
            <p:ph sz="half" idx="2"/>
          </p:nvPr>
        </p:nvSpPr>
        <p:spPr>
          <a:xfrm>
            <a:off x="5608320" y="1825625"/>
            <a:ext cx="5745480" cy="4351338"/>
          </a:xfrm>
        </p:spPr>
        <p:txBody>
          <a:bodyPr/>
          <a:lstStyle/>
          <a:p>
            <a:endParaRPr lang="ru-RU" dirty="0" smtClean="0"/>
          </a:p>
          <a:p>
            <a:endParaRPr lang="ru-RU" dirty="0"/>
          </a:p>
          <a:p>
            <a:endParaRPr lang="ru-RU" dirty="0" smtClean="0"/>
          </a:p>
          <a:p>
            <a:endParaRPr lang="ru-RU" dirty="0"/>
          </a:p>
          <a:p>
            <a:endParaRPr lang="ru-RU" dirty="0" smtClean="0"/>
          </a:p>
          <a:p>
            <a:endParaRPr lang="ru-RU" dirty="0"/>
          </a:p>
        </p:txBody>
      </p:sp>
      <p:sp>
        <p:nvSpPr>
          <p:cNvPr id="5" name="Прямоугольник 4"/>
          <p:cNvSpPr/>
          <p:nvPr/>
        </p:nvSpPr>
        <p:spPr>
          <a:xfrm>
            <a:off x="1066800" y="20421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Adventure holiday</a:t>
            </a:r>
          </a:p>
        </p:txBody>
      </p:sp>
      <p:sp>
        <p:nvSpPr>
          <p:cNvPr id="6" name="Прямоугольник 5"/>
          <p:cNvSpPr/>
          <p:nvPr/>
        </p:nvSpPr>
        <p:spPr>
          <a:xfrm>
            <a:off x="1066800" y="320040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Backpacking holiday</a:t>
            </a:r>
          </a:p>
        </p:txBody>
      </p:sp>
      <p:sp>
        <p:nvSpPr>
          <p:cNvPr id="7" name="Прямоугольник 6"/>
          <p:cNvSpPr/>
          <p:nvPr/>
        </p:nvSpPr>
        <p:spPr>
          <a:xfrm>
            <a:off x="1066800" y="428244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City break</a:t>
            </a:r>
          </a:p>
        </p:txBody>
      </p:sp>
      <p:sp>
        <p:nvSpPr>
          <p:cNvPr id="8" name="Прямоугольник 7"/>
          <p:cNvSpPr/>
          <p:nvPr/>
        </p:nvSpPr>
        <p:spPr>
          <a:xfrm>
            <a:off x="1082040" y="5433060"/>
            <a:ext cx="399288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Coach tour</a:t>
            </a:r>
          </a:p>
        </p:txBody>
      </p:sp>
      <p:sp>
        <p:nvSpPr>
          <p:cNvPr id="10" name="Прямоугольник 9"/>
          <p:cNvSpPr/>
          <p:nvPr/>
        </p:nvSpPr>
        <p:spPr>
          <a:xfrm>
            <a:off x="5882640" y="204216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go travelling with your clothes, etc.in a backpack.</a:t>
            </a:r>
          </a:p>
        </p:txBody>
      </p:sp>
      <p:sp>
        <p:nvSpPr>
          <p:cNvPr id="12" name="Прямоугольник 11"/>
          <p:cNvSpPr/>
          <p:nvPr/>
        </p:nvSpPr>
        <p:spPr>
          <a:xfrm>
            <a:off x="5882640" y="317754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short holiday in a city</a:t>
            </a:r>
            <a:r>
              <a:rPr lang="en-US" dirty="0"/>
              <a:t>.</a:t>
            </a:r>
          </a:p>
        </p:txBody>
      </p:sp>
      <p:sp>
        <p:nvSpPr>
          <p:cNvPr id="13" name="Прямоугольник 12"/>
          <p:cNvSpPr/>
          <p:nvPr/>
        </p:nvSpPr>
        <p:spPr>
          <a:xfrm>
            <a:off x="5882640" y="42748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on a large bus that you make for pleasure, during which you visit many places.</a:t>
            </a:r>
          </a:p>
        </p:txBody>
      </p:sp>
      <p:sp>
        <p:nvSpPr>
          <p:cNvPr id="14" name="Прямоугольник 13"/>
          <p:cNvSpPr/>
          <p:nvPr/>
        </p:nvSpPr>
        <p:spPr>
          <a:xfrm>
            <a:off x="5882640" y="5455920"/>
            <a:ext cx="525780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holiday where you do outdoor sports such as rock climbing, canoeing, etc.</a:t>
            </a:r>
          </a:p>
        </p:txBody>
      </p:sp>
      <p:cxnSp>
        <p:nvCxnSpPr>
          <p:cNvPr id="22" name="Прямая со стрелкой 21"/>
          <p:cNvCxnSpPr>
            <a:stCxn id="5" idx="3"/>
            <a:endCxn id="14" idx="1"/>
          </p:cNvCxnSpPr>
          <p:nvPr/>
        </p:nvCxnSpPr>
        <p:spPr>
          <a:xfrm>
            <a:off x="5059680" y="2430780"/>
            <a:ext cx="822960" cy="3413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6" idx="3"/>
            <a:endCxn id="10" idx="1"/>
          </p:cNvCxnSpPr>
          <p:nvPr/>
        </p:nvCxnSpPr>
        <p:spPr>
          <a:xfrm flipV="1">
            <a:off x="5059680" y="2430780"/>
            <a:ext cx="822960" cy="1158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7" idx="3"/>
          </p:cNvCxnSpPr>
          <p:nvPr/>
        </p:nvCxnSpPr>
        <p:spPr>
          <a:xfrm flipV="1">
            <a:off x="5059680" y="3589020"/>
            <a:ext cx="822960" cy="1082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8" idx="3"/>
            <a:endCxn id="13" idx="1"/>
          </p:cNvCxnSpPr>
          <p:nvPr/>
        </p:nvCxnSpPr>
        <p:spPr>
          <a:xfrm flipV="1">
            <a:off x="5074920" y="4663440"/>
            <a:ext cx="807720" cy="1158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17</a:t>
            </a:fld>
            <a:endParaRPr lang="ru-RU"/>
          </a:p>
        </p:txBody>
      </p:sp>
    </p:spTree>
    <p:extLst>
      <p:ext uri="{BB962C8B-B14F-4D97-AF65-F5344CB8AC3E}">
        <p14:creationId xmlns:p14="http://schemas.microsoft.com/office/powerpoint/2010/main" val="856815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DIY holiday</a:t>
            </a:r>
          </a:p>
        </p:txBody>
      </p:sp>
      <p:sp>
        <p:nvSpPr>
          <p:cNvPr id="6" name="Прямоугольник 5"/>
          <p:cNvSpPr/>
          <p:nvPr/>
        </p:nvSpPr>
        <p:spPr>
          <a:xfrm>
            <a:off x="1112520" y="29260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Honeymoon</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House swap</a:t>
            </a: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Package holiday</a:t>
            </a:r>
          </a:p>
        </p:txBody>
      </p:sp>
      <p:sp>
        <p:nvSpPr>
          <p:cNvPr id="10" name="Прямоугольник 9"/>
          <p:cNvSpPr/>
          <p:nvPr/>
        </p:nvSpPr>
        <p:spPr>
          <a:xfrm>
            <a:off x="5806440" y="19812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holyday that is taken by two people who have just got married.</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you choose and book the accommodation, transport, activities, etc. yourself.</a:t>
            </a:r>
          </a:p>
        </p:txBody>
      </p:sp>
      <p:sp>
        <p:nvSpPr>
          <p:cNvPr id="12" name="Прямоугольник 11"/>
          <p:cNvSpPr/>
          <p:nvPr/>
        </p:nvSpPr>
        <p:spPr>
          <a:xfrm>
            <a:off x="5806440" y="399288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the accommodation, travel, activities, etc. are arranged for you by a company.</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 arrangement where two people or families move into each other’s houses for a holiday.</a:t>
            </a:r>
          </a:p>
        </p:txBody>
      </p:sp>
      <p:sp>
        <p:nvSpPr>
          <p:cNvPr id="9" name="Номер слайда 8"/>
          <p:cNvSpPr>
            <a:spLocks noGrp="1"/>
          </p:cNvSpPr>
          <p:nvPr>
            <p:ph type="sldNum" sz="quarter" idx="12"/>
          </p:nvPr>
        </p:nvSpPr>
        <p:spPr/>
        <p:txBody>
          <a:bodyPr/>
          <a:lstStyle/>
          <a:p>
            <a:fld id="{1AD444DC-905C-41DF-BDC0-F1FAAC645133}" type="slidenum">
              <a:rPr lang="ru-RU" smtClean="0"/>
              <a:t>18</a:t>
            </a:fld>
            <a:endParaRPr lang="ru-RU"/>
          </a:p>
        </p:txBody>
      </p:sp>
    </p:spTree>
    <p:extLst>
      <p:ext uri="{BB962C8B-B14F-4D97-AF65-F5344CB8AC3E}">
        <p14:creationId xmlns:p14="http://schemas.microsoft.com/office/powerpoint/2010/main" val="2109354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DIY holiday</a:t>
            </a:r>
          </a:p>
        </p:txBody>
      </p:sp>
      <p:sp>
        <p:nvSpPr>
          <p:cNvPr id="6" name="Прямоугольник 5"/>
          <p:cNvSpPr/>
          <p:nvPr/>
        </p:nvSpPr>
        <p:spPr>
          <a:xfrm>
            <a:off x="1112520" y="29260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Honeymoon</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House swap</a:t>
            </a: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Package holiday</a:t>
            </a:r>
          </a:p>
        </p:txBody>
      </p:sp>
      <p:sp>
        <p:nvSpPr>
          <p:cNvPr id="10" name="Прямоугольник 9"/>
          <p:cNvSpPr/>
          <p:nvPr/>
        </p:nvSpPr>
        <p:spPr>
          <a:xfrm>
            <a:off x="5806440" y="19812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holyday that is taken by two people who have just got married.</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you choose and book the accommodation, transport, activities, etc. yourself.</a:t>
            </a:r>
          </a:p>
        </p:txBody>
      </p:sp>
      <p:sp>
        <p:nvSpPr>
          <p:cNvPr id="12" name="Прямоугольник 11"/>
          <p:cNvSpPr/>
          <p:nvPr/>
        </p:nvSpPr>
        <p:spPr>
          <a:xfrm>
            <a:off x="5806440" y="399288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the accommodation, travel, activities, etc. are arranged for you by a company.</a:t>
            </a:r>
          </a:p>
        </p:txBody>
      </p:sp>
      <p:sp>
        <p:nvSpPr>
          <p:cNvPr id="13" name="Прямоугольник 12"/>
          <p:cNvSpPr/>
          <p:nvPr/>
        </p:nvSpPr>
        <p:spPr>
          <a:xfrm>
            <a:off x="5806440" y="5029200"/>
            <a:ext cx="5318760" cy="678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 arrangement where two people or families move into each other’s houses for a holiday.</a:t>
            </a:r>
          </a:p>
        </p:txBody>
      </p:sp>
      <p:cxnSp>
        <p:nvCxnSpPr>
          <p:cNvPr id="14" name="Прямая со стрелкой 13"/>
          <p:cNvCxnSpPr>
            <a:stCxn id="5" idx="3"/>
            <a:endCxn id="11" idx="1"/>
          </p:cNvCxnSpPr>
          <p:nvPr/>
        </p:nvCxnSpPr>
        <p:spPr>
          <a:xfrm>
            <a:off x="4709160" y="2282190"/>
            <a:ext cx="1097280" cy="1070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19</a:t>
            </a:fld>
            <a:endParaRPr lang="ru-RU"/>
          </a:p>
        </p:txBody>
      </p:sp>
    </p:spTree>
    <p:extLst>
      <p:ext uri="{BB962C8B-B14F-4D97-AF65-F5344CB8AC3E}">
        <p14:creationId xmlns:p14="http://schemas.microsoft.com/office/powerpoint/2010/main" val="2290040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b="1" u="sng" dirty="0" smtClean="0"/>
              <a:t>Why do people travel?</a:t>
            </a:r>
            <a:r>
              <a:rPr lang="en-US" dirty="0" smtClean="0"/>
              <a:t/>
            </a:r>
            <a:br>
              <a:rPr lang="en-US" dirty="0" smtClean="0"/>
            </a:br>
            <a:r>
              <a:rPr lang="en-US" dirty="0" smtClean="0"/>
              <a:t>(make sentences using these words)</a:t>
            </a:r>
            <a:r>
              <a:rPr lang="ru-RU" dirty="0" smtClean="0"/>
              <a:t/>
            </a:r>
            <a:br>
              <a:rPr lang="ru-RU" dirty="0" smtClean="0"/>
            </a:b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   </a:t>
            </a:r>
            <a:r>
              <a:rPr lang="en-US" dirty="0" smtClean="0"/>
              <a:t>Picturesque</a:t>
            </a:r>
          </a:p>
          <a:p>
            <a:pPr marL="0" indent="0">
              <a:buNone/>
            </a:pPr>
            <a:r>
              <a:rPr lang="ru-RU" dirty="0" smtClean="0"/>
              <a:t>   </a:t>
            </a:r>
            <a:r>
              <a:rPr lang="en-US" dirty="0" smtClean="0"/>
              <a:t>Magnificent</a:t>
            </a:r>
          </a:p>
          <a:p>
            <a:pPr marL="0" indent="0">
              <a:buNone/>
            </a:pPr>
            <a:r>
              <a:rPr lang="ru-RU" dirty="0" smtClean="0"/>
              <a:t>   </a:t>
            </a:r>
            <a:r>
              <a:rPr lang="en-US" dirty="0" smtClean="0"/>
              <a:t>Impressive</a:t>
            </a:r>
          </a:p>
          <a:p>
            <a:pPr marL="0" indent="0">
              <a:buNone/>
            </a:pPr>
            <a:r>
              <a:rPr lang="ru-RU" dirty="0" smtClean="0"/>
              <a:t>   </a:t>
            </a:r>
            <a:r>
              <a:rPr lang="en-US" dirty="0" smtClean="0"/>
              <a:t>Breathtaking</a:t>
            </a:r>
          </a:p>
          <a:p>
            <a:r>
              <a:rPr lang="en-US" dirty="0" smtClean="0"/>
              <a:t>Gorgeous</a:t>
            </a:r>
          </a:p>
          <a:p>
            <a:r>
              <a:rPr lang="en-US" dirty="0" smtClean="0"/>
              <a:t>Discover new places</a:t>
            </a:r>
          </a:p>
          <a:p>
            <a:r>
              <a:rPr lang="en-US" dirty="0" smtClean="0"/>
              <a:t>Learn about culture</a:t>
            </a:r>
          </a:p>
          <a:p>
            <a:r>
              <a:rPr lang="en-US" dirty="0" smtClean="0"/>
              <a:t>Improve your knowledge of</a:t>
            </a:r>
          </a:p>
          <a:p>
            <a:r>
              <a:rPr lang="en-US" dirty="0" smtClean="0"/>
              <a:t>Escape from boring life and daily routine</a:t>
            </a:r>
          </a:p>
          <a:p>
            <a:r>
              <a:rPr lang="en-US" dirty="0" smtClean="0"/>
              <a:t>Explore new places</a:t>
            </a:r>
          </a:p>
          <a:p>
            <a:r>
              <a:rPr lang="en-US" dirty="0" smtClean="0"/>
              <a:t>Expand your outlook</a:t>
            </a:r>
            <a:endParaRPr lang="ru-RU" dirty="0"/>
          </a:p>
        </p:txBody>
      </p:sp>
      <p:sp>
        <p:nvSpPr>
          <p:cNvPr id="5" name="AutoShape 2" descr="https://www.culture.ru/storage/images/55ecc5ab370d5088af272ab4d01b114c/7ddcb77f6ec5b94c26e0eab1fb200650.jpeg"/>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6" name="Рисунок 5"/>
          <p:cNvPicPr>
            <a:picLocks noChangeAspect="1"/>
          </p:cNvPicPr>
          <p:nvPr/>
        </p:nvPicPr>
        <p:blipFill>
          <a:blip r:embed="rId2"/>
          <a:stretch>
            <a:fillRect/>
          </a:stretch>
        </p:blipFill>
        <p:spPr>
          <a:xfrm>
            <a:off x="130970" y="2057400"/>
            <a:ext cx="4846637" cy="3811588"/>
          </a:xfrm>
          <a:prstGeom prst="rect">
            <a:avLst/>
          </a:prstGeom>
        </p:spPr>
      </p:pic>
      <p:sp>
        <p:nvSpPr>
          <p:cNvPr id="4" name="Номер слайда 3"/>
          <p:cNvSpPr>
            <a:spLocks noGrp="1"/>
          </p:cNvSpPr>
          <p:nvPr>
            <p:ph type="sldNum" sz="quarter" idx="12"/>
          </p:nvPr>
        </p:nvSpPr>
        <p:spPr/>
        <p:txBody>
          <a:bodyPr/>
          <a:lstStyle/>
          <a:p>
            <a:fld id="{1AD444DC-905C-41DF-BDC0-F1FAAC645133}" type="slidenum">
              <a:rPr lang="ru-RU" smtClean="0"/>
              <a:t>2</a:t>
            </a:fld>
            <a:endParaRPr lang="ru-RU"/>
          </a:p>
        </p:txBody>
      </p:sp>
    </p:spTree>
    <p:extLst>
      <p:ext uri="{BB962C8B-B14F-4D97-AF65-F5344CB8AC3E}">
        <p14:creationId xmlns:p14="http://schemas.microsoft.com/office/powerpoint/2010/main" val="2326630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DIY holiday</a:t>
            </a:r>
          </a:p>
        </p:txBody>
      </p:sp>
      <p:sp>
        <p:nvSpPr>
          <p:cNvPr id="6" name="Прямоугольник 5"/>
          <p:cNvSpPr/>
          <p:nvPr/>
        </p:nvSpPr>
        <p:spPr>
          <a:xfrm>
            <a:off x="1112520" y="29260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Honeymoon</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House swap</a:t>
            </a: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Package holiday</a:t>
            </a:r>
          </a:p>
        </p:txBody>
      </p:sp>
      <p:sp>
        <p:nvSpPr>
          <p:cNvPr id="10" name="Прямоугольник 9"/>
          <p:cNvSpPr/>
          <p:nvPr/>
        </p:nvSpPr>
        <p:spPr>
          <a:xfrm>
            <a:off x="5806440" y="19812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holyday that is taken by two people who have just got married.</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you choose and book the accommodation, transport, activities, etc. yourself.</a:t>
            </a:r>
          </a:p>
        </p:txBody>
      </p:sp>
      <p:sp>
        <p:nvSpPr>
          <p:cNvPr id="12" name="Прямоугольник 11"/>
          <p:cNvSpPr/>
          <p:nvPr/>
        </p:nvSpPr>
        <p:spPr>
          <a:xfrm>
            <a:off x="5806440" y="399288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the accommodation, travel, activities, etc. are arranged for you by a company.</a:t>
            </a:r>
          </a:p>
        </p:txBody>
      </p:sp>
      <p:sp>
        <p:nvSpPr>
          <p:cNvPr id="13" name="Прямоугольник 12"/>
          <p:cNvSpPr/>
          <p:nvPr/>
        </p:nvSpPr>
        <p:spPr>
          <a:xfrm>
            <a:off x="5806440" y="4953000"/>
            <a:ext cx="5318760" cy="75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 arrangement where two people or families move into each other’s houses for a holiday.</a:t>
            </a:r>
          </a:p>
        </p:txBody>
      </p:sp>
      <p:cxnSp>
        <p:nvCxnSpPr>
          <p:cNvPr id="14" name="Прямая со стрелкой 13"/>
          <p:cNvCxnSpPr>
            <a:stCxn id="5" idx="3"/>
            <a:endCxn id="11" idx="1"/>
          </p:cNvCxnSpPr>
          <p:nvPr/>
        </p:nvCxnSpPr>
        <p:spPr>
          <a:xfrm>
            <a:off x="4709160" y="2282190"/>
            <a:ext cx="1097280" cy="1070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3"/>
            <a:endCxn id="10" idx="1"/>
          </p:cNvCxnSpPr>
          <p:nvPr/>
        </p:nvCxnSpPr>
        <p:spPr>
          <a:xfrm flipV="1">
            <a:off x="4709160" y="2282190"/>
            <a:ext cx="1097280" cy="94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20</a:t>
            </a:fld>
            <a:endParaRPr lang="ru-RU"/>
          </a:p>
        </p:txBody>
      </p:sp>
    </p:spTree>
    <p:extLst>
      <p:ext uri="{BB962C8B-B14F-4D97-AF65-F5344CB8AC3E}">
        <p14:creationId xmlns:p14="http://schemas.microsoft.com/office/powerpoint/2010/main" val="2980481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DIY holiday</a:t>
            </a:r>
          </a:p>
        </p:txBody>
      </p:sp>
      <p:sp>
        <p:nvSpPr>
          <p:cNvPr id="6" name="Прямоугольник 5"/>
          <p:cNvSpPr/>
          <p:nvPr/>
        </p:nvSpPr>
        <p:spPr>
          <a:xfrm>
            <a:off x="1112520" y="29260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Honeymoon</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House swap</a:t>
            </a: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Package holiday</a:t>
            </a:r>
          </a:p>
        </p:txBody>
      </p:sp>
      <p:sp>
        <p:nvSpPr>
          <p:cNvPr id="10" name="Прямоугольник 9"/>
          <p:cNvSpPr/>
          <p:nvPr/>
        </p:nvSpPr>
        <p:spPr>
          <a:xfrm>
            <a:off x="5806440" y="19812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holyday that is taken by two people who have just got married.</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you choose and book the accommodation, transport, activities, etc. yourself.</a:t>
            </a:r>
          </a:p>
        </p:txBody>
      </p:sp>
      <p:sp>
        <p:nvSpPr>
          <p:cNvPr id="12" name="Прямоугольник 11"/>
          <p:cNvSpPr/>
          <p:nvPr/>
        </p:nvSpPr>
        <p:spPr>
          <a:xfrm>
            <a:off x="5806440" y="3992880"/>
            <a:ext cx="5318760" cy="7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the accommodation, travel, activities, etc. are arranged for you by a company.</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 arrangement where two people or families move into each other’s houses for a holiday.</a:t>
            </a:r>
          </a:p>
        </p:txBody>
      </p:sp>
      <p:cxnSp>
        <p:nvCxnSpPr>
          <p:cNvPr id="14" name="Прямая со стрелкой 13"/>
          <p:cNvCxnSpPr>
            <a:stCxn id="5" idx="3"/>
            <a:endCxn id="11" idx="1"/>
          </p:cNvCxnSpPr>
          <p:nvPr/>
        </p:nvCxnSpPr>
        <p:spPr>
          <a:xfrm>
            <a:off x="4709160" y="2282190"/>
            <a:ext cx="1097280" cy="1070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3"/>
            <a:endCxn id="10" idx="1"/>
          </p:cNvCxnSpPr>
          <p:nvPr/>
        </p:nvCxnSpPr>
        <p:spPr>
          <a:xfrm flipV="1">
            <a:off x="4709160" y="2282190"/>
            <a:ext cx="1097280" cy="94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7" idx="3"/>
            <a:endCxn id="13" idx="1"/>
          </p:cNvCxnSpPr>
          <p:nvPr/>
        </p:nvCxnSpPr>
        <p:spPr>
          <a:xfrm>
            <a:off x="4709160" y="4293870"/>
            <a:ext cx="1097280" cy="1112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21</a:t>
            </a:fld>
            <a:endParaRPr lang="ru-RU"/>
          </a:p>
        </p:txBody>
      </p:sp>
    </p:spTree>
    <p:extLst>
      <p:ext uri="{BB962C8B-B14F-4D97-AF65-F5344CB8AC3E}">
        <p14:creationId xmlns:p14="http://schemas.microsoft.com/office/powerpoint/2010/main" val="392549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DIY holiday</a:t>
            </a:r>
          </a:p>
        </p:txBody>
      </p:sp>
      <p:sp>
        <p:nvSpPr>
          <p:cNvPr id="6" name="Прямоугольник 5"/>
          <p:cNvSpPr/>
          <p:nvPr/>
        </p:nvSpPr>
        <p:spPr>
          <a:xfrm>
            <a:off x="1112520" y="29260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Honeymoon</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House swap</a:t>
            </a: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Package holiday</a:t>
            </a:r>
          </a:p>
        </p:txBody>
      </p:sp>
      <p:sp>
        <p:nvSpPr>
          <p:cNvPr id="10" name="Прямоугольник 9"/>
          <p:cNvSpPr/>
          <p:nvPr/>
        </p:nvSpPr>
        <p:spPr>
          <a:xfrm>
            <a:off x="5806440" y="19812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holyday that is taken by two people who have just got married.</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you choose and book the accommodation, transport, activities, etc. yourself.</a:t>
            </a:r>
          </a:p>
        </p:txBody>
      </p:sp>
      <p:sp>
        <p:nvSpPr>
          <p:cNvPr id="12" name="Прямоугольник 11"/>
          <p:cNvSpPr/>
          <p:nvPr/>
        </p:nvSpPr>
        <p:spPr>
          <a:xfrm>
            <a:off x="5806440" y="3992880"/>
            <a:ext cx="5318760" cy="7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holiday where the accommodation, travel, activities, etc. are arranged for you by a company.</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 arrangement where two people or families move into each other’s houses for a holiday.</a:t>
            </a:r>
          </a:p>
        </p:txBody>
      </p:sp>
      <p:cxnSp>
        <p:nvCxnSpPr>
          <p:cNvPr id="14" name="Прямая со стрелкой 13"/>
          <p:cNvCxnSpPr>
            <a:stCxn id="5" idx="3"/>
            <a:endCxn id="11" idx="1"/>
          </p:cNvCxnSpPr>
          <p:nvPr/>
        </p:nvCxnSpPr>
        <p:spPr>
          <a:xfrm>
            <a:off x="4709160" y="2282190"/>
            <a:ext cx="1097280" cy="1070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3"/>
            <a:endCxn id="10" idx="1"/>
          </p:cNvCxnSpPr>
          <p:nvPr/>
        </p:nvCxnSpPr>
        <p:spPr>
          <a:xfrm flipV="1">
            <a:off x="4709160" y="2282190"/>
            <a:ext cx="1097280" cy="944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7" idx="3"/>
            <a:endCxn id="13" idx="1"/>
          </p:cNvCxnSpPr>
          <p:nvPr/>
        </p:nvCxnSpPr>
        <p:spPr>
          <a:xfrm>
            <a:off x="4709160" y="4293870"/>
            <a:ext cx="1097280" cy="1112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8" idx="3"/>
            <a:endCxn id="12" idx="1"/>
          </p:cNvCxnSpPr>
          <p:nvPr/>
        </p:nvCxnSpPr>
        <p:spPr>
          <a:xfrm flipV="1">
            <a:off x="4709160" y="4351020"/>
            <a:ext cx="1097280" cy="1055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22</a:t>
            </a:fld>
            <a:endParaRPr lang="ru-RU"/>
          </a:p>
        </p:txBody>
      </p:sp>
    </p:spTree>
    <p:extLst>
      <p:ext uri="{BB962C8B-B14F-4D97-AF65-F5344CB8AC3E}">
        <p14:creationId xmlns:p14="http://schemas.microsoft.com/office/powerpoint/2010/main" val="4178928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Self-catering holiday</a:t>
            </a:r>
          </a:p>
        </p:txBody>
      </p:sp>
      <p:sp>
        <p:nvSpPr>
          <p:cNvPr id="6" name="Прямоугольник 5"/>
          <p:cNvSpPr/>
          <p:nvPr/>
        </p:nvSpPr>
        <p:spPr>
          <a:xfrm>
            <a:off x="1112520" y="291846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Sightseeing holiday</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Staycation</a:t>
            </a:r>
            <a:endParaRPr lang="en-US" sz="4000" dirty="0">
              <a:solidFill>
                <a:schemeClr val="tx1"/>
              </a:solidFill>
            </a:endParaRP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Working holiday</a:t>
            </a:r>
          </a:p>
        </p:txBody>
      </p:sp>
      <p:sp>
        <p:nvSpPr>
          <p:cNvPr id="10" name="Прямоугольник 9"/>
          <p:cNvSpPr/>
          <p:nvPr/>
        </p:nvSpPr>
        <p:spPr>
          <a:xfrm>
            <a:off x="5806440" y="1737360"/>
            <a:ext cx="5318760" cy="1021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buFont typeface="Arial" pitchFamily="34" charset="0"/>
              <a:buChar char="•"/>
            </a:pPr>
            <a:r>
              <a:rPr lang="en-US" sz="2000" dirty="0">
                <a:solidFill>
                  <a:prstClr val="black"/>
                </a:solidFill>
              </a:rPr>
              <a:t>a holyday where you stay in a house or flat and cook for yourself.</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stay at home and relax or go on a day trip.</a:t>
            </a:r>
          </a:p>
        </p:txBody>
      </p:sp>
      <p:sp>
        <p:nvSpPr>
          <p:cNvPr id="12" name="Прямоугольник 11"/>
          <p:cNvSpPr/>
          <p:nvPr/>
        </p:nvSpPr>
        <p:spPr>
          <a:xfrm>
            <a:off x="5806440" y="3992880"/>
            <a:ext cx="531876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visit the sights of a city as a tourist.</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where you help a charity or the local people in the place you are visiting.</a:t>
            </a:r>
          </a:p>
        </p:txBody>
      </p:sp>
      <p:sp>
        <p:nvSpPr>
          <p:cNvPr id="9" name="Номер слайда 8"/>
          <p:cNvSpPr>
            <a:spLocks noGrp="1"/>
          </p:cNvSpPr>
          <p:nvPr>
            <p:ph type="sldNum" sz="quarter" idx="12"/>
          </p:nvPr>
        </p:nvSpPr>
        <p:spPr/>
        <p:txBody>
          <a:bodyPr/>
          <a:lstStyle/>
          <a:p>
            <a:fld id="{1AD444DC-905C-41DF-BDC0-F1FAAC645133}" type="slidenum">
              <a:rPr lang="ru-RU" smtClean="0"/>
              <a:t>23</a:t>
            </a:fld>
            <a:endParaRPr lang="ru-RU"/>
          </a:p>
        </p:txBody>
      </p:sp>
    </p:spTree>
    <p:extLst>
      <p:ext uri="{BB962C8B-B14F-4D97-AF65-F5344CB8AC3E}">
        <p14:creationId xmlns:p14="http://schemas.microsoft.com/office/powerpoint/2010/main" val="2267068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Self-catering holiday</a:t>
            </a:r>
          </a:p>
        </p:txBody>
      </p:sp>
      <p:sp>
        <p:nvSpPr>
          <p:cNvPr id="6" name="Прямоугольник 5"/>
          <p:cNvSpPr/>
          <p:nvPr/>
        </p:nvSpPr>
        <p:spPr>
          <a:xfrm>
            <a:off x="1112520" y="291846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Sightseeing holiday</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Staycation</a:t>
            </a:r>
            <a:endParaRPr lang="en-US" sz="4000" dirty="0">
              <a:solidFill>
                <a:schemeClr val="tx1"/>
              </a:solidFill>
            </a:endParaRP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Working holiday</a:t>
            </a:r>
          </a:p>
        </p:txBody>
      </p:sp>
      <p:sp>
        <p:nvSpPr>
          <p:cNvPr id="10" name="Прямоугольник 9"/>
          <p:cNvSpPr/>
          <p:nvPr/>
        </p:nvSpPr>
        <p:spPr>
          <a:xfrm>
            <a:off x="5806440" y="1737360"/>
            <a:ext cx="5318760" cy="100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buFont typeface="Arial" pitchFamily="34" charset="0"/>
              <a:buChar char="•"/>
            </a:pPr>
            <a:r>
              <a:rPr lang="en-US" sz="2000" dirty="0">
                <a:solidFill>
                  <a:prstClr val="black"/>
                </a:solidFill>
              </a:rPr>
              <a:t>a holyday where you stay in a house or flat and cook for yourself.</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stay at home and relax or go on a day trip.</a:t>
            </a:r>
          </a:p>
        </p:txBody>
      </p:sp>
      <p:sp>
        <p:nvSpPr>
          <p:cNvPr id="12" name="Прямоугольник 11"/>
          <p:cNvSpPr/>
          <p:nvPr/>
        </p:nvSpPr>
        <p:spPr>
          <a:xfrm>
            <a:off x="5806440" y="3992880"/>
            <a:ext cx="531876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visit the sights of a city as a tourist.</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where you help a charity or the local people in the place you are visiting.</a:t>
            </a:r>
          </a:p>
        </p:txBody>
      </p:sp>
      <p:cxnSp>
        <p:nvCxnSpPr>
          <p:cNvPr id="14" name="Прямая со стрелкой 13"/>
          <p:cNvCxnSpPr>
            <a:endCxn id="10" idx="1"/>
          </p:cNvCxnSpPr>
          <p:nvPr/>
        </p:nvCxnSpPr>
        <p:spPr>
          <a:xfrm>
            <a:off x="4709160" y="2238375"/>
            <a:ext cx="109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24</a:t>
            </a:fld>
            <a:endParaRPr lang="ru-RU"/>
          </a:p>
        </p:txBody>
      </p:sp>
    </p:spTree>
    <p:extLst>
      <p:ext uri="{BB962C8B-B14F-4D97-AF65-F5344CB8AC3E}">
        <p14:creationId xmlns:p14="http://schemas.microsoft.com/office/powerpoint/2010/main" val="2174973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Self-catering holiday</a:t>
            </a:r>
          </a:p>
        </p:txBody>
      </p:sp>
      <p:sp>
        <p:nvSpPr>
          <p:cNvPr id="6" name="Прямоугольник 5"/>
          <p:cNvSpPr/>
          <p:nvPr/>
        </p:nvSpPr>
        <p:spPr>
          <a:xfrm>
            <a:off x="1112520" y="291846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Sightseeing holiday</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Staycation</a:t>
            </a:r>
            <a:endParaRPr lang="en-US" sz="4000" dirty="0">
              <a:solidFill>
                <a:schemeClr val="tx1"/>
              </a:solidFill>
            </a:endParaRP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Working holiday</a:t>
            </a:r>
          </a:p>
        </p:txBody>
      </p:sp>
      <p:sp>
        <p:nvSpPr>
          <p:cNvPr id="10" name="Прямоугольник 9"/>
          <p:cNvSpPr/>
          <p:nvPr/>
        </p:nvSpPr>
        <p:spPr>
          <a:xfrm>
            <a:off x="5806440" y="1737360"/>
            <a:ext cx="5318760" cy="100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buFont typeface="Arial" pitchFamily="34" charset="0"/>
              <a:buChar char="•"/>
            </a:pPr>
            <a:r>
              <a:rPr lang="en-US" sz="2000" dirty="0">
                <a:solidFill>
                  <a:prstClr val="black"/>
                </a:solidFill>
              </a:rPr>
              <a:t>a holyday where you stay in a house or flat and cook for yourself.</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stay at home and relax or go on a day trip.</a:t>
            </a:r>
          </a:p>
        </p:txBody>
      </p:sp>
      <p:sp>
        <p:nvSpPr>
          <p:cNvPr id="12" name="Прямоугольник 11"/>
          <p:cNvSpPr/>
          <p:nvPr/>
        </p:nvSpPr>
        <p:spPr>
          <a:xfrm>
            <a:off x="5806440" y="3992880"/>
            <a:ext cx="531876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visit the sights of a city as a tourist.</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where you help a charity or the local people in the place you are visiting.</a:t>
            </a:r>
          </a:p>
        </p:txBody>
      </p:sp>
      <p:cxnSp>
        <p:nvCxnSpPr>
          <p:cNvPr id="14" name="Прямая со стрелкой 13"/>
          <p:cNvCxnSpPr>
            <a:endCxn id="10" idx="1"/>
          </p:cNvCxnSpPr>
          <p:nvPr/>
        </p:nvCxnSpPr>
        <p:spPr>
          <a:xfrm>
            <a:off x="4709160" y="2238375"/>
            <a:ext cx="109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3"/>
          </p:cNvCxnSpPr>
          <p:nvPr/>
        </p:nvCxnSpPr>
        <p:spPr>
          <a:xfrm>
            <a:off x="4709160" y="3219450"/>
            <a:ext cx="1097280" cy="1162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25</a:t>
            </a:fld>
            <a:endParaRPr lang="ru-RU"/>
          </a:p>
        </p:txBody>
      </p:sp>
    </p:spTree>
    <p:extLst>
      <p:ext uri="{BB962C8B-B14F-4D97-AF65-F5344CB8AC3E}">
        <p14:creationId xmlns:p14="http://schemas.microsoft.com/office/powerpoint/2010/main" val="2226513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Self-catering holiday</a:t>
            </a:r>
          </a:p>
        </p:txBody>
      </p:sp>
      <p:sp>
        <p:nvSpPr>
          <p:cNvPr id="6" name="Прямоугольник 5"/>
          <p:cNvSpPr/>
          <p:nvPr/>
        </p:nvSpPr>
        <p:spPr>
          <a:xfrm>
            <a:off x="1112520" y="291846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Sightseeing holiday</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Staycation</a:t>
            </a:r>
            <a:endParaRPr lang="en-US" sz="4000" dirty="0">
              <a:solidFill>
                <a:schemeClr val="tx1"/>
              </a:solidFill>
            </a:endParaRP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Working holiday</a:t>
            </a:r>
          </a:p>
        </p:txBody>
      </p:sp>
      <p:sp>
        <p:nvSpPr>
          <p:cNvPr id="10" name="Прямоугольник 9"/>
          <p:cNvSpPr/>
          <p:nvPr/>
        </p:nvSpPr>
        <p:spPr>
          <a:xfrm>
            <a:off x="5806440" y="1737360"/>
            <a:ext cx="5318760" cy="100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buFont typeface="Arial" pitchFamily="34" charset="0"/>
              <a:buChar char="•"/>
            </a:pPr>
            <a:r>
              <a:rPr lang="en-US" sz="2000" dirty="0">
                <a:solidFill>
                  <a:prstClr val="black"/>
                </a:solidFill>
              </a:rPr>
              <a:t>a holyday where you stay in a house or flat and cook for yourself.</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stay at home and relax or go on a day trip.</a:t>
            </a:r>
          </a:p>
        </p:txBody>
      </p:sp>
      <p:sp>
        <p:nvSpPr>
          <p:cNvPr id="12" name="Прямоугольник 11"/>
          <p:cNvSpPr/>
          <p:nvPr/>
        </p:nvSpPr>
        <p:spPr>
          <a:xfrm>
            <a:off x="5806440" y="3992880"/>
            <a:ext cx="531876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visit the sights of a city as a tourist.</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where you help a charity or the local people in the place you are visiting.</a:t>
            </a:r>
          </a:p>
        </p:txBody>
      </p:sp>
      <p:cxnSp>
        <p:nvCxnSpPr>
          <p:cNvPr id="14" name="Прямая со стрелкой 13"/>
          <p:cNvCxnSpPr>
            <a:endCxn id="10" idx="1"/>
          </p:cNvCxnSpPr>
          <p:nvPr/>
        </p:nvCxnSpPr>
        <p:spPr>
          <a:xfrm>
            <a:off x="4709160" y="2238375"/>
            <a:ext cx="109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3"/>
          </p:cNvCxnSpPr>
          <p:nvPr/>
        </p:nvCxnSpPr>
        <p:spPr>
          <a:xfrm>
            <a:off x="4709160" y="3219450"/>
            <a:ext cx="1097280" cy="1162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7" idx="3"/>
            <a:endCxn id="7" idx="3"/>
          </p:cNvCxnSpPr>
          <p:nvPr/>
        </p:nvCxnSpPr>
        <p:spPr>
          <a:xfrm>
            <a:off x="4709160" y="429387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3"/>
            <a:endCxn id="11" idx="1"/>
          </p:cNvCxnSpPr>
          <p:nvPr/>
        </p:nvCxnSpPr>
        <p:spPr>
          <a:xfrm flipV="1">
            <a:off x="4709160" y="3352800"/>
            <a:ext cx="1097280" cy="941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26</a:t>
            </a:fld>
            <a:endParaRPr lang="ru-RU"/>
          </a:p>
        </p:txBody>
      </p:sp>
    </p:spTree>
    <p:extLst>
      <p:ext uri="{BB962C8B-B14F-4D97-AF65-F5344CB8AC3E}">
        <p14:creationId xmlns:p14="http://schemas.microsoft.com/office/powerpoint/2010/main" val="2649691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C00000"/>
                </a:solidFill>
              </a:rPr>
              <a:t>Match types of travelling and definitions</a:t>
            </a:r>
            <a:endParaRPr lang="ru-RU" dirty="0"/>
          </a:p>
        </p:txBody>
      </p:sp>
      <p:sp>
        <p:nvSpPr>
          <p:cNvPr id="3" name="Объект 2"/>
          <p:cNvSpPr>
            <a:spLocks noGrp="1"/>
          </p:cNvSpPr>
          <p:nvPr>
            <p:ph sz="half" idx="1"/>
          </p:nvPr>
        </p:nvSpPr>
        <p:spPr>
          <a:xfrm>
            <a:off x="838200" y="1600201"/>
            <a:ext cx="4511040" cy="4576763"/>
          </a:xfrm>
        </p:spPr>
        <p:txBody>
          <a:bodyPr/>
          <a:lstStyle/>
          <a:p>
            <a:endParaRPr lang="en-US" dirty="0" smtClean="0"/>
          </a:p>
          <a:p>
            <a:endParaRPr lang="en-US" dirty="0"/>
          </a:p>
          <a:p>
            <a:endParaRPr lang="ru-RU" dirty="0"/>
          </a:p>
        </p:txBody>
      </p:sp>
      <p:sp>
        <p:nvSpPr>
          <p:cNvPr id="4" name="Объект 3"/>
          <p:cNvSpPr>
            <a:spLocks noGrp="1"/>
          </p:cNvSpPr>
          <p:nvPr>
            <p:ph sz="half" idx="2"/>
          </p:nvPr>
        </p:nvSpPr>
        <p:spPr>
          <a:xfrm>
            <a:off x="5699760" y="1630682"/>
            <a:ext cx="5654040" cy="4546283"/>
          </a:xfrm>
        </p:spPr>
        <p:txBody>
          <a:bodyPr/>
          <a:lstStyle/>
          <a:p>
            <a:endParaRPr lang="en-US" dirty="0" smtClean="0"/>
          </a:p>
          <a:p>
            <a:endParaRPr lang="en-US" dirty="0"/>
          </a:p>
          <a:p>
            <a:endParaRPr lang="ru-RU" dirty="0"/>
          </a:p>
        </p:txBody>
      </p:sp>
      <p:sp>
        <p:nvSpPr>
          <p:cNvPr id="5" name="Прямоугольник 4"/>
          <p:cNvSpPr/>
          <p:nvPr/>
        </p:nvSpPr>
        <p:spPr>
          <a:xfrm>
            <a:off x="1112520" y="19812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Self-catering holiday</a:t>
            </a:r>
          </a:p>
        </p:txBody>
      </p:sp>
      <p:sp>
        <p:nvSpPr>
          <p:cNvPr id="6" name="Прямоугольник 5"/>
          <p:cNvSpPr/>
          <p:nvPr/>
        </p:nvSpPr>
        <p:spPr>
          <a:xfrm>
            <a:off x="1112520" y="291846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Sightseeing holiday</a:t>
            </a:r>
          </a:p>
        </p:txBody>
      </p:sp>
      <p:sp>
        <p:nvSpPr>
          <p:cNvPr id="7" name="Прямоугольник 6"/>
          <p:cNvSpPr/>
          <p:nvPr/>
        </p:nvSpPr>
        <p:spPr>
          <a:xfrm>
            <a:off x="1112520" y="399288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Staycation</a:t>
            </a:r>
            <a:endParaRPr lang="en-US" sz="4000" dirty="0">
              <a:solidFill>
                <a:schemeClr val="tx1"/>
              </a:solidFill>
            </a:endParaRPr>
          </a:p>
        </p:txBody>
      </p:sp>
      <p:sp>
        <p:nvSpPr>
          <p:cNvPr id="8" name="Прямоугольник 7"/>
          <p:cNvSpPr/>
          <p:nvPr/>
        </p:nvSpPr>
        <p:spPr>
          <a:xfrm>
            <a:off x="1112520" y="5105400"/>
            <a:ext cx="359664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Working holiday</a:t>
            </a:r>
          </a:p>
        </p:txBody>
      </p:sp>
      <p:sp>
        <p:nvSpPr>
          <p:cNvPr id="10" name="Прямоугольник 9"/>
          <p:cNvSpPr/>
          <p:nvPr/>
        </p:nvSpPr>
        <p:spPr>
          <a:xfrm>
            <a:off x="5806440" y="1737360"/>
            <a:ext cx="5318760" cy="100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en-US" sz="2000" dirty="0">
                <a:solidFill>
                  <a:prstClr val="black"/>
                </a:solidFill>
              </a:rPr>
              <a:t>a holyday where you stay in a house or flat and cook for yourself.</a:t>
            </a:r>
          </a:p>
        </p:txBody>
      </p:sp>
      <p:sp>
        <p:nvSpPr>
          <p:cNvPr id="11" name="Прямоугольник 10"/>
          <p:cNvSpPr/>
          <p:nvPr/>
        </p:nvSpPr>
        <p:spPr>
          <a:xfrm>
            <a:off x="5806440" y="2926080"/>
            <a:ext cx="531876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stay at home and relax or go on a day trip.</a:t>
            </a:r>
          </a:p>
        </p:txBody>
      </p:sp>
      <p:sp>
        <p:nvSpPr>
          <p:cNvPr id="12" name="Прямоугольник 11"/>
          <p:cNvSpPr/>
          <p:nvPr/>
        </p:nvSpPr>
        <p:spPr>
          <a:xfrm>
            <a:off x="5806440" y="3992880"/>
            <a:ext cx="531876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holyday where you visit the sights of a city as a tourist.</a:t>
            </a:r>
          </a:p>
        </p:txBody>
      </p:sp>
      <p:sp>
        <p:nvSpPr>
          <p:cNvPr id="13" name="Прямоугольник 12"/>
          <p:cNvSpPr/>
          <p:nvPr/>
        </p:nvSpPr>
        <p:spPr>
          <a:xfrm>
            <a:off x="5806440" y="5105400"/>
            <a:ext cx="5318760" cy="601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journey where you help a charity or the local people in the place you are visiting.</a:t>
            </a:r>
          </a:p>
        </p:txBody>
      </p:sp>
      <p:cxnSp>
        <p:nvCxnSpPr>
          <p:cNvPr id="14" name="Прямая со стрелкой 13"/>
          <p:cNvCxnSpPr>
            <a:endCxn id="10" idx="1"/>
          </p:cNvCxnSpPr>
          <p:nvPr/>
        </p:nvCxnSpPr>
        <p:spPr>
          <a:xfrm>
            <a:off x="4709160" y="2238375"/>
            <a:ext cx="109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3"/>
          </p:cNvCxnSpPr>
          <p:nvPr/>
        </p:nvCxnSpPr>
        <p:spPr>
          <a:xfrm>
            <a:off x="4709160" y="3219450"/>
            <a:ext cx="1097280" cy="1162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7" idx="3"/>
            <a:endCxn id="7" idx="3"/>
          </p:cNvCxnSpPr>
          <p:nvPr/>
        </p:nvCxnSpPr>
        <p:spPr>
          <a:xfrm>
            <a:off x="4709160" y="429387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3"/>
            <a:endCxn id="11" idx="1"/>
          </p:cNvCxnSpPr>
          <p:nvPr/>
        </p:nvCxnSpPr>
        <p:spPr>
          <a:xfrm flipV="1">
            <a:off x="4709160" y="3352800"/>
            <a:ext cx="1097280" cy="941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8" idx="3"/>
            <a:endCxn id="13" idx="1"/>
          </p:cNvCxnSpPr>
          <p:nvPr/>
        </p:nvCxnSpPr>
        <p:spPr>
          <a:xfrm>
            <a:off x="4709160" y="5406390"/>
            <a:ext cx="1097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1AD444DC-905C-41DF-BDC0-F1FAAC645133}" type="slidenum">
              <a:rPr lang="ru-RU" smtClean="0"/>
              <a:t>27</a:t>
            </a:fld>
            <a:endParaRPr lang="ru-RU"/>
          </a:p>
        </p:txBody>
      </p:sp>
    </p:spTree>
    <p:extLst>
      <p:ext uri="{BB962C8B-B14F-4D97-AF65-F5344CB8AC3E}">
        <p14:creationId xmlns:p14="http://schemas.microsoft.com/office/powerpoint/2010/main" val="3913350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 y="365127"/>
            <a:ext cx="10515600" cy="945515"/>
          </a:xfrm>
        </p:spPr>
        <p:txBody>
          <a:bodyPr>
            <a:normAutofit fontScale="90000"/>
          </a:bodyPr>
          <a:lstStyle/>
          <a:p>
            <a:r>
              <a:rPr lang="en-US" sz="3200" dirty="0" smtClean="0">
                <a:solidFill>
                  <a:srgbClr val="C00000"/>
                </a:solidFill>
              </a:rPr>
              <a:t>Which types of holidays would you like to have and which ones wouldn’t you like to have? Why?</a:t>
            </a:r>
            <a:endParaRPr lang="ru-RU" sz="3200" dirty="0">
              <a:solidFill>
                <a:srgbClr val="C00000"/>
              </a:solidFill>
            </a:endParaRPr>
          </a:p>
        </p:txBody>
      </p:sp>
      <p:sp>
        <p:nvSpPr>
          <p:cNvPr id="3" name="Объект 2"/>
          <p:cNvSpPr>
            <a:spLocks noGrp="1"/>
          </p:cNvSpPr>
          <p:nvPr>
            <p:ph sz="half" idx="1"/>
          </p:nvPr>
        </p:nvSpPr>
        <p:spPr>
          <a:xfrm>
            <a:off x="838200" y="1258786"/>
            <a:ext cx="5181600" cy="4918179"/>
          </a:xfrm>
        </p:spPr>
        <p:txBody>
          <a:bodyPr>
            <a:normAutofit fontScale="70000" lnSpcReduction="20000"/>
          </a:bodyPr>
          <a:lstStyle/>
          <a:p>
            <a:r>
              <a:rPr lang="en-US" dirty="0"/>
              <a:t>Adventure </a:t>
            </a:r>
            <a:r>
              <a:rPr lang="en-US" dirty="0" smtClean="0"/>
              <a:t>holiday</a:t>
            </a:r>
            <a:endParaRPr lang="ru-RU" dirty="0" smtClean="0"/>
          </a:p>
          <a:p>
            <a:endParaRPr lang="en-US" dirty="0"/>
          </a:p>
          <a:p>
            <a:r>
              <a:rPr lang="en-US" dirty="0"/>
              <a:t>Backpacking </a:t>
            </a:r>
            <a:r>
              <a:rPr lang="en-US" dirty="0" smtClean="0"/>
              <a:t>holiday</a:t>
            </a:r>
            <a:endParaRPr lang="en-US" dirty="0"/>
          </a:p>
          <a:p>
            <a:r>
              <a:rPr lang="en-US" dirty="0" smtClean="0"/>
              <a:t>City break</a:t>
            </a:r>
          </a:p>
          <a:p>
            <a:r>
              <a:rPr lang="en-US" dirty="0" smtClean="0"/>
              <a:t>Coach tour</a:t>
            </a:r>
          </a:p>
          <a:p>
            <a:endParaRPr lang="en-US" dirty="0" smtClean="0"/>
          </a:p>
          <a:p>
            <a:r>
              <a:rPr lang="en-US" dirty="0" smtClean="0"/>
              <a:t>DIY </a:t>
            </a:r>
            <a:r>
              <a:rPr lang="en-US" dirty="0" smtClean="0"/>
              <a:t>holiday</a:t>
            </a:r>
            <a:endParaRPr lang="ru-RU" dirty="0" smtClean="0"/>
          </a:p>
          <a:p>
            <a:endParaRPr lang="en-US" dirty="0" smtClean="0"/>
          </a:p>
          <a:p>
            <a:r>
              <a:rPr lang="en-US" dirty="0" smtClean="0"/>
              <a:t>Honeymoon</a:t>
            </a:r>
          </a:p>
          <a:p>
            <a:r>
              <a:rPr lang="en-US" dirty="0" smtClean="0"/>
              <a:t> House </a:t>
            </a:r>
            <a:r>
              <a:rPr lang="en-US" dirty="0" smtClean="0"/>
              <a:t>swap</a:t>
            </a:r>
            <a:endParaRPr lang="en-US" dirty="0"/>
          </a:p>
          <a:p>
            <a:r>
              <a:rPr lang="en-US" dirty="0"/>
              <a:t>Package </a:t>
            </a:r>
            <a:r>
              <a:rPr lang="en-US" dirty="0" smtClean="0"/>
              <a:t>holiday</a:t>
            </a:r>
            <a:endParaRPr lang="ru-RU" dirty="0" smtClean="0"/>
          </a:p>
          <a:p>
            <a:endParaRPr lang="en-US" dirty="0"/>
          </a:p>
          <a:p>
            <a:r>
              <a:rPr lang="en-US" dirty="0"/>
              <a:t>Self-catering </a:t>
            </a:r>
            <a:r>
              <a:rPr lang="en-US" dirty="0" smtClean="0"/>
              <a:t>holiday</a:t>
            </a:r>
            <a:endParaRPr lang="en-US" dirty="0"/>
          </a:p>
          <a:p>
            <a:r>
              <a:rPr lang="en-US" dirty="0"/>
              <a:t>Sightseeing holiday</a:t>
            </a:r>
          </a:p>
          <a:p>
            <a:r>
              <a:rPr lang="en-US" dirty="0" err="1" smtClean="0"/>
              <a:t>Staycation</a:t>
            </a:r>
            <a:endParaRPr lang="en-US" dirty="0"/>
          </a:p>
          <a:p>
            <a:r>
              <a:rPr lang="en-US" dirty="0"/>
              <a:t>Working holiday</a:t>
            </a:r>
          </a:p>
          <a:p>
            <a:endParaRPr lang="ru-RU" dirty="0"/>
          </a:p>
        </p:txBody>
      </p:sp>
      <p:sp>
        <p:nvSpPr>
          <p:cNvPr id="4" name="Объект 3"/>
          <p:cNvSpPr>
            <a:spLocks noGrp="1"/>
          </p:cNvSpPr>
          <p:nvPr>
            <p:ph sz="half" idx="2"/>
          </p:nvPr>
        </p:nvSpPr>
        <p:spPr>
          <a:xfrm>
            <a:off x="3942609" y="1258784"/>
            <a:ext cx="7908967" cy="5320146"/>
          </a:xfrm>
        </p:spPr>
        <p:txBody>
          <a:bodyPr>
            <a:normAutofit fontScale="70000" lnSpcReduction="20000"/>
          </a:bodyPr>
          <a:lstStyle/>
          <a:p>
            <a:r>
              <a:rPr lang="en-US" dirty="0"/>
              <a:t>a</a:t>
            </a:r>
            <a:r>
              <a:rPr lang="en-US" dirty="0" smtClean="0"/>
              <a:t> holiday where you do outdoor sports such as rock climbing, canoeing, etc.</a:t>
            </a:r>
          </a:p>
          <a:p>
            <a:r>
              <a:rPr lang="en-US" dirty="0" smtClean="0"/>
              <a:t>a </a:t>
            </a:r>
            <a:r>
              <a:rPr lang="en-US" dirty="0"/>
              <a:t>holiday where </a:t>
            </a:r>
            <a:r>
              <a:rPr lang="en-US" dirty="0" smtClean="0"/>
              <a:t>you go travelling with your clothes, etc.in a backpack.</a:t>
            </a:r>
          </a:p>
          <a:p>
            <a:r>
              <a:rPr lang="en-US" dirty="0"/>
              <a:t>a</a:t>
            </a:r>
            <a:r>
              <a:rPr lang="en-US" dirty="0" smtClean="0"/>
              <a:t> short holiday in a city.</a:t>
            </a:r>
          </a:p>
          <a:p>
            <a:r>
              <a:rPr lang="en-US" dirty="0"/>
              <a:t>a</a:t>
            </a:r>
            <a:r>
              <a:rPr lang="en-US" dirty="0" smtClean="0"/>
              <a:t> journey on a large bus that you make for pleasure, during which you visit many places.</a:t>
            </a:r>
          </a:p>
          <a:p>
            <a:r>
              <a:rPr lang="en-US" dirty="0"/>
              <a:t>a</a:t>
            </a:r>
            <a:r>
              <a:rPr lang="en-US" dirty="0" smtClean="0"/>
              <a:t> holiday where you choose and book the accommodation, transport, activities, etc. yourself.</a:t>
            </a:r>
          </a:p>
          <a:p>
            <a:r>
              <a:rPr lang="en-US" dirty="0"/>
              <a:t>a</a:t>
            </a:r>
            <a:r>
              <a:rPr lang="en-US" dirty="0" smtClean="0"/>
              <a:t> holyday that is taken by two people who have just got married.</a:t>
            </a:r>
          </a:p>
          <a:p>
            <a:r>
              <a:rPr lang="en-US" dirty="0"/>
              <a:t>a</a:t>
            </a:r>
            <a:r>
              <a:rPr lang="en-US" dirty="0" smtClean="0"/>
              <a:t>n arrangement where two people or families move into each other’s houses for a holiday.</a:t>
            </a:r>
          </a:p>
          <a:p>
            <a:r>
              <a:rPr lang="en-US" dirty="0"/>
              <a:t>a</a:t>
            </a:r>
            <a:r>
              <a:rPr lang="en-US" dirty="0" smtClean="0"/>
              <a:t> holiday where the accommodation, travel, activities, etc. are arranged for you by a company.</a:t>
            </a:r>
          </a:p>
          <a:p>
            <a:r>
              <a:rPr lang="en-US" dirty="0"/>
              <a:t>a</a:t>
            </a:r>
            <a:r>
              <a:rPr lang="en-US" dirty="0" smtClean="0"/>
              <a:t> holyday where you stay in a house or flat and cook for yourself.</a:t>
            </a:r>
          </a:p>
          <a:p>
            <a:r>
              <a:rPr lang="en-US" dirty="0" smtClean="0"/>
              <a:t>a </a:t>
            </a:r>
            <a:r>
              <a:rPr lang="en-US" dirty="0"/>
              <a:t>holyday where </a:t>
            </a:r>
            <a:r>
              <a:rPr lang="en-US" dirty="0" smtClean="0"/>
              <a:t>you visit the sights of a city as a tourist.</a:t>
            </a:r>
          </a:p>
          <a:p>
            <a:r>
              <a:rPr lang="en-US" dirty="0" smtClean="0"/>
              <a:t>a </a:t>
            </a:r>
            <a:r>
              <a:rPr lang="en-US" dirty="0"/>
              <a:t>holyday where </a:t>
            </a:r>
            <a:r>
              <a:rPr lang="en-US" dirty="0" smtClean="0"/>
              <a:t>you stay at home and relax or go on a day trip.</a:t>
            </a:r>
          </a:p>
          <a:p>
            <a:r>
              <a:rPr lang="en-US" dirty="0"/>
              <a:t>a</a:t>
            </a:r>
            <a:r>
              <a:rPr lang="en-US" dirty="0" smtClean="0"/>
              <a:t> journey where you help a charity or the local people in the place you are visiting.</a:t>
            </a:r>
          </a:p>
          <a:p>
            <a:endParaRPr lang="en-US" dirty="0" smtClean="0"/>
          </a:p>
          <a:p>
            <a:endParaRPr lang="en-US" dirty="0" smtClean="0"/>
          </a:p>
          <a:p>
            <a:endParaRPr lang="en-US" dirty="0" smtClean="0"/>
          </a:p>
          <a:p>
            <a:endParaRPr lang="en-US" dirty="0" smtClean="0"/>
          </a:p>
          <a:p>
            <a:endParaRPr lang="ru-RU" dirty="0"/>
          </a:p>
        </p:txBody>
      </p:sp>
      <p:sp>
        <p:nvSpPr>
          <p:cNvPr id="5" name="Номер слайда 4"/>
          <p:cNvSpPr>
            <a:spLocks noGrp="1"/>
          </p:cNvSpPr>
          <p:nvPr>
            <p:ph type="sldNum" sz="quarter" idx="12"/>
          </p:nvPr>
        </p:nvSpPr>
        <p:spPr/>
        <p:txBody>
          <a:bodyPr/>
          <a:lstStyle/>
          <a:p>
            <a:fld id="{1AD444DC-905C-41DF-BDC0-F1FAAC645133}" type="slidenum">
              <a:rPr lang="ru-RU" smtClean="0"/>
              <a:t>28</a:t>
            </a:fld>
            <a:endParaRPr lang="ru-RU"/>
          </a:p>
        </p:txBody>
      </p:sp>
    </p:spTree>
    <p:extLst>
      <p:ext uri="{BB962C8B-B14F-4D97-AF65-F5344CB8AC3E}">
        <p14:creationId xmlns:p14="http://schemas.microsoft.com/office/powerpoint/2010/main" val="96436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87157"/>
          </a:xfrm>
        </p:spPr>
        <p:txBody>
          <a:bodyPr>
            <a:normAutofit fontScale="90000"/>
          </a:bodyPr>
          <a:lstStyle/>
          <a:p>
            <a:r>
              <a:rPr lang="en-US" dirty="0"/>
              <a:t>Listen to the dialogue “In a travel agency”, write down useful expressions. </a:t>
            </a:r>
            <a:endParaRPr lang="ru-RU" dirty="0"/>
          </a:p>
        </p:txBody>
      </p:sp>
      <p:sp>
        <p:nvSpPr>
          <p:cNvPr id="3" name="Объект 2"/>
          <p:cNvSpPr>
            <a:spLocks noGrp="1"/>
          </p:cNvSpPr>
          <p:nvPr>
            <p:ph idx="1"/>
          </p:nvPr>
        </p:nvSpPr>
        <p:spPr>
          <a:xfrm>
            <a:off x="838200" y="1416677"/>
            <a:ext cx="10515600" cy="4760287"/>
          </a:xfrm>
        </p:spPr>
        <p:txBody>
          <a:bodyPr/>
          <a:lstStyle/>
          <a:p>
            <a:pPr marL="0" indent="0">
              <a:buNone/>
            </a:pPr>
            <a:r>
              <a:rPr lang="en-US" dirty="0">
                <a:hlinkClick r:id="rId2"/>
              </a:rPr>
              <a:t>https://www.youtube.com/watch?v=mhxFRatrw_I </a:t>
            </a:r>
            <a:r>
              <a:rPr lang="en-US" dirty="0" smtClean="0">
                <a:hlinkClick r:id="rId2"/>
              </a:rPr>
              <a:t> </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375" y="1970469"/>
            <a:ext cx="89379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1AD444DC-905C-41DF-BDC0-F1FAAC645133}" type="slidenum">
              <a:rPr lang="ru-RU" smtClean="0"/>
              <a:t>29</a:t>
            </a:fld>
            <a:endParaRPr lang="ru-RU"/>
          </a:p>
        </p:txBody>
      </p:sp>
    </p:spTree>
    <p:extLst>
      <p:ext uri="{BB962C8B-B14F-4D97-AF65-F5344CB8AC3E}">
        <p14:creationId xmlns:p14="http://schemas.microsoft.com/office/powerpoint/2010/main" val="332985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r>
            <a:br>
              <a:rPr lang="en-US" dirty="0"/>
            </a:br>
            <a:r>
              <a:rPr lang="en-US" dirty="0" smtClean="0"/>
              <a:t/>
            </a:r>
            <a:br>
              <a:rPr lang="en-US" dirty="0" smtClean="0"/>
            </a:br>
            <a:r>
              <a:rPr lang="en-US" dirty="0" smtClean="0"/>
              <a:t>Read the text and answer the question: </a:t>
            </a:r>
            <a:r>
              <a:rPr lang="en-US" sz="4000" b="1" u="sng" dirty="0"/>
              <a:t>What do people travel for</a:t>
            </a:r>
            <a:r>
              <a:rPr lang="en-US" sz="4000" b="1" u="sng" dirty="0" smtClean="0"/>
              <a:t>?</a:t>
            </a:r>
            <a:endParaRPr lang="ru-RU" sz="4000" b="1" u="sng" dirty="0"/>
          </a:p>
        </p:txBody>
      </p:sp>
      <p:sp>
        <p:nvSpPr>
          <p:cNvPr id="3" name="Объект 2"/>
          <p:cNvSpPr>
            <a:spLocks noGrp="1"/>
          </p:cNvSpPr>
          <p:nvPr>
            <p:ph idx="1"/>
          </p:nvPr>
        </p:nvSpPr>
        <p:spPr>
          <a:xfrm>
            <a:off x="5183188" y="457201"/>
            <a:ext cx="6172200" cy="5403850"/>
          </a:xfrm>
        </p:spPr>
        <p:txBody>
          <a:bodyPr>
            <a:normAutofit/>
          </a:bodyPr>
          <a:lstStyle/>
          <a:p>
            <a:pPr marL="0" indent="0">
              <a:buNone/>
            </a:pPr>
            <a:r>
              <a:rPr lang="en-US" dirty="0" smtClean="0"/>
              <a:t>   </a:t>
            </a:r>
          </a:p>
          <a:p>
            <a:pPr marL="0" indent="0">
              <a:buNone/>
            </a:pPr>
            <a:endParaRPr lang="en-US" dirty="0"/>
          </a:p>
          <a:p>
            <a:pPr marL="0" indent="0">
              <a:buNone/>
            </a:pPr>
            <a:r>
              <a:rPr lang="en-US" dirty="0" smtClean="0"/>
              <a:t>   Millions of people all over the world spend their holidays travelling. They travel to see other countries and continents, modern cities and ruins of ancient towns, they travel to enjoy picturesque places, or just for a change of scene.</a:t>
            </a:r>
          </a:p>
          <a:p>
            <a:pPr marL="0" indent="0">
              <a:buNone/>
            </a:pPr>
            <a:r>
              <a:rPr lang="en-US" dirty="0"/>
              <a:t> </a:t>
            </a:r>
            <a:r>
              <a:rPr lang="en-US" dirty="0" smtClean="0"/>
              <a:t>  </a:t>
            </a:r>
            <a:endParaRPr lang="ru-RU" dirty="0"/>
          </a:p>
        </p:txBody>
      </p:sp>
      <p:sp>
        <p:nvSpPr>
          <p:cNvPr id="4" name="Текст 3"/>
          <p:cNvSpPr>
            <a:spLocks noGrp="1"/>
          </p:cNvSpPr>
          <p:nvPr>
            <p:ph type="body" sz="half" idx="2"/>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839789" y="2057400"/>
            <a:ext cx="3932239" cy="4139648"/>
          </a:xfrm>
          <a:prstGeom prst="rect">
            <a:avLst/>
          </a:prstGeom>
        </p:spPr>
      </p:pic>
      <p:sp>
        <p:nvSpPr>
          <p:cNvPr id="6" name="Номер слайда 5"/>
          <p:cNvSpPr>
            <a:spLocks noGrp="1"/>
          </p:cNvSpPr>
          <p:nvPr>
            <p:ph type="sldNum" sz="quarter" idx="12"/>
          </p:nvPr>
        </p:nvSpPr>
        <p:spPr/>
        <p:txBody>
          <a:bodyPr/>
          <a:lstStyle/>
          <a:p>
            <a:fld id="{1AD444DC-905C-41DF-BDC0-F1FAAC645133}" type="slidenum">
              <a:rPr lang="ru-RU" smtClean="0"/>
              <a:t>3</a:t>
            </a:fld>
            <a:endParaRPr lang="ru-RU"/>
          </a:p>
        </p:txBody>
      </p:sp>
    </p:spTree>
    <p:extLst>
      <p:ext uri="{BB962C8B-B14F-4D97-AF65-F5344CB8AC3E}">
        <p14:creationId xmlns:p14="http://schemas.microsoft.com/office/powerpoint/2010/main" val="606612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smtClean="0"/>
              <a:t/>
            </a:r>
            <a:br>
              <a:rPr lang="en-US" sz="2800" dirty="0" smtClean="0"/>
            </a:br>
            <a:r>
              <a:rPr lang="en-US" sz="2800" dirty="0" smtClean="0"/>
              <a:t>Choose a role card and prepare a dialogue between a travel agent and a tourist.</a:t>
            </a:r>
            <a:endParaRPr lang="ru-RU" sz="2800" dirty="0"/>
          </a:p>
        </p:txBody>
      </p:sp>
      <p:sp>
        <p:nvSpPr>
          <p:cNvPr id="3" name="Текст 2"/>
          <p:cNvSpPr>
            <a:spLocks noGrp="1"/>
          </p:cNvSpPr>
          <p:nvPr>
            <p:ph type="body" idx="1"/>
          </p:nvPr>
        </p:nvSpPr>
        <p:spPr>
          <a:xfrm>
            <a:off x="839789" y="1681163"/>
            <a:ext cx="5157787" cy="705777"/>
          </a:xfrm>
        </p:spPr>
        <p:txBody>
          <a:bodyPr/>
          <a:lstStyle/>
          <a:p>
            <a:r>
              <a:rPr lang="en-US" dirty="0" smtClean="0"/>
              <a:t>Student A</a:t>
            </a:r>
            <a:endParaRPr lang="ru-RU" dirty="0"/>
          </a:p>
        </p:txBody>
      </p:sp>
      <p:sp>
        <p:nvSpPr>
          <p:cNvPr id="4" name="Объект 3"/>
          <p:cNvSpPr>
            <a:spLocks noGrp="1"/>
          </p:cNvSpPr>
          <p:nvPr>
            <p:ph sz="half" idx="2"/>
          </p:nvPr>
        </p:nvSpPr>
        <p:spPr/>
        <p:txBody>
          <a:bodyPr/>
          <a:lstStyle/>
          <a:p>
            <a:r>
              <a:rPr lang="en-US" dirty="0" smtClean="0"/>
              <a:t>You are a travel agent. Think about what visitors can see and do in your town. Decide which activities and palaces would appeal to different types of tourist. Listen to Student B, then give advice about what they can see and do.</a:t>
            </a:r>
            <a:endParaRPr lang="ru-RU" dirty="0"/>
          </a:p>
        </p:txBody>
      </p:sp>
      <p:sp>
        <p:nvSpPr>
          <p:cNvPr id="5" name="Текст 4"/>
          <p:cNvSpPr>
            <a:spLocks noGrp="1"/>
          </p:cNvSpPr>
          <p:nvPr>
            <p:ph type="body" sz="quarter" idx="3"/>
          </p:nvPr>
        </p:nvSpPr>
        <p:spPr/>
        <p:txBody>
          <a:bodyPr/>
          <a:lstStyle/>
          <a:p>
            <a:r>
              <a:rPr lang="en-US" dirty="0" smtClean="0"/>
              <a:t>Student B</a:t>
            </a:r>
            <a:endParaRPr lang="ru-RU" dirty="0"/>
          </a:p>
        </p:txBody>
      </p:sp>
      <p:sp>
        <p:nvSpPr>
          <p:cNvPr id="6" name="Объект 5"/>
          <p:cNvSpPr>
            <a:spLocks noGrp="1"/>
          </p:cNvSpPr>
          <p:nvPr>
            <p:ph sz="quarter" idx="4"/>
          </p:nvPr>
        </p:nvSpPr>
        <p:spPr/>
        <p:txBody>
          <a:bodyPr/>
          <a:lstStyle/>
          <a:p>
            <a:r>
              <a:rPr lang="en-US" dirty="0" smtClean="0"/>
              <a:t>You are a tourist. Tell student A what you want from your holiday and what type of activities you enjoy. Ask them for advice about what </a:t>
            </a:r>
            <a:r>
              <a:rPr lang="en-US" dirty="0"/>
              <a:t>you can see and do.</a:t>
            </a:r>
            <a:endParaRPr lang="ru-RU" dirty="0"/>
          </a:p>
        </p:txBody>
      </p:sp>
      <p:sp>
        <p:nvSpPr>
          <p:cNvPr id="7" name="Номер слайда 6"/>
          <p:cNvSpPr>
            <a:spLocks noGrp="1"/>
          </p:cNvSpPr>
          <p:nvPr>
            <p:ph type="sldNum" sz="quarter" idx="12"/>
          </p:nvPr>
        </p:nvSpPr>
        <p:spPr/>
        <p:txBody>
          <a:bodyPr/>
          <a:lstStyle/>
          <a:p>
            <a:fld id="{1AD444DC-905C-41DF-BDC0-F1FAAC645133}" type="slidenum">
              <a:rPr lang="ru-RU" smtClean="0"/>
              <a:t>30</a:t>
            </a:fld>
            <a:endParaRPr lang="ru-RU"/>
          </a:p>
        </p:txBody>
      </p:sp>
    </p:spTree>
    <p:extLst>
      <p:ext uri="{BB962C8B-B14F-4D97-AF65-F5344CB8AC3E}">
        <p14:creationId xmlns:p14="http://schemas.microsoft.com/office/powerpoint/2010/main" val="3311336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smtClean="0"/>
              <a:t>What new have you learnt today?</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80396" y="1600200"/>
            <a:ext cx="64312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1AD444DC-905C-41DF-BDC0-F1FAAC645133}" type="slidenum">
              <a:rPr lang="ru-RU" smtClean="0"/>
              <a:t>31</a:t>
            </a:fld>
            <a:endParaRPr lang="ru-RU"/>
          </a:p>
        </p:txBody>
      </p:sp>
    </p:spTree>
    <p:extLst>
      <p:ext uri="{BB962C8B-B14F-4D97-AF65-F5344CB8AC3E}">
        <p14:creationId xmlns:p14="http://schemas.microsoft.com/office/powerpoint/2010/main" val="1321242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9955" y="655584"/>
            <a:ext cx="8666923" cy="2031325"/>
          </a:xfrm>
          <a:prstGeom prst="rect">
            <a:avLst/>
          </a:prstGeom>
        </p:spPr>
        <p:txBody>
          <a:bodyPr wrap="square">
            <a:spAutoFit/>
          </a:bodyPr>
          <a:lstStyle/>
          <a:p>
            <a:pPr marL="342900" indent="-342900">
              <a:buFont typeface="+mj-lt"/>
              <a:buAutoNum type="arabicPeriod"/>
            </a:pPr>
            <a:r>
              <a:rPr lang="en-US" dirty="0">
                <a:hlinkClick r:id="rId2"/>
              </a:rPr>
              <a:t>https://go.mail.ru/search_images?fr=ps&amp;gp=843253&amp;q=%D0%BA%D0%B0%D1%80%D1%82%D0%B8%D0%BD%D0%BA%D0%B0%20%D0%BE%20%D0%BF%D1%83%D1%82%D0%B5%D1%88%D0%B5%D1%81%D1%82%D0%B2%D0%B8%D0%B8&amp;frm=web#urlhash=882380375413687233</a:t>
            </a:r>
            <a:r>
              <a:rPr lang="ru-RU" dirty="0"/>
              <a:t> – картинки</a:t>
            </a:r>
          </a:p>
          <a:p>
            <a:pPr marL="342900" indent="-342900">
              <a:buFont typeface="+mj-lt"/>
              <a:buAutoNum type="arabicPeriod"/>
            </a:pPr>
            <a:r>
              <a:rPr lang="ru-RU" dirty="0"/>
              <a:t> «95 устных тем по английскому языку» Е.Л. </a:t>
            </a:r>
            <a:r>
              <a:rPr lang="ru-RU" dirty="0" err="1"/>
              <a:t>Занина</a:t>
            </a:r>
            <a:r>
              <a:rPr lang="ru-RU" dirty="0"/>
              <a:t>, Айрис </a:t>
            </a:r>
            <a:r>
              <a:rPr lang="ru-RU" dirty="0" err="1"/>
              <a:t>Рольф</a:t>
            </a:r>
            <a:r>
              <a:rPr lang="ru-RU" dirty="0"/>
              <a:t> , Москва, 1997г.</a:t>
            </a:r>
          </a:p>
          <a:p>
            <a:pPr marL="342900" indent="-342900">
              <a:buFont typeface="+mj-lt"/>
              <a:buAutoNum type="arabicPeriod"/>
            </a:pPr>
            <a:r>
              <a:rPr lang="ru-RU" dirty="0"/>
              <a:t>“</a:t>
            </a:r>
            <a:r>
              <a:rPr lang="en-US" dirty="0"/>
              <a:t>Insight</a:t>
            </a:r>
            <a:r>
              <a:rPr lang="ru-RU" dirty="0"/>
              <a:t>” </a:t>
            </a:r>
            <a:r>
              <a:rPr lang="en-US" dirty="0"/>
              <a:t>Intermediate</a:t>
            </a:r>
            <a:r>
              <a:rPr lang="ru-RU" dirty="0"/>
              <a:t>, </a:t>
            </a:r>
            <a:r>
              <a:rPr lang="ru-RU" dirty="0" err="1"/>
              <a:t>Jayne</a:t>
            </a:r>
            <a:r>
              <a:rPr lang="ru-RU" dirty="0"/>
              <a:t> </a:t>
            </a:r>
            <a:r>
              <a:rPr lang="ru-RU" dirty="0" err="1"/>
              <a:t>Wildman</a:t>
            </a:r>
            <a:r>
              <a:rPr lang="ru-RU" dirty="0"/>
              <a:t>, </a:t>
            </a:r>
            <a:r>
              <a:rPr lang="en-US" dirty="0"/>
              <a:t>Oxford University Press</a:t>
            </a:r>
            <a:endParaRPr lang="ru-RU" dirty="0"/>
          </a:p>
          <a:p>
            <a:pPr marL="342900" indent="-342900">
              <a:buFont typeface="+mj-lt"/>
              <a:buAutoNum type="arabicPeriod"/>
            </a:pPr>
            <a:r>
              <a:rPr lang="en-US" dirty="0">
                <a:hlinkClick r:id="rId3"/>
              </a:rPr>
              <a:t>https://www.youtube.com/watch?v=mhxFRatrw_I  </a:t>
            </a:r>
            <a:r>
              <a:rPr lang="ru-RU"/>
              <a:t>- диалог</a:t>
            </a:r>
            <a:endParaRPr lang="ru-RU" dirty="0"/>
          </a:p>
        </p:txBody>
      </p:sp>
      <p:sp>
        <p:nvSpPr>
          <p:cNvPr id="3" name="Номер слайда 2"/>
          <p:cNvSpPr>
            <a:spLocks noGrp="1"/>
          </p:cNvSpPr>
          <p:nvPr>
            <p:ph type="sldNum" sz="quarter" idx="12"/>
          </p:nvPr>
        </p:nvSpPr>
        <p:spPr/>
        <p:txBody>
          <a:bodyPr/>
          <a:lstStyle/>
          <a:p>
            <a:fld id="{1AD444DC-905C-41DF-BDC0-F1FAAC645133}" type="slidenum">
              <a:rPr lang="ru-RU" smtClean="0"/>
              <a:t>32</a:t>
            </a:fld>
            <a:endParaRPr lang="ru-RU"/>
          </a:p>
        </p:txBody>
      </p:sp>
    </p:spTree>
    <p:extLst>
      <p:ext uri="{BB962C8B-B14F-4D97-AF65-F5344CB8AC3E}">
        <p14:creationId xmlns:p14="http://schemas.microsoft.com/office/powerpoint/2010/main" val="2733580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r>
            <a:br>
              <a:rPr lang="en-US" dirty="0"/>
            </a:br>
            <a:r>
              <a:rPr lang="en-US" dirty="0" smtClean="0"/>
              <a:t/>
            </a:r>
            <a:br>
              <a:rPr lang="en-US" dirty="0" smtClean="0"/>
            </a:br>
            <a:r>
              <a:rPr lang="en-US" dirty="0" smtClean="0"/>
              <a:t>Read the text and answer the question: </a:t>
            </a:r>
            <a:r>
              <a:rPr lang="en-US" sz="4000" b="1" u="sng" dirty="0"/>
              <a:t>What do people travel for</a:t>
            </a:r>
            <a:r>
              <a:rPr lang="en-US" sz="4000" b="1" u="sng" dirty="0" smtClean="0"/>
              <a:t>?</a:t>
            </a:r>
            <a:endParaRPr lang="ru-RU" sz="4000" b="1" u="sng" dirty="0"/>
          </a:p>
        </p:txBody>
      </p:sp>
      <p:sp>
        <p:nvSpPr>
          <p:cNvPr id="3" name="Объект 2"/>
          <p:cNvSpPr>
            <a:spLocks noGrp="1"/>
          </p:cNvSpPr>
          <p:nvPr>
            <p:ph idx="1"/>
          </p:nvPr>
        </p:nvSpPr>
        <p:spPr>
          <a:xfrm>
            <a:off x="5183188" y="457201"/>
            <a:ext cx="6172200" cy="5403850"/>
          </a:xfrm>
        </p:spPr>
        <p:txBody>
          <a:bodyPr>
            <a:normAutofit/>
          </a:bodyPr>
          <a:lstStyle/>
          <a:p>
            <a:pPr marL="0" indent="0">
              <a:buNone/>
            </a:pPr>
            <a:r>
              <a:rPr lang="en-US" dirty="0" smtClean="0"/>
              <a:t>   </a:t>
            </a:r>
          </a:p>
          <a:p>
            <a:pPr marL="0" indent="0">
              <a:buNone/>
            </a:pPr>
            <a:endParaRPr lang="en-US" dirty="0"/>
          </a:p>
          <a:p>
            <a:pPr marL="0" indent="0">
              <a:buNone/>
            </a:pPr>
            <a:r>
              <a:rPr lang="en-US" dirty="0" smtClean="0"/>
              <a:t>   Millions of people all over the world spend their holidays travelling. </a:t>
            </a:r>
            <a:r>
              <a:rPr lang="en-US" dirty="0" smtClean="0">
                <a:solidFill>
                  <a:srgbClr val="0070C0"/>
                </a:solidFill>
              </a:rPr>
              <a:t>They travel to see other countries and continents, modern cities and ruins of ancient towns, they travel to enjoy picturesque places, or just for a change of scene</a:t>
            </a:r>
            <a:r>
              <a:rPr lang="en-US" dirty="0" smtClean="0"/>
              <a:t>.</a:t>
            </a:r>
          </a:p>
          <a:p>
            <a:pPr marL="0" indent="0">
              <a:buNone/>
            </a:pPr>
            <a:r>
              <a:rPr lang="en-US" dirty="0"/>
              <a:t> </a:t>
            </a:r>
            <a:r>
              <a:rPr lang="en-US" dirty="0" smtClean="0"/>
              <a:t>  </a:t>
            </a:r>
            <a:endParaRPr lang="ru-RU" dirty="0"/>
          </a:p>
        </p:txBody>
      </p:sp>
      <p:sp>
        <p:nvSpPr>
          <p:cNvPr id="4" name="Текст 3"/>
          <p:cNvSpPr>
            <a:spLocks noGrp="1"/>
          </p:cNvSpPr>
          <p:nvPr>
            <p:ph type="body" sz="half" idx="2"/>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839789" y="2057400"/>
            <a:ext cx="3932239" cy="4139648"/>
          </a:xfrm>
          <a:prstGeom prst="rect">
            <a:avLst/>
          </a:prstGeom>
        </p:spPr>
      </p:pic>
      <p:sp>
        <p:nvSpPr>
          <p:cNvPr id="6" name="Номер слайда 5"/>
          <p:cNvSpPr>
            <a:spLocks noGrp="1"/>
          </p:cNvSpPr>
          <p:nvPr>
            <p:ph type="sldNum" sz="quarter" idx="12"/>
          </p:nvPr>
        </p:nvSpPr>
        <p:spPr/>
        <p:txBody>
          <a:bodyPr/>
          <a:lstStyle/>
          <a:p>
            <a:fld id="{1AD444DC-905C-41DF-BDC0-F1FAAC645133}" type="slidenum">
              <a:rPr lang="ru-RU" smtClean="0"/>
              <a:t>4</a:t>
            </a:fld>
            <a:endParaRPr lang="ru-RU"/>
          </a:p>
        </p:txBody>
      </p:sp>
    </p:spTree>
    <p:extLst>
      <p:ext uri="{BB962C8B-B14F-4D97-AF65-F5344CB8AC3E}">
        <p14:creationId xmlns:p14="http://schemas.microsoft.com/office/powerpoint/2010/main" val="231558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u="sng" dirty="0" smtClean="0"/>
              <a:t>How </a:t>
            </a:r>
            <a:r>
              <a:rPr lang="en-US" b="1" u="sng" dirty="0"/>
              <a:t>do people living in the country spend their holidays</a:t>
            </a:r>
            <a:r>
              <a:rPr lang="en-US" b="1" u="sng" dirty="0" smtClean="0"/>
              <a:t>?</a:t>
            </a:r>
            <a:br>
              <a:rPr lang="en-US" b="1" u="sng" dirty="0" smtClean="0"/>
            </a:br>
            <a:r>
              <a:rPr lang="en-US" b="1" u="sng" dirty="0" smtClean="0"/>
              <a:t>What do city-dwellers usually like?</a:t>
            </a:r>
            <a:endParaRPr lang="ru-RU" b="1" u="sng" dirty="0"/>
          </a:p>
        </p:txBody>
      </p:sp>
      <p:sp>
        <p:nvSpPr>
          <p:cNvPr id="3" name="Объект 2"/>
          <p:cNvSpPr>
            <a:spLocks noGrp="1"/>
          </p:cNvSpPr>
          <p:nvPr>
            <p:ph idx="1"/>
          </p:nvPr>
        </p:nvSpPr>
        <p:spPr/>
        <p:txBody>
          <a:bodyPr/>
          <a:lstStyle/>
          <a:p>
            <a:pPr marL="0" indent="0">
              <a:buNone/>
            </a:pPr>
            <a:r>
              <a:rPr lang="en-US" dirty="0"/>
              <a:t>Those who live in the country like to go to a big city and spend their time visiting museums and art galleries, looking at shop windows and dining at exotic restaurants. </a:t>
            </a:r>
            <a:r>
              <a:rPr lang="en-US" dirty="0" smtClean="0"/>
              <a:t>City</a:t>
            </a:r>
            <a:r>
              <a:rPr lang="ru-RU" dirty="0" smtClean="0"/>
              <a:t>-</a:t>
            </a:r>
            <a:r>
              <a:rPr lang="en-US" dirty="0" smtClean="0"/>
              <a:t>dwellers </a:t>
            </a:r>
            <a:r>
              <a:rPr lang="en-US" dirty="0"/>
              <a:t>usually like a quiet holiday by the sea or in the mountains, with nothing to do but walk and bathe and laze in the sun.</a:t>
            </a:r>
            <a:endParaRPr lang="ru-RU" dirty="0"/>
          </a:p>
          <a:p>
            <a:endParaRPr lang="ru-RU" dirty="0"/>
          </a:p>
        </p:txBody>
      </p:sp>
      <p:sp>
        <p:nvSpPr>
          <p:cNvPr id="4" name="Текст 3"/>
          <p:cNvSpPr>
            <a:spLocks noGrp="1"/>
          </p:cNvSpPr>
          <p:nvPr>
            <p:ph type="body" sz="half" idx="2"/>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839788" y="2244438"/>
            <a:ext cx="3932237" cy="3028207"/>
          </a:xfrm>
          <a:prstGeom prst="rect">
            <a:avLst/>
          </a:prstGeom>
        </p:spPr>
      </p:pic>
      <p:sp>
        <p:nvSpPr>
          <p:cNvPr id="6" name="Номер слайда 5"/>
          <p:cNvSpPr>
            <a:spLocks noGrp="1"/>
          </p:cNvSpPr>
          <p:nvPr>
            <p:ph type="sldNum" sz="quarter" idx="12"/>
          </p:nvPr>
        </p:nvSpPr>
        <p:spPr/>
        <p:txBody>
          <a:bodyPr/>
          <a:lstStyle/>
          <a:p>
            <a:fld id="{1AD444DC-905C-41DF-BDC0-F1FAAC645133}" type="slidenum">
              <a:rPr lang="ru-RU" smtClean="0"/>
              <a:t>5</a:t>
            </a:fld>
            <a:endParaRPr lang="ru-RU"/>
          </a:p>
        </p:txBody>
      </p:sp>
    </p:spTree>
    <p:extLst>
      <p:ext uri="{BB962C8B-B14F-4D97-AF65-F5344CB8AC3E}">
        <p14:creationId xmlns:p14="http://schemas.microsoft.com/office/powerpoint/2010/main" val="3561144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u="sng" dirty="0" smtClean="0"/>
              <a:t>How </a:t>
            </a:r>
            <a:r>
              <a:rPr lang="en-US" b="1" u="sng" dirty="0"/>
              <a:t>do people living in the country spend their holidays</a:t>
            </a:r>
            <a:r>
              <a:rPr lang="en-US" b="1" u="sng" dirty="0" smtClean="0"/>
              <a:t>?</a:t>
            </a:r>
            <a:br>
              <a:rPr lang="en-US" b="1" u="sng" dirty="0" smtClean="0"/>
            </a:br>
            <a:r>
              <a:rPr lang="en-US" b="1" u="sng" dirty="0" smtClean="0"/>
              <a:t>What do city-dwellers usually like?</a:t>
            </a:r>
            <a:endParaRPr lang="ru-RU" b="1" u="sng" dirty="0"/>
          </a:p>
        </p:txBody>
      </p:sp>
      <p:sp>
        <p:nvSpPr>
          <p:cNvPr id="3" name="Объект 2"/>
          <p:cNvSpPr>
            <a:spLocks noGrp="1"/>
          </p:cNvSpPr>
          <p:nvPr>
            <p:ph idx="1"/>
          </p:nvPr>
        </p:nvSpPr>
        <p:spPr/>
        <p:txBody>
          <a:bodyPr/>
          <a:lstStyle/>
          <a:p>
            <a:pPr marL="0" indent="0">
              <a:buNone/>
            </a:pPr>
            <a:r>
              <a:rPr lang="en-US" dirty="0">
                <a:solidFill>
                  <a:srgbClr val="002060"/>
                </a:solidFill>
              </a:rPr>
              <a:t>Those who live in the country like to go to a big city and spend their time visiting museums and art galleries, looking at shop windows and dining at exotic restaurants. </a:t>
            </a:r>
            <a:r>
              <a:rPr lang="en-US" dirty="0" smtClean="0">
                <a:solidFill>
                  <a:srgbClr val="FF0000"/>
                </a:solidFill>
              </a:rPr>
              <a:t>City</a:t>
            </a:r>
            <a:r>
              <a:rPr lang="ru-RU" dirty="0" smtClean="0">
                <a:solidFill>
                  <a:srgbClr val="FF0000"/>
                </a:solidFill>
              </a:rPr>
              <a:t>-</a:t>
            </a:r>
            <a:r>
              <a:rPr lang="en-US" dirty="0" smtClean="0">
                <a:solidFill>
                  <a:srgbClr val="FF0000"/>
                </a:solidFill>
              </a:rPr>
              <a:t>dwellers </a:t>
            </a:r>
            <a:r>
              <a:rPr lang="en-US" dirty="0">
                <a:solidFill>
                  <a:srgbClr val="FF0000"/>
                </a:solidFill>
              </a:rPr>
              <a:t>usually like a quiet holiday by the sea or in the mountains, with nothing to do but walk and bathe and laze in the sun.</a:t>
            </a:r>
            <a:endParaRPr lang="ru-RU" dirty="0">
              <a:solidFill>
                <a:srgbClr val="FF0000"/>
              </a:solidFill>
            </a:endParaRPr>
          </a:p>
          <a:p>
            <a:endParaRPr lang="ru-RU" dirty="0"/>
          </a:p>
        </p:txBody>
      </p:sp>
      <p:sp>
        <p:nvSpPr>
          <p:cNvPr id="4" name="Текст 3"/>
          <p:cNvSpPr>
            <a:spLocks noGrp="1"/>
          </p:cNvSpPr>
          <p:nvPr>
            <p:ph type="body" sz="half" idx="2"/>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839788" y="2244438"/>
            <a:ext cx="3932237" cy="3028207"/>
          </a:xfrm>
          <a:prstGeom prst="rect">
            <a:avLst/>
          </a:prstGeom>
        </p:spPr>
      </p:pic>
      <p:sp>
        <p:nvSpPr>
          <p:cNvPr id="6" name="Номер слайда 5"/>
          <p:cNvSpPr>
            <a:spLocks noGrp="1"/>
          </p:cNvSpPr>
          <p:nvPr>
            <p:ph type="sldNum" sz="quarter" idx="12"/>
          </p:nvPr>
        </p:nvSpPr>
        <p:spPr/>
        <p:txBody>
          <a:bodyPr/>
          <a:lstStyle/>
          <a:p>
            <a:fld id="{1AD444DC-905C-41DF-BDC0-F1FAAC645133}" type="slidenum">
              <a:rPr lang="ru-RU" smtClean="0"/>
              <a:t>6</a:t>
            </a:fld>
            <a:endParaRPr lang="ru-RU"/>
          </a:p>
        </p:txBody>
      </p:sp>
    </p:spTree>
    <p:extLst>
      <p:ext uri="{BB962C8B-B14F-4D97-AF65-F5344CB8AC3E}">
        <p14:creationId xmlns:p14="http://schemas.microsoft.com/office/powerpoint/2010/main" val="695675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050966"/>
          </a:xfrm>
        </p:spPr>
        <p:txBody>
          <a:bodyPr>
            <a:normAutofit/>
          </a:bodyPr>
          <a:lstStyle/>
          <a:p>
            <a:r>
              <a:rPr lang="en-US" b="1" u="sng" dirty="0" smtClean="0"/>
              <a:t>Why do most travelers and holiday-makers take a camera with them for?</a:t>
            </a:r>
            <a:endParaRPr lang="ru-RU" b="1" u="sng" dirty="0"/>
          </a:p>
        </p:txBody>
      </p:sp>
      <p:sp>
        <p:nvSpPr>
          <p:cNvPr id="3" name="Объект 2"/>
          <p:cNvSpPr>
            <a:spLocks noGrp="1"/>
          </p:cNvSpPr>
          <p:nvPr>
            <p:ph idx="1"/>
          </p:nvPr>
        </p:nvSpPr>
        <p:spPr/>
        <p:txBody>
          <a:bodyPr>
            <a:normAutofit/>
          </a:bodyPr>
          <a:lstStyle/>
          <a:p>
            <a:pPr marL="0" indent="0">
              <a:buNone/>
            </a:pPr>
            <a:r>
              <a:rPr lang="en-US" dirty="0" smtClean="0"/>
              <a:t>Most </a:t>
            </a:r>
            <a:r>
              <a:rPr lang="en-US" dirty="0" err="1" smtClean="0"/>
              <a:t>travellers</a:t>
            </a:r>
            <a:r>
              <a:rPr lang="en-US" dirty="0" smtClean="0"/>
              <a:t> and holiday-makers take a camera with them and take pictures of everything that interest them – the sights of a city, old churches and castles, views of mountains, lakes, valleys, plains, waterfalls, forests, different kinds of trees, flowers and plants, animals and birds.</a:t>
            </a:r>
          </a:p>
          <a:p>
            <a:pPr marL="0" indent="0">
              <a:buNone/>
            </a:pPr>
            <a:r>
              <a:rPr lang="en-US" dirty="0" smtClean="0"/>
              <a:t>Later, perhaps years later, they will be reminded by the photos of the happy time they have had.</a:t>
            </a:r>
            <a:endParaRPr lang="ru-RU" dirty="0"/>
          </a:p>
        </p:txBody>
      </p:sp>
      <p:sp>
        <p:nvSpPr>
          <p:cNvPr id="4" name="Текст 3"/>
          <p:cNvSpPr>
            <a:spLocks noGrp="1"/>
          </p:cNvSpPr>
          <p:nvPr>
            <p:ph type="body" sz="half" idx="2"/>
          </p:nvPr>
        </p:nvSpPr>
        <p:spPr>
          <a:xfrm>
            <a:off x="839788" y="2137272"/>
            <a:ext cx="3932237" cy="4227902"/>
          </a:xfrm>
        </p:spPr>
        <p:txBody>
          <a:bodyPr/>
          <a:lstStyle/>
          <a:p>
            <a:endParaRPr lang="ru-RU" dirty="0"/>
          </a:p>
        </p:txBody>
      </p:sp>
      <p:pic>
        <p:nvPicPr>
          <p:cNvPr id="5" name="Рисунок 4"/>
          <p:cNvPicPr>
            <a:picLocks noChangeAspect="1"/>
          </p:cNvPicPr>
          <p:nvPr/>
        </p:nvPicPr>
        <p:blipFill>
          <a:blip r:embed="rId2"/>
          <a:stretch>
            <a:fillRect/>
          </a:stretch>
        </p:blipFill>
        <p:spPr>
          <a:xfrm>
            <a:off x="1496219" y="2786064"/>
            <a:ext cx="2619375" cy="1743075"/>
          </a:xfrm>
          <a:prstGeom prst="rect">
            <a:avLst/>
          </a:prstGeom>
        </p:spPr>
      </p:pic>
      <p:pic>
        <p:nvPicPr>
          <p:cNvPr id="6" name="Рисунок 5"/>
          <p:cNvPicPr>
            <a:picLocks noChangeAspect="1"/>
          </p:cNvPicPr>
          <p:nvPr/>
        </p:nvPicPr>
        <p:blipFill>
          <a:blip r:embed="rId3"/>
          <a:stretch>
            <a:fillRect/>
          </a:stretch>
        </p:blipFill>
        <p:spPr>
          <a:xfrm>
            <a:off x="839789" y="1425039"/>
            <a:ext cx="3932239" cy="4940135"/>
          </a:xfrm>
          <a:prstGeom prst="rect">
            <a:avLst/>
          </a:prstGeom>
        </p:spPr>
      </p:pic>
      <p:sp>
        <p:nvSpPr>
          <p:cNvPr id="7" name="Номер слайда 6"/>
          <p:cNvSpPr>
            <a:spLocks noGrp="1"/>
          </p:cNvSpPr>
          <p:nvPr>
            <p:ph type="sldNum" sz="quarter" idx="12"/>
          </p:nvPr>
        </p:nvSpPr>
        <p:spPr/>
        <p:txBody>
          <a:bodyPr/>
          <a:lstStyle/>
          <a:p>
            <a:fld id="{1AD444DC-905C-41DF-BDC0-F1FAAC645133}" type="slidenum">
              <a:rPr lang="ru-RU" smtClean="0"/>
              <a:t>7</a:t>
            </a:fld>
            <a:endParaRPr lang="ru-RU"/>
          </a:p>
        </p:txBody>
      </p:sp>
    </p:spTree>
    <p:extLst>
      <p:ext uri="{BB962C8B-B14F-4D97-AF65-F5344CB8AC3E}">
        <p14:creationId xmlns:p14="http://schemas.microsoft.com/office/powerpoint/2010/main" val="189030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050966"/>
          </a:xfrm>
        </p:spPr>
        <p:txBody>
          <a:bodyPr>
            <a:normAutofit/>
          </a:bodyPr>
          <a:lstStyle/>
          <a:p>
            <a:r>
              <a:rPr lang="en-US" b="1" u="sng" dirty="0" smtClean="0"/>
              <a:t>Why do most travelers and holiday-makers take a camera with them for?</a:t>
            </a:r>
            <a:endParaRPr lang="ru-RU" b="1" u="sng" dirty="0"/>
          </a:p>
        </p:txBody>
      </p:sp>
      <p:sp>
        <p:nvSpPr>
          <p:cNvPr id="3" name="Объект 2"/>
          <p:cNvSpPr>
            <a:spLocks noGrp="1"/>
          </p:cNvSpPr>
          <p:nvPr>
            <p:ph idx="1"/>
          </p:nvPr>
        </p:nvSpPr>
        <p:spPr>
          <a:ln>
            <a:solidFill>
              <a:schemeClr val="accent1"/>
            </a:solidFill>
          </a:ln>
        </p:spPr>
        <p:txBody>
          <a:bodyPr>
            <a:normAutofit/>
          </a:bodyPr>
          <a:lstStyle/>
          <a:p>
            <a:pPr marL="0" indent="0">
              <a:buNone/>
            </a:pPr>
            <a:r>
              <a:rPr lang="en-US" dirty="0" smtClean="0"/>
              <a:t>Most </a:t>
            </a:r>
            <a:r>
              <a:rPr lang="en-US" dirty="0" err="1" smtClean="0"/>
              <a:t>travellers</a:t>
            </a:r>
            <a:r>
              <a:rPr lang="en-US" dirty="0" smtClean="0"/>
              <a:t> and holiday-makers take a camera with them and take pictures of everything that interest them – the sights of a city, old churches and castles, views of mountains, lakes, valleys, plains, waterfalls, forests, different kinds of trees, flowers and plants, animals and birds.</a:t>
            </a:r>
          </a:p>
          <a:p>
            <a:pPr marL="0" indent="0">
              <a:buNone/>
            </a:pPr>
            <a:r>
              <a:rPr lang="en-US" dirty="0" smtClean="0">
                <a:solidFill>
                  <a:srgbClr val="C00000"/>
                </a:solidFill>
              </a:rPr>
              <a:t>Later, perhaps years later, they will be reminded by the photos of the happy time they have had.</a:t>
            </a:r>
            <a:endParaRPr lang="ru-RU" dirty="0">
              <a:solidFill>
                <a:srgbClr val="C00000"/>
              </a:solidFill>
            </a:endParaRPr>
          </a:p>
        </p:txBody>
      </p:sp>
      <p:sp>
        <p:nvSpPr>
          <p:cNvPr id="4" name="Текст 3"/>
          <p:cNvSpPr>
            <a:spLocks noGrp="1"/>
          </p:cNvSpPr>
          <p:nvPr>
            <p:ph type="body" sz="half" idx="2"/>
          </p:nvPr>
        </p:nvSpPr>
        <p:spPr>
          <a:xfrm>
            <a:off x="839788" y="2137272"/>
            <a:ext cx="3932237" cy="4227902"/>
          </a:xfrm>
        </p:spPr>
        <p:txBody>
          <a:bodyPr/>
          <a:lstStyle/>
          <a:p>
            <a:endParaRPr lang="ru-RU" dirty="0"/>
          </a:p>
        </p:txBody>
      </p:sp>
      <p:pic>
        <p:nvPicPr>
          <p:cNvPr id="5" name="Рисунок 4"/>
          <p:cNvPicPr>
            <a:picLocks noChangeAspect="1"/>
          </p:cNvPicPr>
          <p:nvPr/>
        </p:nvPicPr>
        <p:blipFill>
          <a:blip r:embed="rId2"/>
          <a:stretch>
            <a:fillRect/>
          </a:stretch>
        </p:blipFill>
        <p:spPr>
          <a:xfrm>
            <a:off x="1496219" y="2786064"/>
            <a:ext cx="2619375" cy="1743075"/>
          </a:xfrm>
          <a:prstGeom prst="rect">
            <a:avLst/>
          </a:prstGeom>
        </p:spPr>
      </p:pic>
      <p:pic>
        <p:nvPicPr>
          <p:cNvPr id="6" name="Рисунок 5"/>
          <p:cNvPicPr>
            <a:picLocks noChangeAspect="1"/>
          </p:cNvPicPr>
          <p:nvPr/>
        </p:nvPicPr>
        <p:blipFill>
          <a:blip r:embed="rId3"/>
          <a:stretch>
            <a:fillRect/>
          </a:stretch>
        </p:blipFill>
        <p:spPr>
          <a:xfrm>
            <a:off x="839789" y="1425039"/>
            <a:ext cx="3932239" cy="4940135"/>
          </a:xfrm>
          <a:prstGeom prst="rect">
            <a:avLst/>
          </a:prstGeom>
        </p:spPr>
      </p:pic>
      <p:sp>
        <p:nvSpPr>
          <p:cNvPr id="7" name="Номер слайда 6"/>
          <p:cNvSpPr>
            <a:spLocks noGrp="1"/>
          </p:cNvSpPr>
          <p:nvPr>
            <p:ph type="sldNum" sz="quarter" idx="12"/>
          </p:nvPr>
        </p:nvSpPr>
        <p:spPr/>
        <p:txBody>
          <a:bodyPr/>
          <a:lstStyle/>
          <a:p>
            <a:fld id="{1AD444DC-905C-41DF-BDC0-F1FAAC645133}" type="slidenum">
              <a:rPr lang="ru-RU" smtClean="0"/>
              <a:t>8</a:t>
            </a:fld>
            <a:endParaRPr lang="ru-RU"/>
          </a:p>
        </p:txBody>
      </p:sp>
    </p:spTree>
    <p:extLst>
      <p:ext uri="{BB962C8B-B14F-4D97-AF65-F5344CB8AC3E}">
        <p14:creationId xmlns:p14="http://schemas.microsoft.com/office/powerpoint/2010/main" val="180655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smtClean="0"/>
              <a:t>Why do people choose different means of transport?</a:t>
            </a:r>
            <a:endParaRPr lang="ru-RU" b="1" u="sng" dirty="0"/>
          </a:p>
        </p:txBody>
      </p:sp>
      <p:sp>
        <p:nvSpPr>
          <p:cNvPr id="3" name="Объект 2"/>
          <p:cNvSpPr>
            <a:spLocks noGrp="1"/>
          </p:cNvSpPr>
          <p:nvPr>
            <p:ph idx="1"/>
          </p:nvPr>
        </p:nvSpPr>
        <p:spPr>
          <a:xfrm>
            <a:off x="4740976" y="273059"/>
            <a:ext cx="6815667" cy="5853113"/>
          </a:xfrm>
        </p:spPr>
        <p:txBody>
          <a:bodyPr/>
          <a:lstStyle/>
          <a:p>
            <a:pPr marL="0" indent="0">
              <a:buNone/>
            </a:pPr>
            <a:r>
              <a:rPr lang="en-US" dirty="0" smtClean="0"/>
              <a:t>People travel by train, by boat, by car.</a:t>
            </a:r>
          </a:p>
          <a:p>
            <a:pPr marL="0" indent="0">
              <a:buNone/>
            </a:pPr>
            <a:r>
              <a:rPr lang="en-US" dirty="0" smtClean="0"/>
              <a:t>All means of travel have their advantages and disadvantages. And people choose one according to their plans and destinations.</a:t>
            </a:r>
            <a:endParaRPr lang="ru-RU" dirty="0"/>
          </a:p>
        </p:txBody>
      </p:sp>
      <p:sp>
        <p:nvSpPr>
          <p:cNvPr id="5" name="AutoShape 2" descr="Виды транспорта картинки, стоковые фото Виды транспорта | Depositphotos"/>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6" name="Рисунок 5"/>
          <p:cNvPicPr>
            <a:picLocks noChangeAspect="1"/>
          </p:cNvPicPr>
          <p:nvPr/>
        </p:nvPicPr>
        <p:blipFill>
          <a:blip r:embed="rId2"/>
          <a:stretch>
            <a:fillRect/>
          </a:stretch>
        </p:blipFill>
        <p:spPr>
          <a:xfrm>
            <a:off x="839788" y="2057400"/>
            <a:ext cx="3791589" cy="3811588"/>
          </a:xfrm>
          <a:prstGeom prst="rect">
            <a:avLst/>
          </a:prstGeom>
        </p:spPr>
      </p:pic>
      <p:sp>
        <p:nvSpPr>
          <p:cNvPr id="4" name="Номер слайда 3"/>
          <p:cNvSpPr>
            <a:spLocks noGrp="1"/>
          </p:cNvSpPr>
          <p:nvPr>
            <p:ph type="sldNum" sz="quarter" idx="12"/>
          </p:nvPr>
        </p:nvSpPr>
        <p:spPr/>
        <p:txBody>
          <a:bodyPr/>
          <a:lstStyle/>
          <a:p>
            <a:fld id="{1AD444DC-905C-41DF-BDC0-F1FAAC645133}" type="slidenum">
              <a:rPr lang="ru-RU" smtClean="0"/>
              <a:t>9</a:t>
            </a:fld>
            <a:endParaRPr lang="ru-RU"/>
          </a:p>
        </p:txBody>
      </p:sp>
    </p:spTree>
    <p:extLst>
      <p:ext uri="{BB962C8B-B14F-4D97-AF65-F5344CB8AC3E}">
        <p14:creationId xmlns:p14="http://schemas.microsoft.com/office/powerpoint/2010/main" val="1564444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TotalTime>
  <Words>2256</Words>
  <Application>Microsoft Office PowerPoint</Application>
  <PresentationFormat>Произвольный</PresentationFormat>
  <Paragraphs>312</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Travelling</vt:lpstr>
      <vt:lpstr>Why do people travel? (make sentences using these words) </vt:lpstr>
      <vt:lpstr>  Read the text and answer the question: What do people travel for?</vt:lpstr>
      <vt:lpstr>  Read the text and answer the question: What do people travel for?</vt:lpstr>
      <vt:lpstr>How do people living in the country spend their holidays? What do city-dwellers usually like?</vt:lpstr>
      <vt:lpstr>How do people living in the country spend their holidays? What do city-dwellers usually like?</vt:lpstr>
      <vt:lpstr>Why do most travelers and holiday-makers take a camera with them for?</vt:lpstr>
      <vt:lpstr>Why do most travelers and holiday-makers take a camera with them for?</vt:lpstr>
      <vt:lpstr>Why do people choose different means of transport?</vt:lpstr>
      <vt:lpstr>Why do people choose different means of transport?</vt:lpstr>
      <vt:lpstr>Why is travelling so useful?</vt:lpstr>
      <vt:lpstr>Share with your partner what you have learnt about travelling. Use these questions as a plan.</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Match types of travelling and definitions</vt:lpstr>
      <vt:lpstr>Which types of holidays would you like to have and which ones wouldn’t you like to have? Why?</vt:lpstr>
      <vt:lpstr>Listen to the dialogue “In a travel agency”, write down useful expressions. </vt:lpstr>
      <vt:lpstr> Choose a role card and prepare a dialogue between a travel agent and a tourist.</vt:lpstr>
      <vt:lpstr>What new have you learnt today?</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Travelling</dc:title>
  <dc:creator>Ирина Геннадьевна Кузнецова</dc:creator>
  <cp:lastModifiedBy>User</cp:lastModifiedBy>
  <cp:revision>39</cp:revision>
  <dcterms:created xsi:type="dcterms:W3CDTF">2021-11-30T09:31:07Z</dcterms:created>
  <dcterms:modified xsi:type="dcterms:W3CDTF">2023-02-02T16:19:14Z</dcterms:modified>
</cp:coreProperties>
</file>