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0" r:id="rId3"/>
    <p:sldId id="304" r:id="rId4"/>
    <p:sldId id="306" r:id="rId5"/>
    <p:sldId id="293" r:id="rId6"/>
    <p:sldId id="303" r:id="rId7"/>
    <p:sldId id="268" r:id="rId8"/>
    <p:sldId id="295" r:id="rId9"/>
    <p:sldId id="308" r:id="rId10"/>
    <p:sldId id="307" r:id="rId11"/>
    <p:sldId id="294" r:id="rId12"/>
    <p:sldId id="301" r:id="rId13"/>
    <p:sldId id="273" r:id="rId14"/>
    <p:sldId id="277" r:id="rId15"/>
    <p:sldId id="279" r:id="rId16"/>
    <p:sldId id="280" r:id="rId17"/>
    <p:sldId id="281" r:id="rId18"/>
    <p:sldId id="283" r:id="rId19"/>
    <p:sldId id="290" r:id="rId20"/>
    <p:sldId id="291" r:id="rId21"/>
    <p:sldId id="285" r:id="rId22"/>
    <p:sldId id="286" r:id="rId23"/>
    <p:sldId id="287" r:id="rId24"/>
    <p:sldId id="28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 varScale="1">
        <p:scale>
          <a:sx n="44" d="100"/>
          <a:sy n="44" d="100"/>
        </p:scale>
        <p:origin x="-67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F019-D1D1-46D4-90EE-8D55740258D1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FCAC-846E-41F1-9C26-49744FEAC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41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F019-D1D1-46D4-90EE-8D55740258D1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FCAC-846E-41F1-9C26-49744FEAC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219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F019-D1D1-46D4-90EE-8D55740258D1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FCAC-846E-41F1-9C26-49744FEAC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85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F019-D1D1-46D4-90EE-8D55740258D1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FCAC-846E-41F1-9C26-49744FEAC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60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F019-D1D1-46D4-90EE-8D55740258D1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FCAC-846E-41F1-9C26-49744FEAC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59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F019-D1D1-46D4-90EE-8D55740258D1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FCAC-846E-41F1-9C26-49744FEAC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134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F019-D1D1-46D4-90EE-8D55740258D1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FCAC-846E-41F1-9C26-49744FEAC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33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F019-D1D1-46D4-90EE-8D55740258D1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FCAC-846E-41F1-9C26-49744FEAC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9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F019-D1D1-46D4-90EE-8D55740258D1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FCAC-846E-41F1-9C26-49744FEAC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08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F019-D1D1-46D4-90EE-8D55740258D1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FCAC-846E-41F1-9C26-49744FEAC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515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5F019-D1D1-46D4-90EE-8D55740258D1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9FCAC-846E-41F1-9C26-49744FEAC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516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5F019-D1D1-46D4-90EE-8D55740258D1}" type="datetimeFigureOut">
              <a:rPr lang="ru-RU" smtClean="0"/>
              <a:t>08.12.2018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9FCAC-846E-41F1-9C26-49744FEAC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37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sz="3800" b="1" dirty="0" smtClean="0">
                <a:solidFill>
                  <a:srgbClr val="002060"/>
                </a:solidFill>
              </a:rPr>
              <a:t>                                                                                        Составила: учитель высшей  категории                                                                                                      </a:t>
            </a:r>
          </a:p>
          <a:p>
            <a:r>
              <a:rPr lang="ru-RU" sz="3800" b="1" dirty="0" smtClean="0">
                <a:solidFill>
                  <a:srgbClr val="002060"/>
                </a:solidFill>
              </a:rPr>
              <a:t>                                                                                                                             </a:t>
            </a:r>
            <a:r>
              <a:rPr lang="ru-RU" sz="3800" b="1" dirty="0" err="1" smtClean="0">
                <a:solidFill>
                  <a:srgbClr val="002060"/>
                </a:solidFill>
              </a:rPr>
              <a:t>Жалкаускене</a:t>
            </a:r>
            <a:r>
              <a:rPr lang="ru-RU" sz="3800" b="1" dirty="0" smtClean="0">
                <a:solidFill>
                  <a:srgbClr val="002060"/>
                </a:solidFill>
              </a:rPr>
              <a:t> Л.И.</a:t>
            </a:r>
            <a:endParaRPr lang="ru-RU" sz="3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31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" y="0"/>
            <a:ext cx="121943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600" dirty="0">
                <a:solidFill>
                  <a:srgbClr val="002060"/>
                </a:solidFill>
              </a:rPr>
              <a:t>Трудные слова: </a:t>
            </a:r>
            <a:br>
              <a:rPr lang="ru-RU" sz="9600" dirty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9600" dirty="0">
              <a:solidFill>
                <a:srgbClr val="00206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4229" y="2198914"/>
            <a:ext cx="68797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solidFill>
                  <a:srgbClr val="7030A0"/>
                </a:solidFill>
              </a:rPr>
              <a:t>При- </a:t>
            </a:r>
            <a:r>
              <a:rPr lang="ru-RU" sz="7200" b="1" dirty="0" err="1">
                <a:solidFill>
                  <a:srgbClr val="7030A0"/>
                </a:solidFill>
              </a:rPr>
              <a:t>кре</a:t>
            </a:r>
            <a:r>
              <a:rPr lang="ru-RU" sz="7200" b="1" dirty="0">
                <a:solidFill>
                  <a:srgbClr val="7030A0"/>
                </a:solidFill>
              </a:rPr>
              <a:t>-пи-ла</a:t>
            </a:r>
          </a:p>
          <a:p>
            <a:r>
              <a:rPr lang="ru-RU" sz="7200" b="1" dirty="0">
                <a:solidFill>
                  <a:srgbClr val="7030A0"/>
                </a:solidFill>
              </a:rPr>
              <a:t>До-ста-</a:t>
            </a:r>
            <a:r>
              <a:rPr lang="ru-RU" sz="7200" b="1" dirty="0" err="1">
                <a:solidFill>
                  <a:srgbClr val="7030A0"/>
                </a:solidFill>
              </a:rPr>
              <a:t>вай</a:t>
            </a:r>
            <a:r>
              <a:rPr lang="ru-RU" sz="7200" b="1" dirty="0">
                <a:solidFill>
                  <a:srgbClr val="7030A0"/>
                </a:solidFill>
              </a:rPr>
              <a:t>-те</a:t>
            </a:r>
            <a:endParaRPr lang="ru-RU" sz="7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1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3338"/>
            <a:ext cx="12193588" cy="679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</a:t>
            </a:r>
            <a:endParaRPr lang="ru-RU" sz="60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36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Предположите, о чём этот текст по его названию</a:t>
            </a:r>
            <a:r>
              <a:rPr lang="en-US" sz="3600" b="1" dirty="0" smtClean="0">
                <a:solidFill>
                  <a:srgbClr val="002060"/>
                </a:solidFill>
              </a:rPr>
              <a:t>?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А иллюстрации это подтверждают</a:t>
            </a:r>
            <a:r>
              <a:rPr lang="en-US" sz="3600" b="1" dirty="0" smtClean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858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148" y="415229"/>
            <a:ext cx="10515600" cy="1325563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 </a:t>
            </a:r>
            <a:br>
              <a:rPr lang="ru-RU" sz="7200" b="1" dirty="0" smtClean="0">
                <a:solidFill>
                  <a:srgbClr val="FF0000"/>
                </a:solidFill>
              </a:rPr>
            </a:br>
            <a:r>
              <a:rPr lang="ru-RU" sz="7200" b="1" dirty="0">
                <a:solidFill>
                  <a:srgbClr val="FF0000"/>
                </a:solidFill>
              </a:rPr>
              <a:t/>
            </a:r>
            <a:br>
              <a:rPr lang="ru-RU" sz="7200" b="1" dirty="0">
                <a:solidFill>
                  <a:srgbClr val="FF0000"/>
                </a:solidFill>
              </a:rPr>
            </a:br>
            <a:r>
              <a:rPr lang="ru-RU" sz="7200" b="1" dirty="0" smtClean="0">
                <a:solidFill>
                  <a:srgbClr val="FF0000"/>
                </a:solidFill>
              </a:rPr>
              <a:t/>
            </a:r>
            <a:br>
              <a:rPr lang="ru-RU" sz="7200" b="1" dirty="0" smtClean="0">
                <a:solidFill>
                  <a:srgbClr val="FF0000"/>
                </a:solidFill>
              </a:rPr>
            </a:br>
            <a:r>
              <a:rPr lang="ru-RU" sz="7200" b="1" dirty="0">
                <a:solidFill>
                  <a:srgbClr val="FF0000"/>
                </a:solidFill>
              </a:rPr>
              <a:t/>
            </a:r>
            <a:br>
              <a:rPr lang="ru-RU" sz="7200" b="1" dirty="0">
                <a:solidFill>
                  <a:srgbClr val="FF0000"/>
                </a:solidFill>
              </a:rPr>
            </a:br>
            <a:r>
              <a:rPr lang="ru-RU" sz="7200" b="1" dirty="0" smtClean="0">
                <a:solidFill>
                  <a:srgbClr val="FF0000"/>
                </a:solidFill>
              </a:rPr>
              <a:t>  </a:t>
            </a:r>
            <a:br>
              <a:rPr lang="ru-RU" sz="7200" b="1" dirty="0" smtClean="0">
                <a:solidFill>
                  <a:srgbClr val="FF0000"/>
                </a:solidFill>
              </a:rPr>
            </a:br>
            <a:r>
              <a:rPr lang="ru-RU" sz="7200" b="1" dirty="0">
                <a:solidFill>
                  <a:srgbClr val="FF0000"/>
                </a:solidFill>
              </a:rPr>
              <a:t/>
            </a:r>
            <a:br>
              <a:rPr lang="ru-RU" sz="7200" b="1" dirty="0">
                <a:solidFill>
                  <a:srgbClr val="FF0000"/>
                </a:solidFill>
              </a:rPr>
            </a:br>
            <a:r>
              <a:rPr lang="ru-RU" sz="7200" b="1" dirty="0" smtClean="0">
                <a:solidFill>
                  <a:srgbClr val="FF0000"/>
                </a:solidFill>
              </a:rPr>
              <a:t>               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944"/>
            <a:ext cx="12192000" cy="68000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05654" y="980391"/>
            <a:ext cx="7525555" cy="5175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6600" b="1" dirty="0" smtClean="0">
                <a:solidFill>
                  <a:srgbClr val="002060"/>
                </a:solidFill>
              </a:rPr>
              <a:t>Се-</a:t>
            </a:r>
            <a:r>
              <a:rPr lang="ru-RU" sz="6600" b="1" dirty="0" err="1" smtClean="0">
                <a:solidFill>
                  <a:srgbClr val="002060"/>
                </a:solidFill>
              </a:rPr>
              <a:t>реб</a:t>
            </a:r>
            <a:r>
              <a:rPr lang="ru-RU" sz="6600" b="1" dirty="0" smtClean="0">
                <a:solidFill>
                  <a:srgbClr val="002060"/>
                </a:solidFill>
              </a:rPr>
              <a:t>-</a:t>
            </a:r>
            <a:r>
              <a:rPr lang="ru-RU" sz="6600" b="1" dirty="0" err="1" smtClean="0">
                <a:solidFill>
                  <a:srgbClr val="002060"/>
                </a:solidFill>
              </a:rPr>
              <a:t>ро</a:t>
            </a:r>
            <a:endParaRPr lang="ru-RU" sz="6600" b="1" dirty="0" smtClean="0">
              <a:solidFill>
                <a:srgbClr val="002060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6600" b="1" dirty="0" smtClean="0">
                <a:solidFill>
                  <a:srgbClr val="002060"/>
                </a:solidFill>
              </a:rPr>
              <a:t>Се-</a:t>
            </a:r>
            <a:r>
              <a:rPr lang="ru-RU" sz="6600" b="1" dirty="0" err="1" smtClean="0">
                <a:solidFill>
                  <a:srgbClr val="002060"/>
                </a:solidFill>
              </a:rPr>
              <a:t>реб</a:t>
            </a:r>
            <a:r>
              <a:rPr lang="ru-RU" sz="6600" b="1" dirty="0" smtClean="0">
                <a:solidFill>
                  <a:srgbClr val="002060"/>
                </a:solidFill>
              </a:rPr>
              <a:t>-</a:t>
            </a:r>
            <a:r>
              <a:rPr lang="ru-RU" sz="6600" b="1" dirty="0" err="1" smtClean="0">
                <a:solidFill>
                  <a:srgbClr val="002060"/>
                </a:solidFill>
              </a:rPr>
              <a:t>ря-ный</a:t>
            </a:r>
            <a:r>
              <a:rPr lang="ru-RU" sz="6600" b="1" dirty="0" smtClean="0">
                <a:solidFill>
                  <a:srgbClr val="002060"/>
                </a:solidFill>
              </a:rPr>
              <a:t>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6600" b="1" dirty="0" smtClean="0">
                <a:solidFill>
                  <a:srgbClr val="002060"/>
                </a:solidFill>
              </a:rPr>
              <a:t>Се-</a:t>
            </a:r>
            <a:r>
              <a:rPr lang="ru-RU" sz="6600" b="1" dirty="0" err="1" smtClean="0">
                <a:solidFill>
                  <a:srgbClr val="002060"/>
                </a:solidFill>
              </a:rPr>
              <a:t>реб</a:t>
            </a:r>
            <a:r>
              <a:rPr lang="ru-RU" sz="6600" b="1" dirty="0" smtClean="0">
                <a:solidFill>
                  <a:srgbClr val="002060"/>
                </a:solidFill>
              </a:rPr>
              <a:t>-</a:t>
            </a:r>
            <a:r>
              <a:rPr lang="ru-RU" sz="6600" b="1" dirty="0" err="1" smtClean="0">
                <a:solidFill>
                  <a:srgbClr val="002060"/>
                </a:solidFill>
              </a:rPr>
              <a:t>ря</a:t>
            </a:r>
            <a:r>
              <a:rPr lang="ru-RU" sz="6600" b="1" dirty="0" smtClean="0">
                <a:solidFill>
                  <a:srgbClr val="002060"/>
                </a:solidFill>
              </a:rPr>
              <a:t>-но-</a:t>
            </a:r>
            <a:r>
              <a:rPr lang="ru-RU" sz="6600" b="1" dirty="0" err="1" smtClean="0">
                <a:solidFill>
                  <a:srgbClr val="002060"/>
                </a:solidFill>
              </a:rPr>
              <a:t>го</a:t>
            </a:r>
            <a:endParaRPr lang="ru-RU" sz="6600" b="1" dirty="0" smtClean="0">
              <a:solidFill>
                <a:srgbClr val="002060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6600" b="1" dirty="0" smtClean="0">
                <a:solidFill>
                  <a:srgbClr val="002060"/>
                </a:solidFill>
              </a:rPr>
              <a:t>Серебряного</a:t>
            </a:r>
            <a:endParaRPr lang="ru-RU" sz="6600" b="1" dirty="0">
              <a:solidFill>
                <a:srgbClr val="002060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25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34"/>
            <a:ext cx="12192000" cy="68686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</a:rPr>
              <a:t>               Работа с книгой</a:t>
            </a:r>
            <a:endParaRPr lang="ru-RU" sz="60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      РАССКАЗ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Стр. 102</a:t>
            </a:r>
          </a:p>
          <a:p>
            <a:pPr marL="0" indent="0">
              <a:buNone/>
            </a:pPr>
            <a:r>
              <a:rPr lang="ru-RU" sz="4000" b="1" dirty="0" err="1" smtClean="0">
                <a:solidFill>
                  <a:srgbClr val="002060"/>
                </a:solidFill>
              </a:rPr>
              <a:t>Л.Воронкова</a:t>
            </a:r>
            <a:r>
              <a:rPr lang="ru-RU" sz="4000" b="1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</a:rPr>
              <a:t>«Как ёлку наряжали»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Задание: </a:t>
            </a:r>
            <a:r>
              <a:rPr lang="ru-RU" sz="3200" b="1" dirty="0" smtClean="0">
                <a:solidFill>
                  <a:srgbClr val="002060"/>
                </a:solidFill>
              </a:rPr>
              <a:t>самостоятельное чтение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ACER\Desktop\к открытому уроку\от.урок\f_2951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01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530"/>
            <a:ext cx="12192000" cy="69005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   </a:t>
            </a:r>
            <a:r>
              <a:rPr lang="ru-RU" sz="8800" b="1" dirty="0" smtClean="0">
                <a:solidFill>
                  <a:srgbClr val="FF0000"/>
                </a:solidFill>
              </a:rPr>
              <a:t>ФИЗМИНУТКА</a:t>
            </a:r>
            <a:endParaRPr lang="ru-RU" sz="8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8000" b="1" dirty="0">
                <a:solidFill>
                  <a:srgbClr val="7030A0"/>
                </a:solidFill>
              </a:rPr>
              <a:t>Игра «Хлопай, топай»</a:t>
            </a:r>
            <a:endParaRPr lang="ru-RU" sz="8000" dirty="0">
              <a:solidFill>
                <a:srgbClr val="7030A0"/>
              </a:solidFill>
            </a:endParaRPr>
          </a:p>
          <a:p>
            <a:r>
              <a:rPr lang="ru-RU" sz="5400" dirty="0">
                <a:solidFill>
                  <a:srgbClr val="002060"/>
                </a:solidFill>
              </a:rPr>
              <a:t>Если на экране </a:t>
            </a:r>
            <a:r>
              <a:rPr lang="ru-RU" sz="5400" dirty="0" smtClean="0">
                <a:solidFill>
                  <a:srgbClr val="002060"/>
                </a:solidFill>
              </a:rPr>
              <a:t>хвойное дерево </a:t>
            </a:r>
            <a:r>
              <a:rPr lang="ru-RU" sz="5400" dirty="0">
                <a:solidFill>
                  <a:srgbClr val="002060"/>
                </a:solidFill>
              </a:rPr>
              <a:t>– хлопаем.</a:t>
            </a:r>
          </a:p>
          <a:p>
            <a:r>
              <a:rPr lang="ru-RU" sz="5400" dirty="0">
                <a:solidFill>
                  <a:srgbClr val="002060"/>
                </a:solidFill>
              </a:rPr>
              <a:t>Если </a:t>
            </a:r>
            <a:r>
              <a:rPr lang="ru-RU" sz="5400" dirty="0" smtClean="0">
                <a:solidFill>
                  <a:srgbClr val="002060"/>
                </a:solidFill>
              </a:rPr>
              <a:t>лиственное дерево </a:t>
            </a:r>
            <a:r>
              <a:rPr lang="ru-RU" sz="5400" dirty="0">
                <a:solidFill>
                  <a:srgbClr val="002060"/>
                </a:solidFill>
              </a:rPr>
              <a:t>- топаем.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1402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ocuments\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675"/>
            <a:ext cx="12845143" cy="67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7868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ocuments\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0"/>
            <a:ext cx="12475029" cy="720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1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:\Users\ACER\Documents\%D0%B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C:\Users\ACER\Documents\%D0%B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C:\Users\ACER\Documents\%D0%B1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ACER\Documents\со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035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ocuments\кле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57" y="-97971"/>
            <a:ext cx="116777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1945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ocuments\топол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29" y="152400"/>
            <a:ext cx="12627429" cy="724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265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                </a:t>
            </a:r>
            <a:br>
              <a:rPr lang="ru-RU" dirty="0" smtClean="0"/>
            </a:br>
            <a:r>
              <a:rPr lang="ru-RU" dirty="0" smtClean="0"/>
              <a:t>                           </a:t>
            </a:r>
            <a:r>
              <a:rPr lang="ru-RU" sz="12800" b="1" dirty="0" smtClean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ЗИМА</a:t>
            </a:r>
            <a:endParaRPr lang="ru-RU" sz="128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</a:rPr>
              <a:t>                                                             </a:t>
            </a:r>
          </a:p>
          <a:p>
            <a:endParaRPr lang="ru-RU" b="1" dirty="0">
              <a:solidFill>
                <a:srgbClr val="7030A0"/>
              </a:solidFill>
            </a:endParaRPr>
          </a:p>
          <a:p>
            <a:endParaRPr lang="ru-RU" b="1" dirty="0" smtClean="0">
              <a:solidFill>
                <a:srgbClr val="7030A0"/>
              </a:solidFill>
            </a:endParaRPr>
          </a:p>
          <a:p>
            <a:endParaRPr lang="ru-RU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</a:p>
          <a:p>
            <a:pPr marL="0" indent="0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867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ocuments\пих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30846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0971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254"/>
            <a:ext cx="12192000" cy="68397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019" y="18254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</a:t>
            </a:r>
            <a:r>
              <a:rPr lang="ru-RU" sz="6000" b="1" dirty="0" err="1" smtClean="0">
                <a:solidFill>
                  <a:srgbClr val="FF0000"/>
                </a:solidFill>
              </a:rPr>
              <a:t>Синквейн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ACER\Documents\син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-491616"/>
            <a:ext cx="12279086" cy="785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051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600" b="1" dirty="0" smtClean="0">
                <a:solidFill>
                  <a:srgbClr val="7030A0"/>
                </a:solidFill>
              </a:rPr>
              <a:t> </a:t>
            </a:r>
            <a:r>
              <a:rPr lang="en-US" sz="16600" b="1" dirty="0" smtClean="0">
                <a:solidFill>
                  <a:srgbClr val="7030A0"/>
                </a:solidFill>
              </a:rPr>
              <a:t>  </a:t>
            </a:r>
            <a:r>
              <a:rPr lang="ru-RU" sz="9600" b="1" dirty="0" smtClean="0">
                <a:solidFill>
                  <a:srgbClr val="7030A0"/>
                </a:solidFill>
              </a:rPr>
              <a:t>Итог урока</a:t>
            </a:r>
            <a:endParaRPr lang="ru-RU" sz="96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2553375"/>
            <a:ext cx="10515600" cy="302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 сегодня был удачный,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прошёл для вас он зря.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 все очень постарались.</a:t>
            </a:r>
            <a:endParaRPr lang="ru-RU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Вам понравилось, друзья?</a:t>
            </a:r>
            <a:endParaRPr lang="ru-RU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323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Домашнее задание: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833" y="2467330"/>
            <a:ext cx="103561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1 гр.-чтение </a:t>
            </a:r>
            <a:r>
              <a:rPr lang="ru-RU" sz="4800" b="1" dirty="0" smtClean="0">
                <a:solidFill>
                  <a:srgbClr val="002060"/>
                </a:solidFill>
              </a:rPr>
              <a:t>по ролям</a:t>
            </a:r>
            <a:endParaRPr lang="ru-RU" sz="4800" b="1" dirty="0">
              <a:solidFill>
                <a:srgbClr val="002060"/>
              </a:solidFill>
            </a:endParaRPr>
          </a:p>
          <a:p>
            <a:r>
              <a:rPr lang="ru-RU" sz="4800" b="1" dirty="0">
                <a:solidFill>
                  <a:srgbClr val="002060"/>
                </a:solidFill>
              </a:rPr>
              <a:t>2 гр</a:t>
            </a:r>
            <a:r>
              <a:rPr lang="ru-RU" sz="4800" b="1" dirty="0" smtClean="0">
                <a:solidFill>
                  <a:srgbClr val="002060"/>
                </a:solidFill>
              </a:rPr>
              <a:t>.-</a:t>
            </a:r>
            <a:r>
              <a:rPr lang="ru-RU" sz="4800" b="1" dirty="0">
                <a:solidFill>
                  <a:srgbClr val="002060"/>
                </a:solidFill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</a:rPr>
              <a:t>пересказ по картинкам</a:t>
            </a:r>
            <a:endParaRPr lang="ru-RU" sz="4800" b="1" dirty="0">
              <a:solidFill>
                <a:srgbClr val="002060"/>
              </a:solidFill>
            </a:endParaRPr>
          </a:p>
          <a:p>
            <a:r>
              <a:rPr lang="ru-RU" sz="4800" b="1" dirty="0">
                <a:solidFill>
                  <a:srgbClr val="002060"/>
                </a:solidFill>
              </a:rPr>
              <a:t>3гр</a:t>
            </a:r>
            <a:r>
              <a:rPr lang="ru-RU" sz="4800" b="1" dirty="0" smtClean="0">
                <a:solidFill>
                  <a:srgbClr val="002060"/>
                </a:solidFill>
              </a:rPr>
              <a:t>.- </a:t>
            </a:r>
            <a:r>
              <a:rPr lang="ru-RU" sz="4800" b="1" dirty="0">
                <a:solidFill>
                  <a:srgbClr val="002060"/>
                </a:solidFill>
              </a:rPr>
              <a:t>словесное рисование</a:t>
            </a:r>
          </a:p>
          <a:p>
            <a:endParaRPr lang="ru-RU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11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1624" y="1628800"/>
            <a:ext cx="6390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  <a:p>
            <a:r>
              <a:rPr lang="ru-RU" sz="3200" dirty="0"/>
              <a:t>	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36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3381" y="500062"/>
            <a:ext cx="10515600" cy="1325563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7030A0"/>
                </a:solidFill>
              </a:rPr>
              <a:t/>
            </a:r>
            <a:br>
              <a:rPr lang="ru-RU" sz="7200" b="1" dirty="0" smtClean="0">
                <a:solidFill>
                  <a:srgbClr val="7030A0"/>
                </a:solidFill>
              </a:rPr>
            </a:br>
            <a:r>
              <a:rPr lang="ru-RU" sz="7200" b="1" dirty="0">
                <a:solidFill>
                  <a:srgbClr val="7030A0"/>
                </a:solidFill>
              </a:rPr>
              <a:t> </a:t>
            </a:r>
            <a:r>
              <a:rPr lang="ru-RU" sz="7200" b="1" dirty="0" smtClean="0">
                <a:solidFill>
                  <a:srgbClr val="7030A0"/>
                </a:solidFill>
              </a:rPr>
              <a:t>      </a:t>
            </a:r>
            <a:r>
              <a:rPr lang="ru-RU" sz="7200" b="1" dirty="0">
                <a:solidFill>
                  <a:srgbClr val="7030A0"/>
                </a:solidFill>
              </a:rPr>
              <a:t/>
            </a:r>
            <a:br>
              <a:rPr lang="ru-RU" sz="7200" b="1" dirty="0">
                <a:solidFill>
                  <a:srgbClr val="7030A0"/>
                </a:solidFill>
              </a:rPr>
            </a:br>
            <a:endParaRPr lang="ru-RU" sz="72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58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4400" b="1" dirty="0"/>
              <a:t>Ёжик на неё похож</a:t>
            </a:r>
            <a:endParaRPr lang="ru-RU" sz="4400" dirty="0"/>
          </a:p>
          <a:p>
            <a:pPr marL="0" indent="0">
              <a:buNone/>
            </a:pPr>
            <a:r>
              <a:rPr lang="ru-RU" sz="4400" b="1" dirty="0"/>
              <a:t>На ней листьев не найдёшь.</a:t>
            </a:r>
            <a:endParaRPr lang="ru-RU" sz="4400" dirty="0"/>
          </a:p>
          <a:p>
            <a:pPr marL="0" indent="0">
              <a:buNone/>
            </a:pPr>
            <a:r>
              <a:rPr lang="ru-RU" sz="4400" b="1" dirty="0"/>
              <a:t>Как красавица стройна, </a:t>
            </a:r>
            <a:endParaRPr lang="ru-RU" sz="4400" dirty="0"/>
          </a:p>
          <a:p>
            <a:pPr marL="0" indent="0">
              <a:buNone/>
            </a:pPr>
            <a:r>
              <a:rPr lang="ru-RU" sz="4400" b="1" dirty="0"/>
              <a:t>А на Новый год важна.</a:t>
            </a:r>
            <a:endParaRPr lang="ru-RU" sz="4400" dirty="0"/>
          </a:p>
        </p:txBody>
      </p:sp>
      <p:sp>
        <p:nvSpPr>
          <p:cNvPr id="5" name="AutoShape 2" descr="C:\Users\ACER\Desktop\%D0%B5%D0%BB%D0%BA%D0%B0\%D0%B5%D0%BB%D0%BA%D0%B0\%D0%B5%D0%BB%D0%BA%D0%B0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C:\Users\ACER\Desktop\%D0%B5%D0%BB%D0%BA%D0%B0\%D0%B5%D0%BB%D0%BA%D0%B0\%D0%B5%D0%BB%D0%BA%D0%B0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ACER\Desktop\елка\елка\елка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516" y="7937"/>
            <a:ext cx="6926262" cy="692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940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3381" y="500062"/>
            <a:ext cx="10515600" cy="1325563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7030A0"/>
                </a:solidFill>
              </a:rPr>
              <a:t/>
            </a:r>
            <a:br>
              <a:rPr lang="ru-RU" sz="7200" b="1" dirty="0" smtClean="0">
                <a:solidFill>
                  <a:srgbClr val="7030A0"/>
                </a:solidFill>
              </a:rPr>
            </a:br>
            <a:r>
              <a:rPr lang="ru-RU" sz="7200" b="1" dirty="0">
                <a:solidFill>
                  <a:srgbClr val="7030A0"/>
                </a:solidFill>
              </a:rPr>
              <a:t> </a:t>
            </a:r>
            <a:r>
              <a:rPr lang="ru-RU" sz="7200" b="1" dirty="0" smtClean="0">
                <a:solidFill>
                  <a:srgbClr val="7030A0"/>
                </a:solidFill>
              </a:rPr>
              <a:t>       Речевая </a:t>
            </a:r>
            <a:r>
              <a:rPr lang="ru-RU" sz="7200" b="1" dirty="0">
                <a:solidFill>
                  <a:srgbClr val="7030A0"/>
                </a:solidFill>
              </a:rPr>
              <a:t>разминка</a:t>
            </a:r>
            <a:br>
              <a:rPr lang="ru-RU" sz="7200" b="1" dirty="0">
                <a:solidFill>
                  <a:srgbClr val="7030A0"/>
                </a:solidFill>
              </a:rPr>
            </a:br>
            <a:endParaRPr lang="ru-RU" sz="72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5800" dirty="0">
              <a:solidFill>
                <a:srgbClr val="00206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9714" y="2967335"/>
            <a:ext cx="96882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err="1" smtClean="0"/>
              <a:t>Ша-ша-ша</a:t>
            </a:r>
            <a:r>
              <a:rPr lang="ru-RU" sz="4400" dirty="0" smtClean="0"/>
              <a:t> </a:t>
            </a:r>
            <a:r>
              <a:rPr lang="ru-RU" sz="4400" dirty="0"/>
              <a:t>наша ёлка хороша</a:t>
            </a:r>
            <a:r>
              <a:rPr lang="ru-RU" sz="4400" dirty="0" smtClean="0"/>
              <a:t>,</a:t>
            </a:r>
          </a:p>
          <a:p>
            <a:r>
              <a:rPr lang="ru-RU" sz="4400" dirty="0" smtClean="0"/>
              <a:t>Од-од-од- дружно встали в хоровод,</a:t>
            </a:r>
          </a:p>
          <a:p>
            <a:r>
              <a:rPr lang="ru-RU" sz="4400" dirty="0" smtClean="0"/>
              <a:t>Та-та-та- ах какая красота!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882291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1826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>
                <a:solidFill>
                  <a:srgbClr val="1826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1826A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1826A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34"/>
            <a:ext cx="12192000" cy="684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63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062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13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/>
              <a:t> </a:t>
            </a:r>
            <a:r>
              <a:rPr lang="ru-RU" sz="5400" b="1" dirty="0" smtClean="0"/>
              <a:t>        </a:t>
            </a:r>
            <a:endParaRPr lang="ru-RU" sz="5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39703" y="2055813"/>
            <a:ext cx="8272130" cy="116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6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CER\Desktop\img2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19089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161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к открытому уроку\от.урок\1465195709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1" y="22538"/>
            <a:ext cx="12088969" cy="676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36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543" y="827313"/>
            <a:ext cx="10559143" cy="805543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Тема урока» </a:t>
            </a:r>
            <a:r>
              <a:rPr lang="ru-RU" sz="3600" b="1" dirty="0" err="1" smtClean="0">
                <a:solidFill>
                  <a:srgbClr val="7030A0"/>
                </a:solidFill>
              </a:rPr>
              <a:t>Л.Воронкова</a:t>
            </a:r>
            <a:r>
              <a:rPr lang="ru-RU" sz="3600" b="1" dirty="0" smtClean="0">
                <a:solidFill>
                  <a:srgbClr val="7030A0"/>
                </a:solidFill>
              </a:rPr>
              <a:t> «Как </a:t>
            </a:r>
            <a:r>
              <a:rPr lang="ru-RU" sz="3600" b="1" dirty="0">
                <a:solidFill>
                  <a:srgbClr val="7030A0"/>
                </a:solidFill>
              </a:rPr>
              <a:t>ёлку наряжали»</a:t>
            </a:r>
            <a:br>
              <a:rPr lang="ru-RU" sz="3600" b="1" dirty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r>
              <a:rPr lang="ru-RU" sz="3600" b="1" dirty="0" smtClean="0">
                <a:solidFill>
                  <a:srgbClr val="7030A0"/>
                </a:solidFill>
              </a:rPr>
              <a:t>                             </a:t>
            </a:r>
            <a:r>
              <a:rPr lang="ru-RU" sz="3200" dirty="0" smtClean="0">
                <a:solidFill>
                  <a:srgbClr val="002060"/>
                </a:solidFill>
              </a:rPr>
              <a:t>Словарная </a:t>
            </a:r>
            <a:r>
              <a:rPr lang="ru-RU" sz="3200" dirty="0">
                <a:solidFill>
                  <a:srgbClr val="002060"/>
                </a:solidFill>
              </a:rPr>
              <a:t>работа</a:t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                                  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sz="11200" dirty="0" smtClean="0">
                <a:solidFill>
                  <a:srgbClr val="7030A0"/>
                </a:solidFill>
              </a:rPr>
              <a:t>Табурет </a:t>
            </a:r>
            <a:r>
              <a:rPr lang="ru-RU" sz="11200" dirty="0">
                <a:solidFill>
                  <a:srgbClr val="7030A0"/>
                </a:solidFill>
              </a:rPr>
              <a:t>–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25000" lnSpcReduction="20000"/>
          </a:bodyPr>
          <a:lstStyle/>
          <a:p>
            <a:endParaRPr lang="ru-RU" sz="3600" dirty="0" smtClean="0">
              <a:solidFill>
                <a:srgbClr val="7030A0"/>
              </a:solidFill>
            </a:endParaRPr>
          </a:p>
          <a:p>
            <a:endParaRPr lang="ru-RU" sz="5800" dirty="0" smtClean="0">
              <a:solidFill>
                <a:srgbClr val="7030A0"/>
              </a:solidFill>
            </a:endParaRPr>
          </a:p>
          <a:p>
            <a:endParaRPr lang="ru-RU" sz="5800" dirty="0">
              <a:solidFill>
                <a:srgbClr val="7030A0"/>
              </a:solidFill>
            </a:endParaRPr>
          </a:p>
          <a:p>
            <a:r>
              <a:rPr lang="ru-RU" sz="14400" dirty="0" smtClean="0">
                <a:solidFill>
                  <a:srgbClr val="7030A0"/>
                </a:solidFill>
              </a:rPr>
              <a:t>Изба </a:t>
            </a:r>
            <a:r>
              <a:rPr lang="ru-RU" sz="14400" dirty="0">
                <a:solidFill>
                  <a:srgbClr val="7030A0"/>
                </a:solidFill>
              </a:rPr>
              <a:t>-</a:t>
            </a:r>
          </a:p>
          <a:p>
            <a:endParaRPr lang="ru-RU" sz="3800" dirty="0"/>
          </a:p>
        </p:txBody>
      </p:sp>
      <p:pic>
        <p:nvPicPr>
          <p:cNvPr id="7" name="Picture 2" descr="C:\Users\ACER\Documents\img13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9" y="2505075"/>
            <a:ext cx="4912784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 descr="C:\Users\ACER\Documents\img11.jpg"/>
          <p:cNvPicPr>
            <a:picLocks noGrp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9" r="48237" b="16453"/>
          <a:stretch/>
        </p:blipFill>
        <p:spPr bwMode="auto">
          <a:xfrm>
            <a:off x="6791622" y="2590800"/>
            <a:ext cx="4856091" cy="3352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360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178</Words>
  <Application>Microsoft Office PowerPoint</Application>
  <PresentationFormat>Произвольный</PresentationFormat>
  <Paragraphs>73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                                                              ЗИМА</vt:lpstr>
      <vt:lpstr>         </vt:lpstr>
      <vt:lpstr>         Речевая разминка </vt:lpstr>
      <vt:lpstr>                   ; </vt:lpstr>
      <vt:lpstr>Презентация PowerPoint</vt:lpstr>
      <vt:lpstr>          </vt:lpstr>
      <vt:lpstr>Презентация PowerPoint</vt:lpstr>
      <vt:lpstr>Тема урока» Л.Воронкова «Как ёлку наряжали»                               Словарная работа </vt:lpstr>
      <vt:lpstr>Трудные слова:  </vt:lpstr>
      <vt:lpstr>      </vt:lpstr>
      <vt:lpstr>                        </vt:lpstr>
      <vt:lpstr>               Работа с книгой</vt:lpstr>
      <vt:lpstr>   ФИЗМИНУТКА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Синквейн</vt:lpstr>
      <vt:lpstr>   Итог урока</vt:lpstr>
      <vt:lpstr>Домашнее задание: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ACER</cp:lastModifiedBy>
  <cp:revision>47</cp:revision>
  <dcterms:created xsi:type="dcterms:W3CDTF">2018-02-10T04:33:13Z</dcterms:created>
  <dcterms:modified xsi:type="dcterms:W3CDTF">2018-12-08T05:49:07Z</dcterms:modified>
</cp:coreProperties>
</file>