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72" r:id="rId4"/>
    <p:sldId id="262" r:id="rId5"/>
    <p:sldId id="273" r:id="rId6"/>
    <p:sldId id="261" r:id="rId7"/>
    <p:sldId id="274" r:id="rId8"/>
    <p:sldId id="268" r:id="rId9"/>
    <p:sldId id="275" r:id="rId10"/>
    <p:sldId id="263" r:id="rId11"/>
    <p:sldId id="276" r:id="rId12"/>
    <p:sldId id="265" r:id="rId13"/>
    <p:sldId id="277" r:id="rId14"/>
    <p:sldId id="257" r:id="rId15"/>
    <p:sldId id="278" r:id="rId16"/>
    <p:sldId id="260" r:id="rId17"/>
    <p:sldId id="279" r:id="rId18"/>
    <p:sldId id="281" r:id="rId19"/>
    <p:sldId id="264" r:id="rId20"/>
    <p:sldId id="282" r:id="rId21"/>
    <p:sldId id="269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74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9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77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98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17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86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08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12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9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6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9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8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15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89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40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7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72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27883-F881-46FD-B70A-AC363CC872DC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85E48-5991-41E7-A2C2-EE7D8C0C6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8587"/>
          <a:stretch/>
        </p:blipFill>
        <p:spPr>
          <a:xfrm>
            <a:off x="482284" y="2126758"/>
            <a:ext cx="11283617" cy="406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2284" y="746449"/>
            <a:ext cx="11028784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Vita </a:t>
            </a:r>
            <a:r>
              <a:rPr lang="en-US" sz="7200" dirty="0" err="1" smtClean="0">
                <a:latin typeface="Algerian" panose="04020705040A02060702" pitchFamily="82" charset="0"/>
              </a:rPr>
              <a:t>brevis</a:t>
            </a:r>
            <a:r>
              <a:rPr lang="en-US" sz="7200" dirty="0" smtClean="0">
                <a:latin typeface="Algerian" panose="04020705040A02060702" pitchFamily="82" charset="0"/>
              </a:rPr>
              <a:t>, </a:t>
            </a:r>
            <a:r>
              <a:rPr lang="en-US" sz="7200" dirty="0" err="1" smtClean="0">
                <a:latin typeface="Algerian" panose="04020705040A02060702" pitchFamily="82" charset="0"/>
              </a:rPr>
              <a:t>ars</a:t>
            </a:r>
            <a:r>
              <a:rPr lang="en-US" sz="7200" dirty="0" smtClean="0">
                <a:latin typeface="Algerian" panose="04020705040A02060702" pitchFamily="82" charset="0"/>
              </a:rPr>
              <a:t> longa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9029124" y="2025762"/>
            <a:ext cx="248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Гиппократ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2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937" y="391287"/>
            <a:ext cx="11028784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каком городе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лагодаря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балету «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Русалочка» по мотивам сказки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Г.Х. Андерсена появился этот памятник?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976" y="5854325"/>
            <a:ext cx="3533395" cy="7798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663" y="5854325"/>
            <a:ext cx="3533395" cy="779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11959" y="5926449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Кронштадт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94318" y="5854325"/>
            <a:ext cx="10251436" cy="779808"/>
            <a:chOff x="994702" y="4510649"/>
            <a:chExt cx="10516367" cy="7798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7673" y="4510649"/>
              <a:ext cx="3533396" cy="7798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4702" y="4577387"/>
              <a:ext cx="2138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Копенгаген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573" y="1670180"/>
            <a:ext cx="6645208" cy="40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57" y="1670180"/>
            <a:ext cx="3035530" cy="40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690890" y="5926449"/>
            <a:ext cx="197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Ялта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6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937" y="391287"/>
            <a:ext cx="11028784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каком городе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лагодаря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балету «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Русалочка» по мотивам сказки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Г.Х. Андерсена появился этот памятник?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2521" y="5870800"/>
            <a:ext cx="3533395" cy="7798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01511" y="5954015"/>
            <a:ext cx="224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Копенгаген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73" y="1670180"/>
            <a:ext cx="6645208" cy="40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57" y="1670180"/>
            <a:ext cx="3035530" cy="40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690890" y="5926449"/>
            <a:ext cx="197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6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976" y="329533"/>
            <a:ext cx="11028784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Скульптура «Капитолийская волчица» находится в городе, о котором Николай Гумилев написал эти строки: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9419" y="1819469"/>
            <a:ext cx="11260938" cy="4845439"/>
            <a:chOff x="399419" y="1819469"/>
            <a:chExt cx="11260938" cy="484543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419" y="5885100"/>
              <a:ext cx="3533395" cy="77980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668" y="5885100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88805" y="5921061"/>
              <a:ext cx="1451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Росток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7931917" y="5885100"/>
              <a:ext cx="3533396" cy="779808"/>
              <a:chOff x="7979684" y="4510647"/>
              <a:chExt cx="3533396" cy="779808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9684" y="4510647"/>
                <a:ext cx="3533396" cy="779808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278946" y="4541424"/>
                <a:ext cx="934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Рим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895739" y="2535755"/>
              <a:ext cx="56076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 smtClean="0">
                  <a:latin typeface="Monotype Corsiva" panose="03010101010201010101" pitchFamily="66" charset="0"/>
                </a:rPr>
                <a:t>Ромул </a:t>
              </a:r>
              <a:r>
                <a:rPr lang="ru-RU" sz="3000" b="1" dirty="0">
                  <a:latin typeface="Monotype Corsiva" panose="03010101010201010101" pitchFamily="66" charset="0"/>
                </a:rPr>
                <a:t>и Рем взошли на </a:t>
              </a:r>
              <a:r>
                <a:rPr lang="ru-RU" sz="3000" b="1" dirty="0" smtClean="0">
                  <a:latin typeface="Monotype Corsiva" panose="03010101010201010101" pitchFamily="66" charset="0"/>
                </a:rPr>
                <a:t>гору,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Холм </a:t>
              </a:r>
              <a:r>
                <a:rPr lang="ru-RU" sz="3000" b="1" dirty="0">
                  <a:latin typeface="Monotype Corsiva" panose="03010101010201010101" pitchFamily="66" charset="0"/>
                </a:rPr>
                <a:t>перед ними был дик и нем.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Ромул </a:t>
              </a:r>
              <a:r>
                <a:rPr lang="ru-RU" sz="3000" b="1" dirty="0">
                  <a:latin typeface="Monotype Corsiva" panose="03010101010201010101" pitchFamily="66" charset="0"/>
                </a:rPr>
                <a:t>сказал: “Здесь будет город”.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”Город</a:t>
              </a:r>
              <a:r>
                <a:rPr lang="ru-RU" sz="3000" b="1" dirty="0">
                  <a:latin typeface="Monotype Corsiva" panose="03010101010201010101" pitchFamily="66" charset="0"/>
                </a:rPr>
                <a:t>, как солнце”, — ответил Рем.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5547" y="1819469"/>
              <a:ext cx="5294810" cy="3584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252442" y="5885099"/>
              <a:ext cx="17540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Россошь</a:t>
              </a:r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50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976" y="329533"/>
            <a:ext cx="11028784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Скульптура «Капитолийская волчица» находится в городе, о котором Николай Гумилев написал эти строки: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5739" y="1819469"/>
            <a:ext cx="10764618" cy="4845439"/>
            <a:chOff x="895739" y="1819469"/>
            <a:chExt cx="10764618" cy="484543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668" y="5885100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88805" y="592106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15914" y="5932353"/>
              <a:ext cx="934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Рим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95739" y="2535755"/>
              <a:ext cx="56076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 smtClean="0">
                  <a:latin typeface="Monotype Corsiva" panose="03010101010201010101" pitchFamily="66" charset="0"/>
                </a:rPr>
                <a:t>Ромул </a:t>
              </a:r>
              <a:r>
                <a:rPr lang="ru-RU" sz="3000" b="1" dirty="0">
                  <a:latin typeface="Monotype Corsiva" panose="03010101010201010101" pitchFamily="66" charset="0"/>
                </a:rPr>
                <a:t>и Рем взошли на </a:t>
              </a:r>
              <a:r>
                <a:rPr lang="ru-RU" sz="3000" b="1" dirty="0" smtClean="0">
                  <a:latin typeface="Monotype Corsiva" panose="03010101010201010101" pitchFamily="66" charset="0"/>
                </a:rPr>
                <a:t>гору,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Холм </a:t>
              </a:r>
              <a:r>
                <a:rPr lang="ru-RU" sz="3000" b="1" dirty="0">
                  <a:latin typeface="Monotype Corsiva" panose="03010101010201010101" pitchFamily="66" charset="0"/>
                </a:rPr>
                <a:t>перед ними был дик и нем.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Ромул </a:t>
              </a:r>
              <a:r>
                <a:rPr lang="ru-RU" sz="3000" b="1" dirty="0">
                  <a:latin typeface="Monotype Corsiva" panose="03010101010201010101" pitchFamily="66" charset="0"/>
                </a:rPr>
                <a:t>сказал: “Здесь будет город”.</a:t>
              </a:r>
            </a:p>
            <a:p>
              <a:r>
                <a:rPr lang="ru-RU" sz="3000" b="1" dirty="0" smtClean="0">
                  <a:latin typeface="Monotype Corsiva" panose="03010101010201010101" pitchFamily="66" charset="0"/>
                </a:rPr>
                <a:t>”Город</a:t>
              </a:r>
              <a:r>
                <a:rPr lang="ru-RU" sz="3000" b="1" dirty="0">
                  <a:latin typeface="Monotype Corsiva" panose="03010101010201010101" pitchFamily="66" charset="0"/>
                </a:rPr>
                <a:t>, как солнце”, — ответил Рем.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5547" y="1819469"/>
              <a:ext cx="5294810" cy="3584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252442" y="5885099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50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88976" y="214604"/>
            <a:ext cx="11159415" cy="6456739"/>
            <a:chOff x="388976" y="214604"/>
            <a:chExt cx="11159415" cy="6456739"/>
          </a:xfrm>
        </p:grpSpPr>
        <p:sp>
          <p:nvSpPr>
            <p:cNvPr id="5" name="TextBox 4"/>
            <p:cNvSpPr txBox="1"/>
            <p:nvPr/>
          </p:nvSpPr>
          <p:spPr>
            <a:xfrm>
              <a:off x="519606" y="214604"/>
              <a:ext cx="11028785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Кто написал медведей на картине И.И. Шишкина</a:t>
              </a:r>
            </a:p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«Утро в сосновом лесу»?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88976" y="5872918"/>
              <a:ext cx="3533395" cy="779808"/>
              <a:chOff x="388976" y="5872918"/>
              <a:chExt cx="3533395" cy="779808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8976" y="5872918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252793" y="5958271"/>
                <a:ext cx="1758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Шишкин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164663" y="5878304"/>
              <a:ext cx="3533395" cy="779808"/>
              <a:chOff x="4229978" y="4510649"/>
              <a:chExt cx="3533395" cy="77980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29978" y="4510649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77274" y="4577387"/>
                <a:ext cx="1837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Савицкий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7940350" y="5891535"/>
              <a:ext cx="3533396" cy="779808"/>
              <a:chOff x="7977673" y="4510649"/>
              <a:chExt cx="3533396" cy="779808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7673" y="4510649"/>
                <a:ext cx="3533396" cy="77980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705460" y="4577386"/>
                <a:ext cx="1705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Левитан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790" y="1500286"/>
              <a:ext cx="8208679" cy="4305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3009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519606" y="214604"/>
            <a:ext cx="11028785" cy="6443508"/>
            <a:chOff x="519606" y="214604"/>
            <a:chExt cx="11028785" cy="6443508"/>
          </a:xfrm>
        </p:grpSpPr>
        <p:sp>
          <p:nvSpPr>
            <p:cNvPr id="5" name="TextBox 4"/>
            <p:cNvSpPr txBox="1"/>
            <p:nvPr/>
          </p:nvSpPr>
          <p:spPr>
            <a:xfrm>
              <a:off x="519606" y="214604"/>
              <a:ext cx="11028785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Кто написал медведей на картине И.И. Шишкина</a:t>
              </a:r>
            </a:p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«Утро в сосновом лесу»?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2793" y="5958271"/>
              <a:ext cx="1758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4" name="Группа 11"/>
            <p:cNvGrpSpPr/>
            <p:nvPr/>
          </p:nvGrpSpPr>
          <p:grpSpPr>
            <a:xfrm>
              <a:off x="4164663" y="5878304"/>
              <a:ext cx="3533395" cy="779808"/>
              <a:chOff x="4229978" y="4510649"/>
              <a:chExt cx="3533395" cy="77980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29978" y="4510649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77274" y="4577387"/>
                <a:ext cx="1837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Савицкий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668137" y="595827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790" y="1500286"/>
              <a:ext cx="8208679" cy="4305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3009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88976" y="391886"/>
            <a:ext cx="11122090" cy="6242247"/>
            <a:chOff x="388976" y="391886"/>
            <a:chExt cx="11122090" cy="6242247"/>
          </a:xfrm>
        </p:grpSpPr>
        <p:sp>
          <p:nvSpPr>
            <p:cNvPr id="5" name="TextBox 4"/>
            <p:cNvSpPr txBox="1"/>
            <p:nvPr/>
          </p:nvSpPr>
          <p:spPr>
            <a:xfrm>
              <a:off x="482282" y="391886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Книги Е. </a:t>
              </a:r>
              <a:r>
                <a:rPr lang="ru-RU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Чарушина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оформлены самим автором. В каком жанре работал художник?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76" y="5854325"/>
              <a:ext cx="3533395" cy="7798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61049" y="5876737"/>
              <a:ext cx="2189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моренист</a:t>
              </a: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	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9978" y="5854325"/>
              <a:ext cx="3533395" cy="7798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27311" y="5876738"/>
              <a:ext cx="2138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анималист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940350" y="5854325"/>
              <a:ext cx="3533396" cy="779808"/>
              <a:chOff x="7977673" y="4510649"/>
              <a:chExt cx="3533396" cy="77980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7673" y="4510649"/>
                <a:ext cx="3533396" cy="77980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555584" y="4547832"/>
                <a:ext cx="23775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портретист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53" y="1688509"/>
              <a:ext cx="3051858" cy="409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/>
            <a:srcRect l="1988" r="1892" b="7463"/>
            <a:stretch/>
          </p:blipFill>
          <p:spPr>
            <a:xfrm>
              <a:off x="5449078" y="1647768"/>
              <a:ext cx="5251766" cy="411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85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482282" y="391886"/>
            <a:ext cx="11028784" cy="6242247"/>
            <a:chOff x="482282" y="391886"/>
            <a:chExt cx="11028784" cy="6242247"/>
          </a:xfrm>
        </p:grpSpPr>
        <p:sp>
          <p:nvSpPr>
            <p:cNvPr id="5" name="TextBox 4"/>
            <p:cNvSpPr txBox="1"/>
            <p:nvPr/>
          </p:nvSpPr>
          <p:spPr>
            <a:xfrm>
              <a:off x="482282" y="391886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Книги Е. </a:t>
              </a:r>
              <a:r>
                <a:rPr lang="ru-RU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Чарушина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оформлены самим автором. В каком жанре работал художник?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1049" y="5876737"/>
              <a:ext cx="2189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	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9978" y="5854325"/>
              <a:ext cx="3533395" cy="7798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27311" y="5876738"/>
              <a:ext cx="2138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анималист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18261" y="5891508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53" y="1688509"/>
              <a:ext cx="3051858" cy="409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/>
            <a:srcRect l="1988" r="1892" b="7463"/>
            <a:stretch/>
          </p:blipFill>
          <p:spPr>
            <a:xfrm>
              <a:off x="5449078" y="1647768"/>
              <a:ext cx="5251766" cy="411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85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581608" y="403510"/>
            <a:ext cx="11028784" cy="6180090"/>
            <a:chOff x="581608" y="403510"/>
            <a:chExt cx="11028784" cy="6180090"/>
          </a:xfrm>
        </p:grpSpPr>
        <p:sp>
          <p:nvSpPr>
            <p:cNvPr id="5" name="TextBox 4"/>
            <p:cNvSpPr txBox="1"/>
            <p:nvPr/>
          </p:nvSpPr>
          <p:spPr>
            <a:xfrm>
              <a:off x="581608" y="403510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 каком городе стоит памятник, который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вдохновил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Расула Гамзатова написать стихотворение «Журавли»?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7655" y="5803792"/>
              <a:ext cx="197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969" y="5803792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11326" y="584316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7140" y="5870798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1429" y="122231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580379" y="2050754"/>
            <a:ext cx="487914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Мне кажется порою, что солдаты,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С кровавых не пришедшие полей,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Не в землю эту полегли когда-то,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А превратились в белых журавлей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endParaRPr lang="ru-RU" sz="12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Они до сей поры с времен тех дальних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Летят и подают нам голоса.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Не потому ль так часто и печально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Мы замолкаем, глядя в небеса?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074" name="Picture 2" descr="Не потому ль так часто и печально | Мы замолкаем, глядя в небеса | &quot;  История создания культовых военных песен | Alex guitar | Пульс 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811" y="1786854"/>
            <a:ext cx="3380117" cy="384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42" y="5803792"/>
            <a:ext cx="3533395" cy="779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7655" y="5803792"/>
            <a:ext cx="197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Полоцк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8991" y="585140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Севастополь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6996" y="5787585"/>
            <a:ext cx="3533396" cy="7798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4783" y="5854322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Хиросима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1429" y="1222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91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81608" y="403510"/>
            <a:ext cx="11028784" cy="6180090"/>
            <a:chOff x="581608" y="403510"/>
            <a:chExt cx="11028784" cy="6180090"/>
          </a:xfrm>
        </p:grpSpPr>
        <p:sp>
          <p:nvSpPr>
            <p:cNvPr id="5" name="TextBox 4"/>
            <p:cNvSpPr txBox="1"/>
            <p:nvPr/>
          </p:nvSpPr>
          <p:spPr>
            <a:xfrm>
              <a:off x="581608" y="403510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 каком городе стоит памятник, который вдохновил Расула Гамзатова написать стихотворение «Журавли»?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7655" y="5803792"/>
              <a:ext cx="197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969" y="5803792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11326" y="584316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7140" y="5870798"/>
              <a:ext cx="1895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Хиросима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1429" y="122231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580379" y="2050754"/>
            <a:ext cx="487914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Мне кажется порою, что солдаты,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С кровавых не пришедшие полей,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Не в землю эту полегли когда-то,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А превратились в белых журавлей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endParaRPr lang="ru-RU" sz="12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Они до сей поры с времен тех дальних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Летят и подают нам голоса.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Не потому ль так часто и печально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Мы замолкаем, глядя в небеса?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074" name="Picture 2" descr="Не потому ль так часто и печально | Мы замолкаем, глядя в небеса | &quot;  История создания культовых военных песен | Alex guitar | Пульс 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811" y="1786854"/>
            <a:ext cx="3380117" cy="384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491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413689" y="362801"/>
            <a:ext cx="11174210" cy="6298163"/>
            <a:chOff x="430164" y="354563"/>
            <a:chExt cx="11174210" cy="6298163"/>
          </a:xfrm>
        </p:grpSpPr>
        <p:sp>
          <p:nvSpPr>
            <p:cNvPr id="5" name="TextBox 4"/>
            <p:cNvSpPr txBox="1"/>
            <p:nvPr/>
          </p:nvSpPr>
          <p:spPr>
            <a:xfrm>
              <a:off x="575590" y="354563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Какой художник запечатлел красоту Черного моря, по берегам которого ходил Алёша из рассказа «Белый пудель»?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79104" y="5872916"/>
              <a:ext cx="10294642" cy="779810"/>
              <a:chOff x="1179104" y="5872916"/>
              <a:chExt cx="10294642" cy="77981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79104" y="5939655"/>
                <a:ext cx="1976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Крамской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64663" y="5872916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711959" y="5945042"/>
                <a:ext cx="2050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Верещагин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7940350" y="5872918"/>
                <a:ext cx="3533396" cy="779808"/>
                <a:chOff x="7977673" y="4510649"/>
                <a:chExt cx="3533396" cy="779808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7977673" y="4510649"/>
                  <a:ext cx="3533396" cy="779808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705460" y="4577386"/>
                  <a:ext cx="236314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otype Corsiva" panose="03010101010201010101" pitchFamily="66" charset="0"/>
                    </a:rPr>
                    <a:t>Айвазовский</a:t>
                  </a:r>
                  <a:endPara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endParaRPr>
                </a:p>
              </p:txBody>
            </p:sp>
          </p:grp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869" y="1573484"/>
              <a:ext cx="6626739" cy="42808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164" y="5862562"/>
              <a:ext cx="3533395" cy="7798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179104" y="5921062"/>
              <a:ext cx="197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Крамской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1959" y="5926449"/>
              <a:ext cx="2050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Верещагин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68137" y="5921062"/>
              <a:ext cx="2363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Айвазовский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3"/>
          <p:cNvGrpSpPr/>
          <p:nvPr/>
        </p:nvGrpSpPr>
        <p:grpSpPr>
          <a:xfrm>
            <a:off x="533496" y="238779"/>
            <a:ext cx="11255344" cy="6351591"/>
            <a:chOff x="533496" y="238779"/>
            <a:chExt cx="11255344" cy="635159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19199" y="2024925"/>
              <a:ext cx="38100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Блистательна, полувоздушна,</a:t>
              </a:r>
              <a:br>
                <a:rPr lang="ru-RU" sz="2000" dirty="0"/>
              </a:br>
              <a:r>
                <a:rPr lang="ru-RU" sz="2000" dirty="0"/>
                <a:t>Смычку волшебному послушна,</a:t>
              </a:r>
              <a:br>
                <a:rPr lang="ru-RU" sz="2000" dirty="0"/>
              </a:br>
              <a:r>
                <a:rPr lang="ru-RU" sz="2000" dirty="0"/>
                <a:t>Толпою нимф окружена,</a:t>
              </a:r>
              <a:br>
                <a:rPr lang="ru-RU" sz="2000" dirty="0"/>
              </a:br>
              <a:r>
                <a:rPr lang="ru-RU" sz="2000" dirty="0"/>
                <a:t>Стоит </a:t>
              </a:r>
              <a:r>
                <a:rPr lang="ru-RU" sz="2000" dirty="0" smtClean="0"/>
                <a:t>_____________. </a:t>
              </a:r>
              <a:r>
                <a:rPr lang="ru-RU" sz="2000" dirty="0"/>
                <a:t>Она,</a:t>
              </a:r>
              <a:br>
                <a:rPr lang="ru-RU" sz="2000" dirty="0"/>
              </a:br>
              <a:r>
                <a:rPr lang="ru-RU" sz="2000" dirty="0"/>
                <a:t>Одной ногой касаясь пола,</a:t>
              </a:r>
              <a:br>
                <a:rPr lang="ru-RU" sz="2000" dirty="0"/>
              </a:br>
              <a:r>
                <a:rPr lang="ru-RU" sz="2000" dirty="0"/>
                <a:t>Другою медленно кружит,</a:t>
              </a:r>
              <a:br>
                <a:rPr lang="ru-RU" sz="2000" dirty="0"/>
              </a:br>
              <a:r>
                <a:rPr lang="ru-RU" sz="2000" dirty="0"/>
                <a:t>И вдруг прыжок, и вдруг летит,</a:t>
              </a:r>
              <a:br>
                <a:rPr lang="ru-RU" sz="2000" dirty="0"/>
              </a:br>
              <a:r>
                <a:rPr lang="ru-RU" sz="2000" dirty="0"/>
                <a:t>Летит, как пух из уст Эола,</a:t>
              </a:r>
              <a:br>
                <a:rPr lang="ru-RU" sz="2000" dirty="0"/>
              </a:br>
              <a:r>
                <a:rPr lang="ru-RU" sz="2000" dirty="0"/>
                <a:t>То стан совьет, то разовьет,</a:t>
              </a:r>
              <a:br>
                <a:rPr lang="ru-RU" sz="2000" dirty="0"/>
              </a:br>
              <a:r>
                <a:rPr lang="ru-RU" sz="2000" dirty="0"/>
                <a:t>И быстрой ножкой ножку бьет…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9372" y="1714500"/>
              <a:ext cx="2857500" cy="37909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796" y="1714501"/>
              <a:ext cx="3159125" cy="379095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544" y="283339"/>
              <a:ext cx="11071296" cy="124369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6" y="5810014"/>
              <a:ext cx="3529890" cy="7803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11" y="5810014"/>
              <a:ext cx="3529890" cy="78035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8926" y="5810014"/>
              <a:ext cx="3529890" cy="780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1480" y="5907804"/>
              <a:ext cx="3270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Авдотья Истомина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1953" y="5877025"/>
              <a:ext cx="2608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Анна Павлова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66921" y="5907802"/>
              <a:ext cx="3225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Ульяна Лопаткина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199" y="238779"/>
              <a:ext cx="10323660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Назовите имя балерины, которую описал А.С. Пушкин</a:t>
              </a:r>
            </a:p>
            <a:p>
              <a:r>
                <a:rPr lang="ru-RU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 своем романе «Евгений Онегин».</a:t>
              </a:r>
              <a:endPara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08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17544" y="238779"/>
            <a:ext cx="11071296" cy="6359829"/>
            <a:chOff x="717544" y="238779"/>
            <a:chExt cx="11071296" cy="63598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19199" y="2024925"/>
              <a:ext cx="38100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Блистательна, полувоздушна,</a:t>
              </a:r>
              <a:br>
                <a:rPr lang="ru-RU" sz="2000" dirty="0"/>
              </a:br>
              <a:r>
                <a:rPr lang="ru-RU" sz="2000" dirty="0"/>
                <a:t>Смычку волшебному послушна,</a:t>
              </a:r>
              <a:br>
                <a:rPr lang="ru-RU" sz="2000" dirty="0"/>
              </a:br>
              <a:r>
                <a:rPr lang="ru-RU" sz="2000" dirty="0"/>
                <a:t>Толпою нимф окружена,</a:t>
              </a:r>
              <a:br>
                <a:rPr lang="ru-RU" sz="2000" dirty="0"/>
              </a:br>
              <a:r>
                <a:rPr lang="ru-RU" sz="2000" dirty="0"/>
                <a:t>Стоит </a:t>
              </a:r>
              <a:r>
                <a:rPr lang="ru-RU" sz="2000" dirty="0" smtClean="0"/>
                <a:t>_____________. </a:t>
              </a:r>
              <a:r>
                <a:rPr lang="ru-RU" sz="2000" dirty="0"/>
                <a:t>Она,</a:t>
              </a:r>
              <a:br>
                <a:rPr lang="ru-RU" sz="2000" dirty="0"/>
              </a:br>
              <a:r>
                <a:rPr lang="ru-RU" sz="2000" dirty="0"/>
                <a:t>Одной ногой касаясь пола,</a:t>
              </a:r>
              <a:br>
                <a:rPr lang="ru-RU" sz="2000" dirty="0"/>
              </a:br>
              <a:r>
                <a:rPr lang="ru-RU" sz="2000" dirty="0"/>
                <a:t>Другою медленно кружит,</a:t>
              </a:r>
              <a:br>
                <a:rPr lang="ru-RU" sz="2000" dirty="0"/>
              </a:br>
              <a:r>
                <a:rPr lang="ru-RU" sz="2000" dirty="0"/>
                <a:t>И вдруг прыжок, и вдруг летит,</a:t>
              </a:r>
              <a:br>
                <a:rPr lang="ru-RU" sz="2000" dirty="0"/>
              </a:br>
              <a:r>
                <a:rPr lang="ru-RU" sz="2000" dirty="0"/>
                <a:t>Летит, как пух из уст Эола,</a:t>
              </a:r>
              <a:br>
                <a:rPr lang="ru-RU" sz="2000" dirty="0"/>
              </a:br>
              <a:r>
                <a:rPr lang="ru-RU" sz="2000" dirty="0"/>
                <a:t>То стан совьет, то разовьет,</a:t>
              </a:r>
              <a:br>
                <a:rPr lang="ru-RU" sz="2000" dirty="0"/>
              </a:br>
              <a:r>
                <a:rPr lang="ru-RU" sz="2000" dirty="0"/>
                <a:t>И быстрой ножкой ножку бьет…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9372" y="1714500"/>
              <a:ext cx="2857500" cy="37909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796" y="1714501"/>
              <a:ext cx="3159125" cy="379095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544" y="283339"/>
              <a:ext cx="11071296" cy="124369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2487" y="5818252"/>
              <a:ext cx="3529890" cy="780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62734" y="5924280"/>
              <a:ext cx="3270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Авдотья Истомина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1953" y="587702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66921" y="590780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199" y="238779"/>
              <a:ext cx="10323660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Назовите имя балерины, которую описал А.С. Пушкин</a:t>
              </a:r>
            </a:p>
            <a:p>
              <a:r>
                <a:rPr lang="ru-RU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в своем романе «Евгений Онегин».</a:t>
              </a:r>
              <a:endPara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08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5" y="206828"/>
            <a:ext cx="8966717" cy="512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585252"/>
            <a:ext cx="6870357" cy="828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162" y="5488110"/>
            <a:ext cx="641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575590" y="354563"/>
            <a:ext cx="11028784" cy="6314639"/>
            <a:chOff x="575590" y="354563"/>
            <a:chExt cx="11028784" cy="6314639"/>
          </a:xfrm>
        </p:grpSpPr>
        <p:sp>
          <p:nvSpPr>
            <p:cNvPr id="5" name="TextBox 4"/>
            <p:cNvSpPr txBox="1"/>
            <p:nvPr/>
          </p:nvSpPr>
          <p:spPr>
            <a:xfrm>
              <a:off x="575590" y="354563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Какой художник запечатлел красоту Черного моря, по берегам которого ходил Алёша из рассказа «Белый пудель»?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3" name="Группа 1"/>
            <p:cNvGrpSpPr/>
            <p:nvPr/>
          </p:nvGrpSpPr>
          <p:grpSpPr>
            <a:xfrm>
              <a:off x="1179104" y="5889394"/>
              <a:ext cx="7673764" cy="779808"/>
              <a:chOff x="1179104" y="5889394"/>
              <a:chExt cx="7673764" cy="77980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79104" y="5939655"/>
                <a:ext cx="1976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11959" y="5945042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grpSp>
            <p:nvGrpSpPr>
              <p:cNvPr id="7" name="Группа 9"/>
              <p:cNvGrpSpPr/>
              <p:nvPr/>
            </p:nvGrpSpPr>
            <p:grpSpPr>
              <a:xfrm>
                <a:off x="3977950" y="5889394"/>
                <a:ext cx="4874918" cy="779808"/>
                <a:chOff x="4015273" y="4527125"/>
                <a:chExt cx="4874918" cy="779808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015273" y="4527125"/>
                  <a:ext cx="3533396" cy="779808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705460" y="4577386"/>
                  <a:ext cx="1847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endParaRPr>
                </a:p>
              </p:txBody>
            </p:sp>
          </p:grp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869" y="1573484"/>
              <a:ext cx="6626739" cy="42808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1179104" y="5921062"/>
              <a:ext cx="197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1959" y="5926449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4504" y="5970489"/>
              <a:ext cx="2363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Айвазовский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88975" y="268282"/>
            <a:ext cx="11153835" cy="6384444"/>
            <a:chOff x="388975" y="268282"/>
            <a:chExt cx="11153835" cy="6384444"/>
          </a:xfrm>
        </p:grpSpPr>
        <p:sp>
          <p:nvSpPr>
            <p:cNvPr id="5" name="TextBox 4"/>
            <p:cNvSpPr txBox="1"/>
            <p:nvPr/>
          </p:nvSpPr>
          <p:spPr>
            <a:xfrm>
              <a:off x="514026" y="268282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Какое здание видел со двора пансиона Алёша из произведения «Черная курица, или подземные жители»?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88976" y="5872916"/>
              <a:ext cx="11084770" cy="779810"/>
              <a:chOff x="388976" y="5872916"/>
              <a:chExt cx="11084770" cy="77981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8976" y="5872918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179104" y="5939655"/>
                <a:ext cx="1976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Крамской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64663" y="5872916"/>
                <a:ext cx="3533395" cy="77980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711959" y="5945042"/>
                <a:ext cx="2050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Верещагин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7940350" y="5872918"/>
                <a:ext cx="3533396" cy="779808"/>
                <a:chOff x="7977673" y="4510649"/>
                <a:chExt cx="3533396" cy="779808"/>
              </a:xfrm>
            </p:grpSpPr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7977673" y="4510649"/>
                  <a:ext cx="3533396" cy="779808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8705460" y="4577386"/>
                  <a:ext cx="236314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otype Corsiva" panose="03010101010201010101" pitchFamily="66" charset="0"/>
                    </a:rPr>
                    <a:t>Айвазовский</a:t>
                  </a:r>
                  <a:endPara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endParaRPr>
                </a:p>
              </p:txBody>
            </p:sp>
          </p:grp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76" y="5854325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8975" y="5921062"/>
              <a:ext cx="3533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Исаакиевский собор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4663" y="5854323"/>
              <a:ext cx="3533395" cy="7798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45482" y="5951839"/>
              <a:ext cx="35525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Храм Христа Спасителя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940350" y="5854325"/>
              <a:ext cx="3533396" cy="779808"/>
              <a:chOff x="7977673" y="4510649"/>
              <a:chExt cx="3533396" cy="779808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77673" y="4510649"/>
                <a:ext cx="3533396" cy="77980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262998" y="4626756"/>
                <a:ext cx="2751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Казанский собор</a:t>
                </a:r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516" y="1555350"/>
              <a:ext cx="6344173" cy="42012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13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/>
          <p:nvPr/>
        </p:nvGrpSpPr>
        <p:grpSpPr>
          <a:xfrm>
            <a:off x="514026" y="268282"/>
            <a:ext cx="11028784" cy="6357613"/>
            <a:chOff x="514026" y="268282"/>
            <a:chExt cx="11028784" cy="6357613"/>
          </a:xfrm>
        </p:grpSpPr>
        <p:sp>
          <p:nvSpPr>
            <p:cNvPr id="5" name="TextBox 4"/>
            <p:cNvSpPr txBox="1"/>
            <p:nvPr/>
          </p:nvSpPr>
          <p:spPr>
            <a:xfrm>
              <a:off x="514026" y="268282"/>
              <a:ext cx="11028784" cy="12003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Какое здание видел со двора пансиона Алёша из произведения «Черная курица, или подземные жители»?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3" name="Группа 6"/>
            <p:cNvGrpSpPr/>
            <p:nvPr/>
          </p:nvGrpSpPr>
          <p:grpSpPr>
            <a:xfrm>
              <a:off x="1179104" y="5939655"/>
              <a:ext cx="7673764" cy="651718"/>
              <a:chOff x="1179104" y="5939655"/>
              <a:chExt cx="7673764" cy="65171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79104" y="5939655"/>
                <a:ext cx="1976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11959" y="5945042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68137" y="5939655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8467" y="5846087"/>
              <a:ext cx="3533395" cy="7798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25516" y="5954013"/>
              <a:ext cx="3533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Исаакиевский собор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45482" y="595183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25675" y="597043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516" y="1555350"/>
              <a:ext cx="6344173" cy="42012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13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962" y="289249"/>
            <a:ext cx="11028784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Вблизи этого собора договорились встретиться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Маттиа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и Реми из романа Г. Мало «Без семьи».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24" y="5854323"/>
            <a:ext cx="3533395" cy="779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962" y="5939655"/>
            <a:ext cx="3376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Собор Святого Петра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663" y="5854323"/>
            <a:ext cx="3533395" cy="779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7051" y="5887700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Кёльнский собор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940350" y="5854323"/>
            <a:ext cx="3533396" cy="779808"/>
            <a:chOff x="7977673" y="4510649"/>
            <a:chExt cx="3533396" cy="7798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7673" y="4510649"/>
              <a:ext cx="3533396" cy="7798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705460" y="457738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040512" y="5854407"/>
            <a:ext cx="33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Собор Парижской Богоматери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54" y="1600270"/>
            <a:ext cx="3270812" cy="422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962" y="289249"/>
            <a:ext cx="11028784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Вблизи этого собора договорились встретиться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Маттиа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и Реми из романа Г. Мало «Без семьи».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4150945" y="5911988"/>
            <a:ext cx="3533396" cy="779808"/>
            <a:chOff x="7977673" y="4510649"/>
            <a:chExt cx="3533396" cy="7798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7673" y="4510649"/>
              <a:ext cx="3533396" cy="7798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705460" y="457738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1107" y="5903834"/>
            <a:ext cx="33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Собор Парижской Богоматери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54" y="1600270"/>
            <a:ext cx="3270812" cy="422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64263" y="276695"/>
            <a:ext cx="11429285" cy="6380216"/>
            <a:chOff x="388976" y="260219"/>
            <a:chExt cx="11429285" cy="638021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5586" y="2009089"/>
              <a:ext cx="2891676" cy="37537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976" y="5860627"/>
              <a:ext cx="3533395" cy="77980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6921" y="5854325"/>
              <a:ext cx="3533395" cy="77980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4866" y="5832208"/>
              <a:ext cx="3533395" cy="7798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442" y="5905675"/>
              <a:ext cx="32784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Детская песенка</a:t>
              </a:r>
              <a:endPara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22767" y="260219"/>
              <a:ext cx="11071296" cy="1601783"/>
              <a:chOff x="522767" y="260219"/>
              <a:chExt cx="11071296" cy="160178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67" y="260219"/>
                <a:ext cx="11071296" cy="1601783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13172" y="267964"/>
                <a:ext cx="10980891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У П.И. Чайковского есть музыкальное произведение, название которого</a:t>
                </a:r>
              </a:p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совпадает с названием песенки, которую играл Реми из произведения</a:t>
                </a:r>
              </a:p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Г. Мало</a:t>
                </a:r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.</a:t>
                </a:r>
                <a:endParaRPr lang="ru-RU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300996" y="5921063"/>
              <a:ext cx="3547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Старинная песенка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63312" y="5960502"/>
              <a:ext cx="3533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Неаполитанская песенка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pic>
        <p:nvPicPr>
          <p:cNvPr id="8194" name="Picture 2" descr="Реми ищет семью"/>
          <p:cNvPicPr>
            <a:picLocks noChangeAspect="1" noChangeArrowheads="1"/>
          </p:cNvPicPr>
          <p:nvPr/>
        </p:nvPicPr>
        <p:blipFill>
          <a:blip r:embed="rId5"/>
          <a:srcRect l="51545" t="10316"/>
          <a:stretch>
            <a:fillRect/>
          </a:stretch>
        </p:blipFill>
        <p:spPr bwMode="auto">
          <a:xfrm>
            <a:off x="6557778" y="1985320"/>
            <a:ext cx="3030984" cy="373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2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491729" y="276695"/>
            <a:ext cx="11077621" cy="6376510"/>
            <a:chOff x="516442" y="260219"/>
            <a:chExt cx="11077621" cy="637651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5586" y="2009089"/>
              <a:ext cx="2891676" cy="37537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1234" y="5856921"/>
              <a:ext cx="3533395" cy="7798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442" y="5905675"/>
              <a:ext cx="18473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grpSp>
          <p:nvGrpSpPr>
            <p:cNvPr id="4" name="Группа 24"/>
            <p:cNvGrpSpPr/>
            <p:nvPr/>
          </p:nvGrpSpPr>
          <p:grpSpPr>
            <a:xfrm>
              <a:off x="522767" y="260219"/>
              <a:ext cx="11071296" cy="1601783"/>
              <a:chOff x="522767" y="260219"/>
              <a:chExt cx="11071296" cy="160178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67" y="260219"/>
                <a:ext cx="11071296" cy="1601783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13172" y="267964"/>
                <a:ext cx="10980891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У П.И. Чайковского есть музыкальное произведение, название которого</a:t>
                </a:r>
              </a:p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совпадает с названием песенки, которую играл Реми из произведения</a:t>
                </a:r>
              </a:p>
              <a:p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Г. Мало</a:t>
                </a:r>
                <a:r>
                  <a:rPr lang="ru-RU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.</a:t>
                </a:r>
                <a:endParaRPr lang="ru-RU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300996" y="5921063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36155" y="6001691"/>
              <a:ext cx="3533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Неаполитанская песенка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pic>
        <p:nvPicPr>
          <p:cNvPr id="8194" name="Picture 2" descr="Реми ищет семью"/>
          <p:cNvPicPr>
            <a:picLocks noChangeAspect="1" noChangeArrowheads="1"/>
          </p:cNvPicPr>
          <p:nvPr/>
        </p:nvPicPr>
        <p:blipFill>
          <a:blip r:embed="rId5"/>
          <a:srcRect l="51545" t="10316"/>
          <a:stretch>
            <a:fillRect/>
          </a:stretch>
        </p:blipFill>
        <p:spPr bwMode="auto">
          <a:xfrm>
            <a:off x="6557778" y="1985320"/>
            <a:ext cx="3030984" cy="373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2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969</TotalTime>
  <Words>504</Words>
  <Application>Microsoft Office PowerPoint</Application>
  <PresentationFormat>Произвольный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Параллакс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65</cp:revision>
  <dcterms:created xsi:type="dcterms:W3CDTF">2019-02-24T15:31:55Z</dcterms:created>
  <dcterms:modified xsi:type="dcterms:W3CDTF">2023-01-16T19:48:20Z</dcterms:modified>
</cp:coreProperties>
</file>