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4"/>
  </p:notesMasterIdLst>
  <p:sldIdLst>
    <p:sldId id="256" r:id="rId2"/>
    <p:sldId id="505" r:id="rId3"/>
    <p:sldId id="507" r:id="rId4"/>
    <p:sldId id="516" r:id="rId5"/>
    <p:sldId id="517" r:id="rId6"/>
    <p:sldId id="514" r:id="rId7"/>
    <p:sldId id="508" r:id="rId8"/>
    <p:sldId id="361" r:id="rId9"/>
    <p:sldId id="511" r:id="rId10"/>
    <p:sldId id="512" r:id="rId11"/>
    <p:sldId id="513" r:id="rId12"/>
    <p:sldId id="51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19C"/>
    <a:srgbClr val="9FED9D"/>
    <a:srgbClr val="DCE6CC"/>
    <a:srgbClr val="11FFF9"/>
    <a:srgbClr val="5FC973"/>
    <a:srgbClr val="267034"/>
    <a:srgbClr val="62CA76"/>
    <a:srgbClr val="DFF4E3"/>
    <a:srgbClr val="99FF66"/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4" autoAdjust="0"/>
    <p:restoredTop sz="94660"/>
  </p:normalViewPr>
  <p:slideViewPr>
    <p:cSldViewPr>
      <p:cViewPr>
        <p:scale>
          <a:sx n="70" d="100"/>
          <a:sy n="70" d="100"/>
        </p:scale>
        <p:origin x="-2730" y="-8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0;&#1085;&#1080;&#1075;&#1072;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0;&#1085;&#1080;&#1075;&#1072;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0;&#1085;&#1080;&#1075;&#1072;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1"/>
            <c:spPr>
              <a:solidFill>
                <a:srgbClr val="C0504D">
                  <a:lumMod val="75000"/>
                  <a:alpha val="77000"/>
                </a:srgbClr>
              </a:solidFill>
            </c:spPr>
          </c:dPt>
          <c:dPt>
            <c:idx val="2"/>
            <c:spPr>
              <a:solidFill>
                <a:srgbClr val="9BBB59">
                  <a:lumMod val="75000"/>
                </a:srgbClr>
              </a:solidFill>
            </c:spPr>
          </c:dPt>
          <c:cat>
            <c:strRef>
              <c:f>Лист1!$A$2:$A$5</c:f>
              <c:strCache>
                <c:ptCount val="3"/>
                <c:pt idx="0">
                  <c:v>яблоко</c:v>
                </c:pt>
                <c:pt idx="1">
                  <c:v>апельсин</c:v>
                </c:pt>
                <c:pt idx="2">
                  <c:v>банан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</c:v>
                </c:pt>
                <c:pt idx="1">
                  <c:v>10</c:v>
                </c:pt>
                <c:pt idx="2">
                  <c:v>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яблоко</c:v>
                </c:pt>
                <c:pt idx="1">
                  <c:v>апельсин</c:v>
                </c:pt>
                <c:pt idx="2">
                  <c:v>банан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яблоко</c:v>
                </c:pt>
                <c:pt idx="1">
                  <c:v>апельсин</c:v>
                </c:pt>
                <c:pt idx="2">
                  <c:v>банан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overlap val="100"/>
        <c:axId val="72343552"/>
        <c:axId val="72345088"/>
      </c:barChart>
      <c:catAx>
        <c:axId val="7234355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 baseline="0"/>
            </a:pPr>
            <a:endParaRPr lang="ru-RU"/>
          </a:p>
        </c:txPr>
        <c:crossAx val="72345088"/>
        <c:crosses val="autoZero"/>
        <c:auto val="1"/>
        <c:lblAlgn val="ctr"/>
        <c:lblOffset val="100"/>
      </c:catAx>
      <c:valAx>
        <c:axId val="7234508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72343552"/>
        <c:crosses val="autoZero"/>
        <c:crossBetween val="between"/>
      </c:valAx>
    </c:plotArea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pieChart>
        <c:varyColors val="1"/>
        <c:ser>
          <c:idx val="0"/>
          <c:order val="0"/>
          <c:cat>
            <c:strRef>
              <c:f>Лист1!$A$2:$A$4</c:f>
              <c:strCache>
                <c:ptCount val="3"/>
                <c:pt idx="0">
                  <c:v>яблоко</c:v>
                </c:pt>
                <c:pt idx="1">
                  <c:v>апельсин</c:v>
                </c:pt>
                <c:pt idx="2">
                  <c:v>банан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</c:v>
                </c:pt>
                <c:pt idx="1">
                  <c:v>10</c:v>
                </c:pt>
                <c:pt idx="2">
                  <c:v>7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2000" baseline="0"/>
          </a:pPr>
          <a:endParaRPr lang="ru-RU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pieChart>
        <c:varyColors val="1"/>
        <c:ser>
          <c:idx val="0"/>
          <c:order val="0"/>
          <c:cat>
            <c:strRef>
              <c:f>'Лист1 (2)'!$A$2:$A$4</c:f>
              <c:strCache>
                <c:ptCount val="3"/>
                <c:pt idx="0">
                  <c:v>яблоко</c:v>
                </c:pt>
                <c:pt idx="1">
                  <c:v>апельсин</c:v>
                </c:pt>
                <c:pt idx="2">
                  <c:v>банан</c:v>
                </c:pt>
              </c:strCache>
            </c:strRef>
          </c:cat>
          <c:val>
            <c:numRef>
              <c:f>'Лист1 (2)'!$B$2:$B$4</c:f>
              <c:numCache>
                <c:formatCode>General</c:formatCode>
                <c:ptCount val="3"/>
                <c:pt idx="0">
                  <c:v>10</c:v>
                </c:pt>
                <c:pt idx="1">
                  <c:v>3</c:v>
                </c:pt>
                <c:pt idx="2">
                  <c:v>7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2000" baseline="0"/>
          </a:pPr>
          <a:endParaRPr lang="ru-RU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pieChart>
        <c:varyColors val="1"/>
        <c:ser>
          <c:idx val="0"/>
          <c:order val="0"/>
          <c:cat>
            <c:strRef>
              <c:f>'Лист1 (3)'!$A$2:$A$4</c:f>
              <c:strCache>
                <c:ptCount val="3"/>
                <c:pt idx="0">
                  <c:v>яблоко</c:v>
                </c:pt>
                <c:pt idx="1">
                  <c:v>апельсин</c:v>
                </c:pt>
                <c:pt idx="2">
                  <c:v>банан</c:v>
                </c:pt>
              </c:strCache>
            </c:strRef>
          </c:cat>
          <c:val>
            <c:numRef>
              <c:f>'Лист1 (3)'!$B$2:$B$4</c:f>
              <c:numCache>
                <c:formatCode>General</c:formatCode>
                <c:ptCount val="3"/>
                <c:pt idx="0">
                  <c:v>3</c:v>
                </c:pt>
                <c:pt idx="1">
                  <c:v>7</c:v>
                </c:pt>
                <c:pt idx="2">
                  <c:v>10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2000" baseline="0"/>
          </a:pPr>
          <a:endParaRPr lang="ru-RU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6E44CD-57FF-47E8-8FD2-89454304D53C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CA973-6A76-4C7F-85B7-6BBD0334E9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13511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CA973-6A76-4C7F-85B7-6BBD0334E9D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62562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0" y="1484784"/>
            <a:ext cx="9144000" cy="1470025"/>
          </a:xfrm>
        </p:spPr>
        <p:txBody>
          <a:bodyPr/>
          <a:lstStyle>
            <a:lvl1pPr>
              <a:defRPr b="1" cap="none" spc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01278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60" y="6648"/>
            <a:ext cx="9132540" cy="614040"/>
          </a:xfrm>
        </p:spPr>
        <p:txBody>
          <a:bodyPr>
            <a:normAutofit/>
          </a:bodyPr>
          <a:lstStyle>
            <a:lvl1pPr algn="l">
              <a:defRPr sz="2800" b="1" cap="none" spc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2824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F4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28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2270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4400" b="1" kern="1200" cap="none" spc="0">
          <a:ln w="1905"/>
          <a:gradFill>
            <a:gsLst>
              <a:gs pos="0">
                <a:schemeClr val="accent6">
                  <a:shade val="20000"/>
                  <a:satMod val="200000"/>
                </a:schemeClr>
              </a:gs>
              <a:gs pos="78000">
                <a:schemeClr val="accent6">
                  <a:tint val="90000"/>
                  <a:shade val="89000"/>
                  <a:satMod val="220000"/>
                </a:schemeClr>
              </a:gs>
              <a:gs pos="100000">
                <a:schemeClr val="accent6">
                  <a:tint val="12000"/>
                  <a:satMod val="255000"/>
                </a:schemeClr>
              </a:gs>
            </a:gsLst>
            <a:lin ang="5400000"/>
          </a:gradFill>
          <a:effectLst>
            <a:innerShdw blurRad="69850" dist="43180" dir="5400000">
              <a:srgbClr val="000000">
                <a:alpha val="65000"/>
              </a:srgbClr>
            </a:innerShdw>
          </a:effectLst>
          <a:latin typeface="Arial Black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3734" y="540750"/>
            <a:ext cx="3070654" cy="576857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0" y="720000"/>
            <a:ext cx="9144000" cy="1656184"/>
          </a:xfrm>
          <a:prstGeom prst="rect">
            <a:avLst/>
          </a:prstGeom>
          <a:solidFill>
            <a:srgbClr val="267034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0" y="6408000"/>
            <a:ext cx="9144000" cy="331416"/>
            <a:chOff x="0" y="3645024"/>
            <a:chExt cx="9144000" cy="331416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0" y="3645024"/>
              <a:ext cx="9144000" cy="324000"/>
            </a:xfrm>
            <a:prstGeom prst="rect">
              <a:avLst/>
            </a:prstGeom>
            <a:solidFill>
              <a:schemeClr val="bg2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0" y="3976440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6932818" y="6401076"/>
            <a:ext cx="22111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600" dirty="0" smtClean="0"/>
              <a:t>Метапредмет – Знание</a:t>
            </a:r>
            <a:endParaRPr lang="ru-RU" sz="1600" dirty="0"/>
          </a:p>
        </p:txBody>
      </p:sp>
      <p:sp>
        <p:nvSpPr>
          <p:cNvPr id="16" name="TextBox 14"/>
          <p:cNvSpPr txBox="1"/>
          <p:nvPr/>
        </p:nvSpPr>
        <p:spPr>
          <a:xfrm>
            <a:off x="165736" y="792000"/>
            <a:ext cx="8978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>
                <a:solidFill>
                  <a:srgbClr val="00A19C"/>
                </a:solidFill>
                <a:latin typeface="Arial Black" pitchFamily="34" charset="0"/>
              </a:rPr>
              <a:t>РЕШЕНИЕ ПРАКТИЧЕСКИХ ЗАДАЧ ПО ТЕМЕ: «ДРОБИ. ОСНОВНОЕ СВОЙСТВО ДРОБИ»</a:t>
            </a:r>
            <a:endParaRPr lang="ru-RU" sz="2400" dirty="0">
              <a:solidFill>
                <a:srgbClr val="00A19C"/>
              </a:solidFill>
              <a:latin typeface="Arial Black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20000"/>
            <a:ext cx="91440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43240"/>
            <a:ext cx="9144000" cy="548760"/>
          </a:xfrm>
        </p:spPr>
        <p:txBody>
          <a:bodyPr>
            <a:normAutofit/>
          </a:bodyPr>
          <a:lstStyle/>
          <a:p>
            <a:r>
              <a:rPr lang="ru-RU" sz="1800" dirty="0" smtClean="0">
                <a:ln>
                  <a:solidFill>
                    <a:srgbClr val="00A19C"/>
                  </a:solidFill>
                </a:ln>
                <a:solidFill>
                  <a:schemeClr val="bg1"/>
                </a:solidFill>
                <a:effectLst/>
              </a:rPr>
              <a:t>ДРОБИ</a:t>
            </a:r>
            <a:endParaRPr lang="ru-RU" sz="1800" dirty="0">
              <a:ln>
                <a:solidFill>
                  <a:srgbClr val="00A19C"/>
                </a:solidFill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189547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4"/>
          <p:cNvGrpSpPr/>
          <p:nvPr/>
        </p:nvGrpSpPr>
        <p:grpSpPr>
          <a:xfrm>
            <a:off x="0" y="6408000"/>
            <a:ext cx="9144000" cy="331416"/>
            <a:chOff x="0" y="3645024"/>
            <a:chExt cx="9144000" cy="33141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3645024"/>
              <a:ext cx="9144000" cy="324000"/>
            </a:xfrm>
            <a:prstGeom prst="rect">
              <a:avLst/>
            </a:prstGeom>
            <a:solidFill>
              <a:schemeClr val="bg2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0" y="3976440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8"/>
          <p:cNvGrpSpPr/>
          <p:nvPr/>
        </p:nvGrpSpPr>
        <p:grpSpPr>
          <a:xfrm>
            <a:off x="0" y="72000"/>
            <a:ext cx="9144000" cy="468000"/>
            <a:chOff x="0" y="3645024"/>
            <a:chExt cx="9144000" cy="468000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0" y="3645024"/>
              <a:ext cx="9144000" cy="468000"/>
            </a:xfrm>
            <a:prstGeom prst="rect">
              <a:avLst/>
            </a:prstGeom>
            <a:solidFill>
              <a:srgbClr val="00A19C">
                <a:alpha val="9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0" y="4113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6000"/>
            <a:ext cx="9144000" cy="614040"/>
          </a:xfrm>
        </p:spPr>
        <p:txBody>
          <a:bodyPr>
            <a:normAutofit/>
          </a:bodyPr>
          <a:lstStyle/>
          <a:p>
            <a:r>
              <a:rPr lang="ru-RU" sz="2400" b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Работа с графиками и диаграммами</a:t>
            </a:r>
            <a:endParaRPr lang="ru-RU" b="0" dirty="0">
              <a:ln>
                <a:solidFill>
                  <a:schemeClr val="bg1"/>
                </a:solidFill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757133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Кроме того, она эти же данные представила на круговой диаграмме.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Arial" pitchFamily="34" charset="0"/>
                <a:cs typeface="Times New Roman" pitchFamily="18" charset="0"/>
              </a:rPr>
              <a:t>1) На какой диаграмме изображены эти данные? </a:t>
            </a:r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142844" y="1928802"/>
          <a:ext cx="4286280" cy="2428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Диаграмма 13"/>
          <p:cNvGraphicFramePr/>
          <p:nvPr/>
        </p:nvGraphicFramePr>
        <p:xfrm>
          <a:off x="4500562" y="2071678"/>
          <a:ext cx="4071950" cy="2371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Диаграмма 14"/>
          <p:cNvGraphicFramePr/>
          <p:nvPr/>
        </p:nvGraphicFramePr>
        <p:xfrm>
          <a:off x="2071670" y="3714752"/>
          <a:ext cx="4214842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14470375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500042"/>
            <a:ext cx="9144000" cy="607223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4"/>
          <p:cNvGrpSpPr/>
          <p:nvPr/>
        </p:nvGrpSpPr>
        <p:grpSpPr>
          <a:xfrm>
            <a:off x="0" y="6408000"/>
            <a:ext cx="9144000" cy="331416"/>
            <a:chOff x="0" y="3645024"/>
            <a:chExt cx="9144000" cy="33141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3645024"/>
              <a:ext cx="9144000" cy="324000"/>
            </a:xfrm>
            <a:prstGeom prst="rect">
              <a:avLst/>
            </a:prstGeom>
            <a:solidFill>
              <a:schemeClr val="bg2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0" y="3976440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8"/>
          <p:cNvGrpSpPr/>
          <p:nvPr/>
        </p:nvGrpSpPr>
        <p:grpSpPr>
          <a:xfrm>
            <a:off x="0" y="72000"/>
            <a:ext cx="9144000" cy="468000"/>
            <a:chOff x="0" y="3645024"/>
            <a:chExt cx="9144000" cy="468000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0" y="3645024"/>
              <a:ext cx="9144000" cy="468000"/>
            </a:xfrm>
            <a:prstGeom prst="rect">
              <a:avLst/>
            </a:prstGeom>
            <a:solidFill>
              <a:srgbClr val="00A19C">
                <a:alpha val="9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0" y="4113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6000"/>
            <a:ext cx="9144000" cy="614040"/>
          </a:xfrm>
        </p:spPr>
        <p:txBody>
          <a:bodyPr>
            <a:normAutofit/>
          </a:bodyPr>
          <a:lstStyle/>
          <a:p>
            <a:r>
              <a:rPr lang="ru-RU" sz="2400" b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Работа с графиками и диаграммами</a:t>
            </a:r>
            <a:endParaRPr lang="ru-RU" b="0" dirty="0">
              <a:ln>
                <a:solidFill>
                  <a:schemeClr val="bg1"/>
                </a:solidFill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142843" y="2990850"/>
          <a:ext cx="8786876" cy="1235266"/>
        </p:xfrm>
        <a:graphic>
          <a:graphicData uri="http://schemas.openxmlformats.org/drawingml/2006/table">
            <a:tbl>
              <a:tblPr/>
              <a:tblGrid>
                <a:gridCol w="1546464"/>
                <a:gridCol w="1311057"/>
                <a:gridCol w="1500198"/>
                <a:gridCol w="1500198"/>
                <a:gridCol w="1241872"/>
                <a:gridCol w="1687087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cs typeface="Times New Roman"/>
                        </a:rPr>
                        <a:t>Фрукты</a:t>
                      </a:r>
                      <a:endParaRPr lang="ru-RU" sz="24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cs typeface="Times New Roman"/>
                        </a:rPr>
                        <a:t>Яблоко</a:t>
                      </a:r>
                      <a:endParaRPr lang="ru-RU" sz="24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cs typeface="Times New Roman"/>
                        </a:rPr>
                        <a:t>Апельсин </a:t>
                      </a:r>
                      <a:endParaRPr lang="ru-RU" sz="24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cs typeface="Times New Roman"/>
                        </a:rPr>
                        <a:t>Банан</a:t>
                      </a:r>
                      <a:endParaRPr lang="ru-RU" sz="24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cs typeface="Times New Roman"/>
                        </a:rPr>
                        <a:t>Ананас</a:t>
                      </a:r>
                      <a:endParaRPr lang="ru-RU" sz="24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cs typeface="Times New Roman"/>
                        </a:rPr>
                        <a:t>Киви </a:t>
                      </a:r>
                      <a:endParaRPr lang="ru-RU" sz="24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cs typeface="Times New Roman"/>
                        </a:rPr>
                        <a:t>Число учащихся </a:t>
                      </a:r>
                      <a:endParaRPr lang="ru-RU" sz="24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1083559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Проведите такой же опрос среди одноклассников. Данные запишите в таблицу и составьте круговую диаграмму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70375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980728"/>
            <a:ext cx="9144000" cy="3312368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0" y="6408000"/>
            <a:ext cx="9144000" cy="331416"/>
            <a:chOff x="0" y="3645024"/>
            <a:chExt cx="9144000" cy="33141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3645024"/>
              <a:ext cx="9144000" cy="324000"/>
            </a:xfrm>
            <a:prstGeom prst="rect">
              <a:avLst/>
            </a:prstGeom>
            <a:solidFill>
              <a:schemeClr val="bg2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0" y="3976440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Группа 8"/>
          <p:cNvGrpSpPr/>
          <p:nvPr/>
        </p:nvGrpSpPr>
        <p:grpSpPr>
          <a:xfrm>
            <a:off x="0" y="72000"/>
            <a:ext cx="9144000" cy="468000"/>
            <a:chOff x="0" y="3645024"/>
            <a:chExt cx="9144000" cy="468000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0" y="3645024"/>
              <a:ext cx="9144000" cy="468000"/>
            </a:xfrm>
            <a:prstGeom prst="rect">
              <a:avLst/>
            </a:prstGeom>
            <a:solidFill>
              <a:srgbClr val="00A19C">
                <a:alpha val="9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0" y="4113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6000"/>
            <a:ext cx="9144000" cy="614040"/>
          </a:xfrm>
        </p:spPr>
        <p:txBody>
          <a:bodyPr>
            <a:normAutofit/>
          </a:bodyPr>
          <a:lstStyle/>
          <a:p>
            <a:r>
              <a:rPr lang="ru-RU" sz="2400" b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Работа с графиками и диаграммами</a:t>
            </a:r>
            <a:endParaRPr lang="ru-RU" b="0" dirty="0">
              <a:ln>
                <a:solidFill>
                  <a:schemeClr val="bg1"/>
                </a:solidFill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40107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/>
              <a:t>Подведение итогов, рефлексия,  домашнее задание.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14" name="Группа 17"/>
          <p:cNvGrpSpPr/>
          <p:nvPr/>
        </p:nvGrpSpPr>
        <p:grpSpPr>
          <a:xfrm>
            <a:off x="153522" y="5049607"/>
            <a:ext cx="8784976" cy="1569660"/>
            <a:chOff x="179512" y="4406340"/>
            <a:chExt cx="8784976" cy="1569660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179512" y="4406340"/>
              <a:ext cx="8784976" cy="156966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A19C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2400" b="1" dirty="0">
                  <a:solidFill>
                    <a:srgbClr val="00A19C"/>
                  </a:solidFill>
                </a:rPr>
                <a:t>Домашнее </a:t>
              </a:r>
              <a:r>
                <a:rPr lang="ru-RU" sz="2400" b="1" dirty="0" smtClean="0">
                  <a:solidFill>
                    <a:srgbClr val="00A19C"/>
                  </a:solidFill>
                </a:rPr>
                <a:t>задание</a:t>
              </a:r>
              <a:r>
                <a:rPr lang="ru-RU" sz="2400" dirty="0"/>
                <a:t/>
              </a:r>
              <a:br>
                <a:rPr lang="ru-RU" sz="2400" dirty="0"/>
              </a:br>
              <a:r>
                <a:rPr lang="ru-RU" sz="2400" dirty="0" smtClean="0"/>
                <a:t>       </a:t>
              </a:r>
              <a:r>
                <a:rPr lang="ru-RU" sz="2400" dirty="0" smtClean="0"/>
                <a:t>Провести опрос среди друзей «Где вы любите отдыхать летом?» (На даче; у бабушки; путешествовать по России; посещать </a:t>
              </a:r>
              <a:r>
                <a:rPr lang="ru-RU" sz="2400" dirty="0" smtClean="0"/>
                <a:t>д</a:t>
              </a:r>
              <a:r>
                <a:rPr lang="ru-RU" sz="2400" dirty="0" smtClean="0"/>
                <a:t>ругие страны; другое)</a:t>
              </a:r>
              <a:endParaRPr lang="ru-RU" sz="2400" dirty="0" smtClean="0"/>
            </a:p>
          </p:txBody>
        </p:sp>
        <p:pic>
          <p:nvPicPr>
            <p:cNvPr id="20" name="Рисунок 1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4886247"/>
              <a:ext cx="304923" cy="304923"/>
            </a:xfrm>
            <a:prstGeom prst="rect">
              <a:avLst/>
            </a:prstGeom>
          </p:spPr>
        </p:pic>
      </p:grp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5051" y="4316390"/>
            <a:ext cx="2190750" cy="952500"/>
          </a:xfrm>
          <a:prstGeom prst="rect">
            <a:avLst/>
          </a:prstGeom>
        </p:spPr>
      </p:pic>
      <p:sp>
        <p:nvSpPr>
          <p:cNvPr id="33" name="Прямоугольник 32"/>
          <p:cNvSpPr/>
          <p:nvPr/>
        </p:nvSpPr>
        <p:spPr>
          <a:xfrm>
            <a:off x="2979203" y="980728"/>
            <a:ext cx="581921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Вернемся к началу урока.</a:t>
            </a:r>
          </a:p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Что вы можете сейчас дописать к своим мыслям, что можете изменить, используя полученные знания?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70375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0" y="6408000"/>
            <a:ext cx="9144000" cy="331416"/>
            <a:chOff x="0" y="3645024"/>
            <a:chExt cx="9144000" cy="33141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3645024"/>
              <a:ext cx="9144000" cy="324000"/>
            </a:xfrm>
            <a:prstGeom prst="rect">
              <a:avLst/>
            </a:prstGeom>
            <a:solidFill>
              <a:schemeClr val="bg2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0" y="3976440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Группа 8"/>
          <p:cNvGrpSpPr/>
          <p:nvPr/>
        </p:nvGrpSpPr>
        <p:grpSpPr>
          <a:xfrm>
            <a:off x="0" y="72000"/>
            <a:ext cx="9144000" cy="468000"/>
            <a:chOff x="0" y="3645024"/>
            <a:chExt cx="9144000" cy="468000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0" y="3645024"/>
              <a:ext cx="9144000" cy="468000"/>
            </a:xfrm>
            <a:prstGeom prst="rect">
              <a:avLst/>
            </a:prstGeom>
            <a:solidFill>
              <a:srgbClr val="00A19C">
                <a:alpha val="9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0" y="4113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6000"/>
            <a:ext cx="9144000" cy="614040"/>
          </a:xfrm>
        </p:spPr>
        <p:txBody>
          <a:bodyPr>
            <a:normAutofit/>
          </a:bodyPr>
          <a:lstStyle/>
          <a:p>
            <a:r>
              <a:rPr lang="ru-RU" sz="2400" b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Цель урока</a:t>
            </a:r>
            <a:endParaRPr lang="ru-RU" b="0" dirty="0">
              <a:ln>
                <a:solidFill>
                  <a:schemeClr val="bg1"/>
                </a:solidFill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40107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/>
              <a:t>целеполагание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295610" y="5157192"/>
            <a:ext cx="1795751" cy="360000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подсказка</a:t>
            </a:r>
            <a:endParaRPr lang="ru-RU" sz="2400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7" y="764704"/>
            <a:ext cx="853840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Большинство жизненных задач решаются как алгебраические выражения: приведением их к самому простому виду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                                                            Л.Н. Толстой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861048"/>
            <a:ext cx="4695825" cy="11811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249562" y="5106359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дробь</a:t>
            </a:r>
          </a:p>
        </p:txBody>
      </p:sp>
    </p:spTree>
    <p:extLst>
      <p:ext uri="{BB962C8B-B14F-4D97-AF65-F5344CB8AC3E}">
        <p14:creationId xmlns="" xmlns:p14="http://schemas.microsoft.com/office/powerpoint/2010/main" val="6244989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4"/>
          <p:cNvGrpSpPr/>
          <p:nvPr/>
        </p:nvGrpSpPr>
        <p:grpSpPr>
          <a:xfrm>
            <a:off x="0" y="6408000"/>
            <a:ext cx="9144000" cy="331416"/>
            <a:chOff x="0" y="3645024"/>
            <a:chExt cx="9144000" cy="33141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3645024"/>
              <a:ext cx="9144000" cy="324000"/>
            </a:xfrm>
            <a:prstGeom prst="rect">
              <a:avLst/>
            </a:prstGeom>
            <a:solidFill>
              <a:schemeClr val="bg2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dirty="0" smtClean="0">
                  <a:solidFill>
                    <a:schemeClr val="tx1"/>
                  </a:solidFill>
                </a:rPr>
                <a:t>Мотивация к учебной деятельности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0" y="3976440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Группа 8"/>
          <p:cNvGrpSpPr/>
          <p:nvPr/>
        </p:nvGrpSpPr>
        <p:grpSpPr>
          <a:xfrm>
            <a:off x="0" y="72000"/>
            <a:ext cx="9144000" cy="468000"/>
            <a:chOff x="0" y="3645024"/>
            <a:chExt cx="9144000" cy="468000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0" y="3645024"/>
              <a:ext cx="9144000" cy="468000"/>
            </a:xfrm>
            <a:prstGeom prst="rect">
              <a:avLst/>
            </a:prstGeom>
            <a:solidFill>
              <a:srgbClr val="00A19C">
                <a:alpha val="9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0" y="4113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6000"/>
            <a:ext cx="9144000" cy="614040"/>
          </a:xfrm>
        </p:spPr>
        <p:txBody>
          <a:bodyPr>
            <a:normAutofit/>
          </a:bodyPr>
          <a:lstStyle/>
          <a:p>
            <a:r>
              <a:rPr lang="ru-RU" sz="2400" b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Работа с текстом</a:t>
            </a:r>
            <a:endParaRPr lang="ru-RU" b="0" dirty="0">
              <a:ln>
                <a:solidFill>
                  <a:schemeClr val="bg1"/>
                </a:solidFill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571481"/>
            <a:ext cx="9144000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Задача </a:t>
            </a:r>
            <a:r>
              <a:rPr lang="ru-RU" sz="2400" b="1" dirty="0" smtClean="0"/>
              <a:t>1.</a:t>
            </a:r>
            <a:r>
              <a:rPr lang="ru-RU" sz="2400" dirty="0" smtClean="0"/>
              <a:t> </a:t>
            </a:r>
            <a:r>
              <a:rPr lang="ru-RU" sz="2400" b="1" dirty="0" smtClean="0"/>
              <a:t> "Шел Кондрат в Ленинград..." Загадка</a:t>
            </a:r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Шел Кондрат</a:t>
            </a:r>
            <a:br>
              <a:rPr lang="ru-RU" sz="2400" dirty="0" smtClean="0"/>
            </a:br>
            <a:r>
              <a:rPr lang="ru-RU" sz="2400" dirty="0" smtClean="0"/>
              <a:t>В Ленинград,</a:t>
            </a:r>
            <a:br>
              <a:rPr lang="ru-RU" sz="2400" dirty="0" smtClean="0"/>
            </a:br>
            <a:r>
              <a:rPr lang="ru-RU" sz="2400" dirty="0" smtClean="0"/>
              <a:t>А навстречу — двенадцать ребят.</a:t>
            </a:r>
            <a:br>
              <a:rPr lang="ru-RU" sz="2400" dirty="0" smtClean="0"/>
            </a:br>
            <a:r>
              <a:rPr lang="ru-RU" sz="2400" dirty="0" smtClean="0"/>
              <a:t>У каждого по три лукошка,</a:t>
            </a:r>
            <a:br>
              <a:rPr lang="ru-RU" sz="2400" dirty="0" smtClean="0"/>
            </a:br>
            <a:r>
              <a:rPr lang="ru-RU" sz="2400" dirty="0" smtClean="0"/>
              <a:t>В каждом лукошке — кошка,</a:t>
            </a:r>
            <a:br>
              <a:rPr lang="ru-RU" sz="2400" dirty="0" smtClean="0"/>
            </a:br>
            <a:r>
              <a:rPr lang="ru-RU" sz="2400" dirty="0" smtClean="0"/>
              <a:t>У каждой кошки — двенадцать котят.</a:t>
            </a:r>
            <a:br>
              <a:rPr lang="ru-RU" sz="2400" dirty="0" smtClean="0"/>
            </a:br>
            <a:r>
              <a:rPr lang="ru-RU" sz="2400" dirty="0" smtClean="0"/>
              <a:t>У каждого котенка</a:t>
            </a:r>
            <a:br>
              <a:rPr lang="ru-RU" sz="2400" dirty="0" smtClean="0"/>
            </a:br>
            <a:r>
              <a:rPr lang="ru-RU" sz="2400" dirty="0" smtClean="0"/>
              <a:t>В зубах по четыре мышонка.</a:t>
            </a:r>
            <a:br>
              <a:rPr lang="ru-RU" sz="2400" dirty="0" smtClean="0"/>
            </a:br>
            <a:r>
              <a:rPr lang="ru-RU" sz="2400" dirty="0" smtClean="0"/>
              <a:t>И задумался Кондрат:</a:t>
            </a:r>
            <a:br>
              <a:rPr lang="ru-RU" sz="2400" dirty="0" smtClean="0"/>
            </a:br>
            <a:r>
              <a:rPr lang="ru-RU" sz="2400" dirty="0" smtClean="0"/>
              <a:t>"Сколько мышат и котят</a:t>
            </a:r>
            <a:br>
              <a:rPr lang="ru-RU" sz="2400" dirty="0" smtClean="0"/>
            </a:br>
            <a:r>
              <a:rPr lang="ru-RU" sz="2400" dirty="0" smtClean="0"/>
              <a:t>Ребята несут в Ленинград?"</a:t>
            </a:r>
            <a:br>
              <a:rPr lang="ru-RU" sz="2400" dirty="0" smtClean="0"/>
            </a:br>
            <a:endParaRPr lang="ru-RU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26157066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4"/>
          <p:cNvGrpSpPr/>
          <p:nvPr/>
        </p:nvGrpSpPr>
        <p:grpSpPr>
          <a:xfrm>
            <a:off x="0" y="6408000"/>
            <a:ext cx="9144000" cy="331416"/>
            <a:chOff x="0" y="3645024"/>
            <a:chExt cx="9144000" cy="33141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3645024"/>
              <a:ext cx="9144000" cy="324000"/>
            </a:xfrm>
            <a:prstGeom prst="rect">
              <a:avLst/>
            </a:prstGeom>
            <a:solidFill>
              <a:schemeClr val="bg2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dirty="0" smtClean="0">
                  <a:solidFill>
                    <a:schemeClr val="tx1"/>
                  </a:solidFill>
                </a:rPr>
                <a:t>Мотивация к учебной деятельности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0" y="3976440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8"/>
          <p:cNvGrpSpPr/>
          <p:nvPr/>
        </p:nvGrpSpPr>
        <p:grpSpPr>
          <a:xfrm>
            <a:off x="0" y="72000"/>
            <a:ext cx="9144000" cy="468000"/>
            <a:chOff x="0" y="3645024"/>
            <a:chExt cx="9144000" cy="468000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0" y="3645024"/>
              <a:ext cx="9144000" cy="468000"/>
            </a:xfrm>
            <a:prstGeom prst="rect">
              <a:avLst/>
            </a:prstGeom>
            <a:solidFill>
              <a:srgbClr val="00A19C">
                <a:alpha val="9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0" y="4113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6000"/>
            <a:ext cx="9144000" cy="614040"/>
          </a:xfrm>
        </p:spPr>
        <p:txBody>
          <a:bodyPr>
            <a:normAutofit/>
          </a:bodyPr>
          <a:lstStyle/>
          <a:p>
            <a:r>
              <a:rPr lang="ru-RU" sz="2400" b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Работа с текстом</a:t>
            </a:r>
            <a:endParaRPr lang="ru-RU" b="0" dirty="0">
              <a:ln>
                <a:solidFill>
                  <a:schemeClr val="bg1"/>
                </a:solidFill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487025"/>
            <a:ext cx="9144000" cy="30469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Задача 1.</a:t>
            </a:r>
            <a:r>
              <a:rPr lang="ru-RU" sz="2400" dirty="0" smtClean="0"/>
              <a:t> </a:t>
            </a:r>
            <a:r>
              <a:rPr lang="ru-RU" sz="2400" b="1" dirty="0" smtClean="0"/>
              <a:t> "Шел Кондрат в Ленинград..." Загадка</a:t>
            </a:r>
          </a:p>
          <a:p>
            <a:endParaRPr lang="ru-RU" sz="2400" b="1" dirty="0" smtClean="0"/>
          </a:p>
          <a:p>
            <a:r>
              <a:rPr lang="ru-RU" sz="2400" dirty="0" smtClean="0"/>
              <a:t>(Глупый, глупый Кондрат!</a:t>
            </a:r>
            <a:br>
              <a:rPr lang="ru-RU" sz="2400" dirty="0" smtClean="0"/>
            </a:br>
            <a:r>
              <a:rPr lang="ru-RU" sz="2400" dirty="0" smtClean="0"/>
              <a:t>Он один и шагал в Ленинград.</a:t>
            </a:r>
            <a:br>
              <a:rPr lang="ru-RU" sz="2400" dirty="0" smtClean="0"/>
            </a:br>
            <a:r>
              <a:rPr lang="ru-RU" sz="2400" dirty="0" smtClean="0"/>
              <a:t>А ребята с лукошками,</a:t>
            </a:r>
            <a:br>
              <a:rPr lang="ru-RU" sz="2400" dirty="0" smtClean="0"/>
            </a:br>
            <a:r>
              <a:rPr lang="ru-RU" sz="2400" dirty="0" smtClean="0"/>
              <a:t>С мышами и кошками</a:t>
            </a:r>
            <a:br>
              <a:rPr lang="ru-RU" sz="2400" dirty="0" smtClean="0"/>
            </a:br>
            <a:r>
              <a:rPr lang="ru-RU" sz="2400" dirty="0" smtClean="0"/>
              <a:t>Шли навстречу ему —</a:t>
            </a:r>
            <a:br>
              <a:rPr lang="ru-RU" sz="2400" dirty="0" smtClean="0"/>
            </a:br>
            <a:r>
              <a:rPr lang="ru-RU" sz="2400" dirty="0" smtClean="0"/>
              <a:t>В Кострому</a:t>
            </a:r>
            <a:r>
              <a:rPr lang="ru-RU" sz="2400" dirty="0" smtClean="0"/>
              <a:t>.)</a:t>
            </a:r>
          </a:p>
        </p:txBody>
      </p:sp>
      <p:sp>
        <p:nvSpPr>
          <p:cNvPr id="1026" name="AutoShape 2" descr="https://wikitranslate.org/w/images/b/bb/%D0%A8%D0%B5%D0%BB_%D0%9A%D0%BE%D0%BD%D0%B4%D1%80%D0%B0%D0%B4_%D0%B2_%D0%9B%D0%B5%D0%BD%D0%B8%D0%BD%D0%B3%D1%80%D0%B0%D0%B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wikitranslate.org/w/images/b/bb/%D0%A8%D0%B5%D0%BB_%D0%9A%D0%BE%D0%BD%D0%B4%D1%80%D0%B0%D0%B4_%D0%B2_%D0%9B%D0%B5%D0%BD%D0%B8%D0%BD%D0%B3%D1%80%D0%B0%D0%B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http://mail.wikitranslate.org/w/images/thumb/b/bb/%D0%A8%D0%B5%D0%BB_%D0%9A%D0%BE%D0%BD%D0%B4%D1%80%D0%B0%D0%B4_%D0%B2_%D0%9B%D0%B5%D0%BD%D0%B8%D0%BD%D0%B3%D1%80%D0%B0%D0%B4.jpg/1200px-%D0%A8%D0%B5%D0%BB_%D0%9A%D0%BE%D0%BD%D0%B4%D1%80%D0%B0%D0%B4_%D0%B2_%D0%9B%D0%B5%D0%BD%D0%B8%D0%BD%D0%B3%D1%80%D0%B0%D0%B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1876"/>
            <a:ext cx="9144000" cy="16459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6157066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4"/>
          <p:cNvGrpSpPr/>
          <p:nvPr/>
        </p:nvGrpSpPr>
        <p:grpSpPr>
          <a:xfrm>
            <a:off x="0" y="6408000"/>
            <a:ext cx="9144000" cy="331416"/>
            <a:chOff x="0" y="3645024"/>
            <a:chExt cx="9144000" cy="33141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3645024"/>
              <a:ext cx="9144000" cy="324000"/>
            </a:xfrm>
            <a:prstGeom prst="rect">
              <a:avLst/>
            </a:prstGeom>
            <a:solidFill>
              <a:schemeClr val="bg2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0" y="3976440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Группа 8"/>
          <p:cNvGrpSpPr/>
          <p:nvPr/>
        </p:nvGrpSpPr>
        <p:grpSpPr>
          <a:xfrm>
            <a:off x="0" y="72000"/>
            <a:ext cx="9144000" cy="468000"/>
            <a:chOff x="0" y="3645024"/>
            <a:chExt cx="9144000" cy="468000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0" y="3645024"/>
              <a:ext cx="9144000" cy="468000"/>
            </a:xfrm>
            <a:prstGeom prst="rect">
              <a:avLst/>
            </a:prstGeom>
            <a:solidFill>
              <a:srgbClr val="00A19C">
                <a:alpha val="9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0" y="4113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6000"/>
            <a:ext cx="9144000" cy="614040"/>
          </a:xfrm>
        </p:spPr>
        <p:txBody>
          <a:bodyPr>
            <a:normAutofit/>
          </a:bodyPr>
          <a:lstStyle/>
          <a:p>
            <a:r>
              <a:rPr lang="ru-RU" sz="2400" b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Работа с текстом</a:t>
            </a:r>
            <a:endParaRPr lang="ru-RU" b="0" dirty="0">
              <a:ln>
                <a:solidFill>
                  <a:schemeClr val="bg1"/>
                </a:solidFill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40107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 smtClean="0"/>
              <a:t>Мотивация к учебной деятельности.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571480"/>
            <a:ext cx="9144000" cy="2677656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 </a:t>
            </a:r>
            <a:r>
              <a:rPr lang="ru-RU" sz="2400" b="1" dirty="0" smtClean="0"/>
              <a:t>Задача 2</a:t>
            </a:r>
            <a:r>
              <a:rPr lang="ru-RU" sz="2400" dirty="0" smtClean="0"/>
              <a:t>. От </a:t>
            </a:r>
            <a:r>
              <a:rPr lang="ru-RU" sz="2400" dirty="0" smtClean="0"/>
              <a:t>полного стакана кофе я отпил половину и долил столько же молока. Затем я отпил третью часть получившегося кофе с молоком и долил столько же молока. Затем я отпил шестую часть получившегося кофе с молоком, долил стакан молоком доверху и выпил все до конца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Какую часть стакана кофе я выпил?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Чего в итоге я выпил больше: молока или черного кофе? </a:t>
            </a:r>
            <a:endParaRPr lang="ru-RU" sz="2400" b="1" dirty="0" smtClean="0"/>
          </a:p>
        </p:txBody>
      </p:sp>
      <p:pic>
        <p:nvPicPr>
          <p:cNvPr id="18434" name="Picture 2" descr="Женщина наливает молоко в стакан кофе. композиция с ледяным кофе Premium Фотограф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8270" y="3214686"/>
            <a:ext cx="4825918" cy="32147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6157066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8"/>
          <p:cNvGrpSpPr/>
          <p:nvPr/>
        </p:nvGrpSpPr>
        <p:grpSpPr>
          <a:xfrm>
            <a:off x="0" y="72000"/>
            <a:ext cx="9144000" cy="468000"/>
            <a:chOff x="0" y="3645024"/>
            <a:chExt cx="9144000" cy="468000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0" y="3645024"/>
              <a:ext cx="9144000" cy="468000"/>
            </a:xfrm>
            <a:prstGeom prst="rect">
              <a:avLst/>
            </a:prstGeom>
            <a:solidFill>
              <a:srgbClr val="00A19C">
                <a:alpha val="9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0" y="4113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6000"/>
            <a:ext cx="9144000" cy="614040"/>
          </a:xfrm>
        </p:spPr>
        <p:txBody>
          <a:bodyPr>
            <a:normAutofit/>
          </a:bodyPr>
          <a:lstStyle/>
          <a:p>
            <a:r>
              <a:rPr lang="ru-RU" sz="2400" b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А ну-ка устно!</a:t>
            </a:r>
            <a:endParaRPr lang="ru-RU" b="0" dirty="0">
              <a:ln>
                <a:solidFill>
                  <a:schemeClr val="bg1"/>
                </a:solidFill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grpSp>
        <p:nvGrpSpPr>
          <p:cNvPr id="5" name="Группа 46"/>
          <p:cNvGrpSpPr/>
          <p:nvPr/>
        </p:nvGrpSpPr>
        <p:grpSpPr>
          <a:xfrm>
            <a:off x="0" y="6408000"/>
            <a:ext cx="9144000" cy="331416"/>
            <a:chOff x="0" y="3645024"/>
            <a:chExt cx="9144000" cy="331416"/>
          </a:xfrm>
        </p:grpSpPr>
        <p:sp>
          <p:nvSpPr>
            <p:cNvPr id="48" name="Прямоугольник 47"/>
            <p:cNvSpPr/>
            <p:nvPr/>
          </p:nvSpPr>
          <p:spPr>
            <a:xfrm>
              <a:off x="0" y="3645024"/>
              <a:ext cx="9144000" cy="324000"/>
            </a:xfrm>
            <a:prstGeom prst="rect">
              <a:avLst/>
            </a:prstGeom>
            <a:solidFill>
              <a:schemeClr val="bg2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9" name="Прямая соединительная линия 48"/>
            <p:cNvCxnSpPr/>
            <p:nvPr/>
          </p:nvCxnSpPr>
          <p:spPr>
            <a:xfrm>
              <a:off x="0" y="3976440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TextBox 70"/>
          <p:cNvSpPr txBox="1"/>
          <p:nvPr/>
        </p:nvSpPr>
        <p:spPr>
          <a:xfrm>
            <a:off x="0" y="640107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/>
              <a:t>Вхождение в тему урока и создание условий для осознанного восприятия нового материала.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679908" y="4574204"/>
            <a:ext cx="3096296" cy="1826872"/>
          </a:xfrm>
          <a:prstGeom prst="ellipse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Box 50"/>
          <p:cNvSpPr txBox="1"/>
          <p:nvPr/>
        </p:nvSpPr>
        <p:spPr>
          <a:xfrm>
            <a:off x="0" y="500043"/>
            <a:ext cx="9144000" cy="4154984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indent="457200" algn="just"/>
            <a:r>
              <a:rPr lang="ru-RU" sz="2400" dirty="0" smtClean="0"/>
              <a:t>Миша разделил 12 солдатиков на две равные части – для себя и брата. Сколько наклеек приходится на одну часть в этом случае? </a:t>
            </a:r>
          </a:p>
          <a:p>
            <a:pPr indent="457200" algn="just"/>
            <a:r>
              <a:rPr lang="ru-RU" sz="2400" dirty="0" smtClean="0"/>
              <a:t>     А) на сколько равных частей нужно разделить 12 солдатиков, чтобы на одну часть приходилось 2 солдатиков?</a:t>
            </a:r>
            <a:br>
              <a:rPr lang="ru-RU" sz="2400" dirty="0" smtClean="0"/>
            </a:br>
            <a:r>
              <a:rPr lang="ru-RU" sz="2400" dirty="0" smtClean="0"/>
              <a:t>     Б) в одной части 3 солдатика. Сколько частей приходится в этом случае на 12 солдатиков?</a:t>
            </a:r>
          </a:p>
          <a:p>
            <a:pPr indent="457200" algn="just"/>
            <a:r>
              <a:rPr lang="ru-RU" sz="2400" dirty="0"/>
              <a:t> </a:t>
            </a:r>
            <a:r>
              <a:rPr lang="ru-RU" sz="2400" dirty="0" smtClean="0"/>
              <a:t>    в) А сколько солдатиков будет приходиться на 1 часть, если 12 солдатиков Миша поделит на 3 равные части? На 12 частей?</a:t>
            </a:r>
          </a:p>
          <a:p>
            <a:pPr indent="457200" algn="just"/>
            <a:r>
              <a:rPr lang="ru-RU" sz="2400" dirty="0"/>
              <a:t> </a:t>
            </a:r>
            <a:r>
              <a:rPr lang="ru-RU" sz="2400" dirty="0" smtClean="0"/>
              <a:t>    г) Если же у Миши будет 24 солдатика и он разделит их на 3 части, сколько солдатиков в этом случае будет приходиться на 1 часть?</a:t>
            </a:r>
          </a:p>
        </p:txBody>
      </p:sp>
    </p:spTree>
    <p:extLst>
      <p:ext uri="{BB962C8B-B14F-4D97-AF65-F5344CB8AC3E}">
        <p14:creationId xmlns="" xmlns:p14="http://schemas.microsoft.com/office/powerpoint/2010/main" val="12921616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4"/>
          <p:cNvGrpSpPr/>
          <p:nvPr/>
        </p:nvGrpSpPr>
        <p:grpSpPr>
          <a:xfrm>
            <a:off x="0" y="6408000"/>
            <a:ext cx="9144000" cy="331416"/>
            <a:chOff x="0" y="3645024"/>
            <a:chExt cx="9144000" cy="33141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3645024"/>
              <a:ext cx="9144000" cy="324000"/>
            </a:xfrm>
            <a:prstGeom prst="rect">
              <a:avLst/>
            </a:prstGeom>
            <a:solidFill>
              <a:schemeClr val="bg2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dirty="0" smtClean="0">
                  <a:solidFill>
                    <a:schemeClr val="tx1"/>
                  </a:solidFill>
                </a:rPr>
                <a:t>Изучение нового материала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0" y="3976440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Группа 8"/>
          <p:cNvGrpSpPr/>
          <p:nvPr/>
        </p:nvGrpSpPr>
        <p:grpSpPr>
          <a:xfrm>
            <a:off x="0" y="72000"/>
            <a:ext cx="9144000" cy="468000"/>
            <a:chOff x="0" y="3645024"/>
            <a:chExt cx="9144000" cy="468000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0" y="3645024"/>
              <a:ext cx="9144000" cy="468000"/>
            </a:xfrm>
            <a:prstGeom prst="rect">
              <a:avLst/>
            </a:prstGeom>
            <a:solidFill>
              <a:srgbClr val="00A19C">
                <a:alpha val="9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0" y="4113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6000"/>
            <a:ext cx="9144000" cy="614040"/>
          </a:xfrm>
        </p:spPr>
        <p:txBody>
          <a:bodyPr>
            <a:normAutofit/>
          </a:bodyPr>
          <a:lstStyle/>
          <a:p>
            <a:r>
              <a:rPr lang="ru-RU" sz="2400" b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Работаем с планом участка</a:t>
            </a:r>
            <a:endParaRPr lang="ru-RU" b="0" dirty="0">
              <a:ln>
                <a:solidFill>
                  <a:schemeClr val="bg1"/>
                </a:solidFill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grpSp>
        <p:nvGrpSpPr>
          <p:cNvPr id="9" name="Группа 20"/>
          <p:cNvGrpSpPr/>
          <p:nvPr/>
        </p:nvGrpSpPr>
        <p:grpSpPr>
          <a:xfrm>
            <a:off x="43102" y="612000"/>
            <a:ext cx="8992898" cy="540000"/>
            <a:chOff x="146104" y="578919"/>
            <a:chExt cx="8992898" cy="540000"/>
          </a:xfrm>
        </p:grpSpPr>
        <p:sp>
          <p:nvSpPr>
            <p:cNvPr id="22" name="TextBox 21"/>
            <p:cNvSpPr txBox="1"/>
            <p:nvPr/>
          </p:nvSpPr>
          <p:spPr>
            <a:xfrm>
              <a:off x="178553" y="614919"/>
              <a:ext cx="8960449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                                            </a:t>
              </a:r>
              <a:endParaRPr lang="ru-RU" sz="2400" dirty="0"/>
            </a:p>
          </p:txBody>
        </p:sp>
        <p:sp>
          <p:nvSpPr>
            <p:cNvPr id="23" name="Овал 22"/>
            <p:cNvSpPr>
              <a:spLocks noChangeAspect="1"/>
            </p:cNvSpPr>
            <p:nvPr/>
          </p:nvSpPr>
          <p:spPr>
            <a:xfrm>
              <a:off x="146104" y="578919"/>
              <a:ext cx="540000" cy="540000"/>
            </a:xfrm>
            <a:prstGeom prst="ellipse">
              <a:avLst/>
            </a:prstGeom>
            <a:blipFill>
              <a:blip r:embed="rId2" cstate="print"/>
              <a:stretch>
                <a:fillRect/>
              </a:stretch>
            </a:blipFill>
            <a:ln w="635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47999" y="614919"/>
              <a:ext cx="1407927" cy="432000"/>
            </a:xfrm>
            <a:prstGeom prst="rect">
              <a:avLst/>
            </a:prstGeom>
            <a:solidFill>
              <a:srgbClr val="00A19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000" b="1" dirty="0" smtClean="0"/>
                <a:t>ЗАДАЧНИК</a:t>
              </a:r>
              <a:endParaRPr lang="ru-RU" sz="2000" b="1" dirty="0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2083002" y="614919"/>
              <a:ext cx="1080341" cy="43204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A1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>
                  <a:solidFill>
                    <a:srgbClr val="00A19C"/>
                  </a:solidFill>
                </a:rPr>
                <a:t>№ 299</a:t>
              </a:r>
              <a:endParaRPr lang="ru-RU" sz="2000" b="1" dirty="0">
                <a:solidFill>
                  <a:srgbClr val="00A19C"/>
                </a:solidFill>
              </a:endParaRPr>
            </a:p>
          </p:txBody>
        </p:sp>
      </p:grp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1612"/>
            <a:ext cx="9144000" cy="476402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grpSp>
        <p:nvGrpSpPr>
          <p:cNvPr id="13" name="Группа 36"/>
          <p:cNvGrpSpPr/>
          <p:nvPr/>
        </p:nvGrpSpPr>
        <p:grpSpPr>
          <a:xfrm>
            <a:off x="5205196" y="2001103"/>
            <a:ext cx="3995936" cy="930285"/>
            <a:chOff x="1116000" y="836712"/>
            <a:chExt cx="3995936" cy="930285"/>
          </a:xfrm>
        </p:grpSpPr>
        <p:sp>
          <p:nvSpPr>
            <p:cNvPr id="38" name="TextBox 37"/>
            <p:cNvSpPr txBox="1"/>
            <p:nvPr/>
          </p:nvSpPr>
          <p:spPr>
            <a:xfrm>
              <a:off x="1116000" y="936000"/>
              <a:ext cx="39959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>
                  <a:solidFill>
                    <a:schemeClr val="accent1">
                      <a:lumMod val="75000"/>
                    </a:schemeClr>
                  </a:solidFill>
                </a:rPr>
                <a:t>Дом занимает       площади </a:t>
              </a:r>
            </a:p>
            <a:p>
              <a:r>
                <a:rPr lang="ru-RU" sz="2400" dirty="0" smtClean="0">
                  <a:solidFill>
                    <a:schemeClr val="accent1">
                      <a:lumMod val="75000"/>
                    </a:schemeClr>
                  </a:solidFill>
                </a:rPr>
                <a:t>участка, </a:t>
              </a:r>
            </a:p>
          </p:txBody>
        </p:sp>
        <p:grpSp>
          <p:nvGrpSpPr>
            <p:cNvPr id="15" name="Группа 38"/>
            <p:cNvGrpSpPr/>
            <p:nvPr/>
          </p:nvGrpSpPr>
          <p:grpSpPr>
            <a:xfrm>
              <a:off x="3051209" y="836712"/>
              <a:ext cx="504001" cy="718887"/>
              <a:chOff x="468000" y="3924000"/>
              <a:chExt cx="504001" cy="718887"/>
            </a:xfrm>
          </p:grpSpPr>
          <p:sp>
            <p:nvSpPr>
              <p:cNvPr id="40" name="TextBox 39"/>
              <p:cNvSpPr txBox="1"/>
              <p:nvPr/>
            </p:nvSpPr>
            <p:spPr>
              <a:xfrm>
                <a:off x="468000" y="3924000"/>
                <a:ext cx="504001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200" b="1" dirty="0" smtClean="0">
                    <a:latin typeface="+mj-lt"/>
                    <a:cs typeface="Times New Roman" pitchFamily="18" charset="0"/>
                  </a:rPr>
                  <a:t>1</a:t>
                </a:r>
                <a:endParaRPr lang="ru-RU" sz="2200" b="1" dirty="0"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468000" y="4212000"/>
                <a:ext cx="5040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200" b="1" dirty="0" smtClean="0">
                    <a:latin typeface="+mj-lt"/>
                    <a:cs typeface="Times New Roman" pitchFamily="18" charset="0"/>
                  </a:rPr>
                  <a:t>12</a:t>
                </a:r>
                <a:endParaRPr lang="ru-RU" sz="2200" b="1" dirty="0">
                  <a:latin typeface="+mj-lt"/>
                  <a:cs typeface="Times New Roman" pitchFamily="18" charset="0"/>
                </a:endParaRPr>
              </a:p>
            </p:txBody>
          </p:sp>
          <p:pic>
            <p:nvPicPr>
              <p:cNvPr id="42" name="Рисунок 41"/>
              <p:cNvPicPr>
                <a:picLocks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8000" y="4284000"/>
                <a:ext cx="288000" cy="18000"/>
              </a:xfrm>
              <a:prstGeom prst="rect">
                <a:avLst/>
              </a:prstGeom>
            </p:spPr>
          </p:pic>
        </p:grpSp>
      </p:grpSp>
      <p:grpSp>
        <p:nvGrpSpPr>
          <p:cNvPr id="16" name="Группа 42"/>
          <p:cNvGrpSpPr/>
          <p:nvPr/>
        </p:nvGrpSpPr>
        <p:grpSpPr>
          <a:xfrm>
            <a:off x="5205196" y="3024619"/>
            <a:ext cx="2484276" cy="718887"/>
            <a:chOff x="1116000" y="1860228"/>
            <a:chExt cx="2484276" cy="718887"/>
          </a:xfrm>
        </p:grpSpPr>
        <p:sp>
          <p:nvSpPr>
            <p:cNvPr id="44" name="TextBox 43"/>
            <p:cNvSpPr txBox="1"/>
            <p:nvPr/>
          </p:nvSpPr>
          <p:spPr>
            <a:xfrm>
              <a:off x="1116000" y="1980000"/>
              <a:ext cx="2484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>
                  <a:solidFill>
                    <a:schemeClr val="accent1">
                      <a:lumMod val="75000"/>
                    </a:schemeClr>
                  </a:solidFill>
                </a:rPr>
                <a:t>Цветник –         , </a:t>
              </a:r>
            </a:p>
          </p:txBody>
        </p:sp>
        <p:grpSp>
          <p:nvGrpSpPr>
            <p:cNvPr id="17" name="Группа 44"/>
            <p:cNvGrpSpPr/>
            <p:nvPr/>
          </p:nvGrpSpPr>
          <p:grpSpPr>
            <a:xfrm>
              <a:off x="2547208" y="1860228"/>
              <a:ext cx="504001" cy="718887"/>
              <a:chOff x="468000" y="3924000"/>
              <a:chExt cx="504001" cy="718887"/>
            </a:xfrm>
          </p:grpSpPr>
          <p:sp>
            <p:nvSpPr>
              <p:cNvPr id="46" name="TextBox 45"/>
              <p:cNvSpPr txBox="1"/>
              <p:nvPr/>
            </p:nvSpPr>
            <p:spPr>
              <a:xfrm>
                <a:off x="468000" y="3924000"/>
                <a:ext cx="504001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200" b="1" dirty="0" smtClean="0">
                    <a:latin typeface="+mj-lt"/>
                    <a:cs typeface="Times New Roman" pitchFamily="18" charset="0"/>
                  </a:rPr>
                  <a:t>1</a:t>
                </a:r>
                <a:endParaRPr lang="ru-RU" sz="2200" b="1" dirty="0"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468000" y="4212000"/>
                <a:ext cx="5040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200" b="1" dirty="0" smtClean="0">
                    <a:latin typeface="+mj-lt"/>
                    <a:cs typeface="Times New Roman" pitchFamily="18" charset="0"/>
                  </a:rPr>
                  <a:t>12</a:t>
                </a:r>
                <a:endParaRPr lang="ru-RU" sz="2200" b="1" dirty="0">
                  <a:latin typeface="+mj-lt"/>
                  <a:cs typeface="Times New Roman" pitchFamily="18" charset="0"/>
                </a:endParaRPr>
              </a:p>
            </p:txBody>
          </p:sp>
          <p:pic>
            <p:nvPicPr>
              <p:cNvPr id="48" name="Рисунок 47"/>
              <p:cNvPicPr>
                <a:picLocks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8000" y="4284000"/>
                <a:ext cx="288000" cy="18000"/>
              </a:xfrm>
              <a:prstGeom prst="rect">
                <a:avLst/>
              </a:prstGeom>
            </p:spPr>
          </p:pic>
        </p:grpSp>
      </p:grpSp>
      <p:grpSp>
        <p:nvGrpSpPr>
          <p:cNvPr id="18" name="Группа 48"/>
          <p:cNvGrpSpPr/>
          <p:nvPr/>
        </p:nvGrpSpPr>
        <p:grpSpPr>
          <a:xfrm>
            <a:off x="5205196" y="3807779"/>
            <a:ext cx="2484276" cy="718887"/>
            <a:chOff x="1116000" y="2643388"/>
            <a:chExt cx="2484276" cy="718887"/>
          </a:xfrm>
        </p:grpSpPr>
        <p:sp>
          <p:nvSpPr>
            <p:cNvPr id="50" name="TextBox 49"/>
            <p:cNvSpPr txBox="1"/>
            <p:nvPr/>
          </p:nvSpPr>
          <p:spPr>
            <a:xfrm>
              <a:off x="1116000" y="2772000"/>
              <a:ext cx="2484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>
                  <a:solidFill>
                    <a:schemeClr val="accent1">
                      <a:lumMod val="75000"/>
                    </a:schemeClr>
                  </a:solidFill>
                </a:rPr>
                <a:t>Сад –         , </a:t>
              </a:r>
            </a:p>
          </p:txBody>
        </p:sp>
        <p:grpSp>
          <p:nvGrpSpPr>
            <p:cNvPr id="19" name="Группа 50"/>
            <p:cNvGrpSpPr/>
            <p:nvPr/>
          </p:nvGrpSpPr>
          <p:grpSpPr>
            <a:xfrm>
              <a:off x="2016362" y="2643388"/>
              <a:ext cx="504001" cy="718887"/>
              <a:chOff x="468000" y="3924000"/>
              <a:chExt cx="504001" cy="718887"/>
            </a:xfrm>
          </p:grpSpPr>
          <p:sp>
            <p:nvSpPr>
              <p:cNvPr id="52" name="TextBox 51"/>
              <p:cNvSpPr txBox="1"/>
              <p:nvPr/>
            </p:nvSpPr>
            <p:spPr>
              <a:xfrm>
                <a:off x="468000" y="3924000"/>
                <a:ext cx="504001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200" b="1" dirty="0" smtClean="0">
                    <a:latin typeface="+mj-lt"/>
                    <a:cs typeface="Times New Roman" pitchFamily="18" charset="0"/>
                  </a:rPr>
                  <a:t>5</a:t>
                </a:r>
                <a:endParaRPr lang="ru-RU" sz="2200" b="1" dirty="0"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468000" y="4212000"/>
                <a:ext cx="5040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200" b="1" dirty="0" smtClean="0">
                    <a:latin typeface="+mj-lt"/>
                    <a:cs typeface="Times New Roman" pitchFamily="18" charset="0"/>
                  </a:rPr>
                  <a:t>12</a:t>
                </a:r>
                <a:endParaRPr lang="ru-RU" sz="2200" b="1" dirty="0">
                  <a:latin typeface="+mj-lt"/>
                  <a:cs typeface="Times New Roman" pitchFamily="18" charset="0"/>
                </a:endParaRPr>
              </a:p>
            </p:txBody>
          </p:sp>
          <p:pic>
            <p:nvPicPr>
              <p:cNvPr id="54" name="Рисунок 53"/>
              <p:cNvPicPr>
                <a:picLocks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8000" y="4284000"/>
                <a:ext cx="288000" cy="18000"/>
              </a:xfrm>
              <a:prstGeom prst="rect">
                <a:avLst/>
              </a:prstGeom>
            </p:spPr>
          </p:pic>
        </p:grpSp>
      </p:grpSp>
      <p:grpSp>
        <p:nvGrpSpPr>
          <p:cNvPr id="20" name="Группа 54"/>
          <p:cNvGrpSpPr/>
          <p:nvPr/>
        </p:nvGrpSpPr>
        <p:grpSpPr>
          <a:xfrm>
            <a:off x="5205196" y="4635779"/>
            <a:ext cx="2484276" cy="718887"/>
            <a:chOff x="1116000" y="3471388"/>
            <a:chExt cx="2484276" cy="718887"/>
          </a:xfrm>
        </p:grpSpPr>
        <p:sp>
          <p:nvSpPr>
            <p:cNvPr id="56" name="TextBox 55"/>
            <p:cNvSpPr txBox="1"/>
            <p:nvPr/>
          </p:nvSpPr>
          <p:spPr>
            <a:xfrm>
              <a:off x="1116000" y="3600000"/>
              <a:ext cx="2484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>
                  <a:solidFill>
                    <a:schemeClr val="accent1">
                      <a:lumMod val="75000"/>
                    </a:schemeClr>
                  </a:solidFill>
                </a:rPr>
                <a:t>Огород –        . </a:t>
              </a:r>
            </a:p>
          </p:txBody>
        </p:sp>
        <p:grpSp>
          <p:nvGrpSpPr>
            <p:cNvPr id="21" name="Группа 56"/>
            <p:cNvGrpSpPr/>
            <p:nvPr/>
          </p:nvGrpSpPr>
          <p:grpSpPr>
            <a:xfrm>
              <a:off x="2385207" y="3471388"/>
              <a:ext cx="504001" cy="718887"/>
              <a:chOff x="468000" y="3924000"/>
              <a:chExt cx="504001" cy="718887"/>
            </a:xfrm>
          </p:grpSpPr>
          <p:sp>
            <p:nvSpPr>
              <p:cNvPr id="59" name="TextBox 58"/>
              <p:cNvSpPr txBox="1"/>
              <p:nvPr/>
            </p:nvSpPr>
            <p:spPr>
              <a:xfrm>
                <a:off x="468000" y="3924000"/>
                <a:ext cx="504001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200" b="1" dirty="0" smtClean="0">
                    <a:latin typeface="+mj-lt"/>
                    <a:cs typeface="Times New Roman" pitchFamily="18" charset="0"/>
                  </a:rPr>
                  <a:t>5</a:t>
                </a:r>
                <a:endParaRPr lang="ru-RU" sz="2200" b="1" dirty="0"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468000" y="4212000"/>
                <a:ext cx="5040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200" b="1" dirty="0" smtClean="0">
                    <a:latin typeface="+mj-lt"/>
                    <a:cs typeface="Times New Roman" pitchFamily="18" charset="0"/>
                  </a:rPr>
                  <a:t>12</a:t>
                </a:r>
                <a:endParaRPr lang="ru-RU" sz="2200" b="1" dirty="0">
                  <a:latin typeface="+mj-lt"/>
                  <a:cs typeface="Times New Roman" pitchFamily="18" charset="0"/>
                </a:endParaRPr>
              </a:p>
            </p:txBody>
          </p:sp>
          <p:pic>
            <p:nvPicPr>
              <p:cNvPr id="61" name="Рисунок 60"/>
              <p:cNvPicPr>
                <a:picLocks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8000" y="4284000"/>
                <a:ext cx="288000" cy="18000"/>
              </a:xfrm>
              <a:prstGeom prst="rect">
                <a:avLst/>
              </a:prstGeom>
            </p:spPr>
          </p:pic>
        </p:grpSp>
      </p:grpSp>
      <p:sp>
        <p:nvSpPr>
          <p:cNvPr id="62" name="Скругленный прямоугольник 61"/>
          <p:cNvSpPr/>
          <p:nvPr/>
        </p:nvSpPr>
        <p:spPr>
          <a:xfrm>
            <a:off x="7203164" y="5338138"/>
            <a:ext cx="1795751" cy="360000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ответ</a:t>
            </a:r>
            <a:endParaRPr lang="ru-RU" sz="2400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370981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214290"/>
            <a:ext cx="9144000" cy="6000792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0" y="6215082"/>
            <a:ext cx="9144000" cy="331416"/>
            <a:chOff x="0" y="3645024"/>
            <a:chExt cx="9144000" cy="33141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3645024"/>
              <a:ext cx="9144000" cy="324000"/>
            </a:xfrm>
            <a:prstGeom prst="rect">
              <a:avLst/>
            </a:prstGeom>
            <a:solidFill>
              <a:schemeClr val="bg2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dirty="0" smtClean="0">
                  <a:solidFill>
                    <a:schemeClr val="tx1"/>
                  </a:solidFill>
                </a:rPr>
                <a:t>Изучение нового материала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0" y="3976440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Группа 8"/>
          <p:cNvGrpSpPr/>
          <p:nvPr/>
        </p:nvGrpSpPr>
        <p:grpSpPr>
          <a:xfrm>
            <a:off x="0" y="72000"/>
            <a:ext cx="9144000" cy="468000"/>
            <a:chOff x="0" y="3645024"/>
            <a:chExt cx="9144000" cy="468000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0" y="3645024"/>
              <a:ext cx="9144000" cy="468000"/>
            </a:xfrm>
            <a:prstGeom prst="rect">
              <a:avLst/>
            </a:prstGeom>
            <a:solidFill>
              <a:srgbClr val="00A19C">
                <a:alpha val="9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0" y="4113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6000"/>
            <a:ext cx="9144000" cy="614040"/>
          </a:xfrm>
        </p:spPr>
        <p:txBody>
          <a:bodyPr>
            <a:normAutofit/>
          </a:bodyPr>
          <a:lstStyle/>
          <a:p>
            <a:r>
              <a:rPr lang="ru-RU" sz="2400" b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Работа с таблицами, графиками и диаграммами</a:t>
            </a:r>
            <a:endParaRPr lang="ru-RU" b="0" dirty="0">
              <a:ln>
                <a:solidFill>
                  <a:schemeClr val="bg1"/>
                </a:solidFill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857224" y="1357298"/>
          <a:ext cx="6500858" cy="2103120"/>
        </p:xfrm>
        <a:graphic>
          <a:graphicData uri="http://schemas.openxmlformats.org/drawingml/2006/table">
            <a:tbl>
              <a:tblPr/>
              <a:tblGrid>
                <a:gridCol w="3250429"/>
                <a:gridCol w="3250429"/>
              </a:tblGrid>
              <a:tr h="3571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Порода дерева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Число деревьев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Сосна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Ель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Дуб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Берёза 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0" y="500042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Задача </a:t>
            </a:r>
            <a:r>
              <a:rPr lang="en-US" sz="2400" b="1" dirty="0" smtClean="0">
                <a:latin typeface="Arial" pitchFamily="34" charset="0"/>
                <a:cs typeface="Times New Roman" pitchFamily="18" charset="0"/>
              </a:rPr>
              <a:t>3.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В таблице указано число деревьев каждой из четырёх пород, которые имеются в парке.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Рисунок 22"/>
          <p:cNvPicPr/>
          <p:nvPr/>
        </p:nvPicPr>
        <p:blipFill>
          <a:blip r:embed="rId2" cstate="print"/>
          <a:srcRect l="1828" t="42290" r="3322" b="7961"/>
          <a:stretch>
            <a:fillRect/>
          </a:stretch>
        </p:blipFill>
        <p:spPr bwMode="auto">
          <a:xfrm>
            <a:off x="285720" y="3500438"/>
            <a:ext cx="785814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4470375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500042"/>
            <a:ext cx="9144000" cy="607223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4"/>
          <p:cNvGrpSpPr/>
          <p:nvPr/>
        </p:nvGrpSpPr>
        <p:grpSpPr>
          <a:xfrm>
            <a:off x="0" y="6408000"/>
            <a:ext cx="9144000" cy="331416"/>
            <a:chOff x="0" y="3645024"/>
            <a:chExt cx="9144000" cy="33141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3645024"/>
              <a:ext cx="9144000" cy="324000"/>
            </a:xfrm>
            <a:prstGeom prst="rect">
              <a:avLst/>
            </a:prstGeom>
            <a:solidFill>
              <a:schemeClr val="bg2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0" y="3976440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8"/>
          <p:cNvGrpSpPr/>
          <p:nvPr/>
        </p:nvGrpSpPr>
        <p:grpSpPr>
          <a:xfrm>
            <a:off x="0" y="72000"/>
            <a:ext cx="9144000" cy="468000"/>
            <a:chOff x="0" y="3645024"/>
            <a:chExt cx="9144000" cy="468000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0" y="3645024"/>
              <a:ext cx="9144000" cy="468000"/>
            </a:xfrm>
            <a:prstGeom prst="rect">
              <a:avLst/>
            </a:prstGeom>
            <a:solidFill>
              <a:srgbClr val="00A19C">
                <a:alpha val="9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0" y="4113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6000"/>
            <a:ext cx="9144000" cy="614040"/>
          </a:xfrm>
        </p:spPr>
        <p:txBody>
          <a:bodyPr>
            <a:normAutofit/>
          </a:bodyPr>
          <a:lstStyle/>
          <a:p>
            <a:r>
              <a:rPr lang="ru-RU" sz="2400" b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Работа с таблицами, графиками и диаграммами</a:t>
            </a:r>
            <a:endParaRPr lang="ru-RU" b="0" dirty="0">
              <a:ln>
                <a:solidFill>
                  <a:schemeClr val="bg1"/>
                </a:solidFill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756146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Задача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4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400" dirty="0" smtClean="0">
                <a:latin typeface="Arial" pitchFamily="34" charset="0"/>
                <a:cs typeface="Times New Roman" pitchFamily="18" charset="0"/>
              </a:rPr>
              <a:t>Таня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спросила у 20 одноклассников о том, какой</a:t>
            </a:r>
            <a:r>
              <a:rPr lang="ru-RU" sz="24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Arial" pitchFamily="34" charset="0"/>
                <a:cs typeface="Times New Roman" pitchFamily="18" charset="0"/>
              </a:rPr>
              <a:t>фрукт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им нравится больше всего: </a:t>
            </a:r>
            <a:r>
              <a:rPr lang="ru-RU" sz="2400" dirty="0" smtClean="0">
                <a:latin typeface="Arial" pitchFamily="34" charset="0"/>
                <a:cs typeface="Times New Roman" pitchFamily="18" charset="0"/>
              </a:rPr>
              <a:t>яблоко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, апельсин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или </a:t>
            </a:r>
            <a:r>
              <a:rPr lang="ru-RU" sz="2400" dirty="0" smtClean="0">
                <a:latin typeface="Arial" pitchFamily="34" charset="0"/>
                <a:cs typeface="Times New Roman" pitchFamily="18" charset="0"/>
              </a:rPr>
              <a:t>банан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Полученные данные она представила на столбчатой диаграмме, изображённой ниже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Объект 19"/>
          <p:cNvGraphicFramePr/>
          <p:nvPr/>
        </p:nvGraphicFramePr>
        <p:xfrm>
          <a:off x="785786" y="2500306"/>
          <a:ext cx="5143536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4470375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FF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8665</TotalTime>
  <Words>324</Words>
  <Application>Microsoft Office PowerPoint</Application>
  <PresentationFormat>Экран (4:3)</PresentationFormat>
  <Paragraphs>81</Paragraphs>
  <Slides>12</Slides>
  <Notes>1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ДРОБИ</vt:lpstr>
      <vt:lpstr>Цель урока</vt:lpstr>
      <vt:lpstr>Работа с текстом</vt:lpstr>
      <vt:lpstr>Работа с текстом</vt:lpstr>
      <vt:lpstr>Работа с текстом</vt:lpstr>
      <vt:lpstr>А ну-ка устно!</vt:lpstr>
      <vt:lpstr>Работаем с планом участка</vt:lpstr>
      <vt:lpstr>Работа с таблицами, графиками и диаграммами</vt:lpstr>
      <vt:lpstr>Работа с таблицами, графиками и диаграммами</vt:lpstr>
      <vt:lpstr>Работа с графиками и диаграммами</vt:lpstr>
      <vt:lpstr>Работа с графиками и диаграммами</vt:lpstr>
      <vt:lpstr>Работа с графиками и диаграммами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svg</dc:creator>
  <cp:lastModifiedBy>Жуков Михаил</cp:lastModifiedBy>
  <cp:revision>934</cp:revision>
  <dcterms:created xsi:type="dcterms:W3CDTF">2015-06-18T09:54:57Z</dcterms:created>
  <dcterms:modified xsi:type="dcterms:W3CDTF">2021-02-11T17:34:44Z</dcterms:modified>
</cp:coreProperties>
</file>