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67" r:id="rId2"/>
    <p:sldMasterId id="2147483792" r:id="rId3"/>
    <p:sldMasterId id="2147483780" r:id="rId4"/>
  </p:sldMasterIdLst>
  <p:notesMasterIdLst>
    <p:notesMasterId r:id="rId26"/>
  </p:notesMasterIdLst>
  <p:sldIdLst>
    <p:sldId id="298" r:id="rId5"/>
    <p:sldId id="282" r:id="rId6"/>
    <p:sldId id="274" r:id="rId7"/>
    <p:sldId id="271" r:id="rId8"/>
    <p:sldId id="283" r:id="rId9"/>
    <p:sldId id="256" r:id="rId10"/>
    <p:sldId id="291" r:id="rId11"/>
    <p:sldId id="275" r:id="rId12"/>
    <p:sldId id="284" r:id="rId13"/>
    <p:sldId id="285" r:id="rId14"/>
    <p:sldId id="290" r:id="rId15"/>
    <p:sldId id="265" r:id="rId16"/>
    <p:sldId id="266" r:id="rId17"/>
    <p:sldId id="269" r:id="rId18"/>
    <p:sldId id="297" r:id="rId19"/>
    <p:sldId id="286" r:id="rId20"/>
    <p:sldId id="287" r:id="rId21"/>
    <p:sldId id="292" r:id="rId22"/>
    <p:sldId id="293" r:id="rId23"/>
    <p:sldId id="294" r:id="rId24"/>
    <p:sldId id="288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3810" autoAdjust="0"/>
  </p:normalViewPr>
  <p:slideViewPr>
    <p:cSldViewPr>
      <p:cViewPr varScale="1">
        <p:scale>
          <a:sx n="65" d="100"/>
          <a:sy n="65" d="100"/>
        </p:scale>
        <p:origin x="153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86B4A5-C544-4B9E-BC8C-AF6B87E00278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6E166E-6AC7-4402-8052-3A6270CE6C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876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AF02B-55AA-4D85-B43A-19E106B86E7C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9458-C7BA-452E-BF30-A0CEB507BF5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88852" y="365126"/>
            <a:ext cx="5797798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0827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856D-0287-4374-9AB3-1612037FF538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BC98-1FF0-41EA-8DB4-A12F8495F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661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856D-0287-4374-9AB3-1612037FF538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BC98-1FF0-41EA-8DB4-A12F8495F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28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856D-0287-4374-9AB3-1612037FF538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BC98-1FF0-41EA-8DB4-A12F8495F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296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856D-0287-4374-9AB3-1612037FF538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BC98-1FF0-41EA-8DB4-A12F8495F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6476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856D-0287-4374-9AB3-1612037FF538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BC98-1FF0-41EA-8DB4-A12F8495F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314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856D-0287-4374-9AB3-1612037FF538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BC98-1FF0-41EA-8DB4-A12F8495F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4820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856D-0287-4374-9AB3-1612037FF538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BC98-1FF0-41EA-8DB4-A12F8495F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327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6AF02B-55AA-4D85-B43A-19E106B86E7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06.01.2023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0F9458-C7BA-452E-BF30-A0CEB507BF55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35696" y="381675"/>
            <a:ext cx="5797798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9885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7D01D-9B3E-49D1-8031-998FAB851ADD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2DD65-595A-4EB4-9F18-0C0466A5A6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7597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7D01D-9B3E-49D1-8031-998FAB851ADD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2DD65-595A-4EB4-9F18-0C0466A5A6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24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AF02B-55AA-4D85-B43A-19E106B86E7C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9458-C7BA-452E-BF30-A0CEB507BF55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57350" y="320253"/>
            <a:ext cx="5797798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4541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7D01D-9B3E-49D1-8031-998FAB851ADD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2DD65-595A-4EB4-9F18-0C0466A5A6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2436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7D01D-9B3E-49D1-8031-998FAB851ADD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2DD65-595A-4EB4-9F18-0C0466A5A6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3930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7D01D-9B3E-49D1-8031-998FAB851ADD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2DD65-595A-4EB4-9F18-0C0466A5A6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9926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7D01D-9B3E-49D1-8031-998FAB851ADD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2DD65-595A-4EB4-9F18-0C0466A5A6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0408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7D01D-9B3E-49D1-8031-998FAB851ADD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2DD65-595A-4EB4-9F18-0C0466A5A6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9222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7D01D-9B3E-49D1-8031-998FAB851ADD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2DD65-595A-4EB4-9F18-0C0466A5A6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6481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7D01D-9B3E-49D1-8031-998FAB851ADD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2DD65-595A-4EB4-9F18-0C0466A5A6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4694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7D01D-9B3E-49D1-8031-998FAB851ADD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2DD65-595A-4EB4-9F18-0C0466A5A6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2453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7D01D-9B3E-49D1-8031-998FAB851ADD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2DD65-595A-4EB4-9F18-0C0466A5A6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94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AF02B-55AA-4D85-B43A-19E106B86E7C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9458-C7BA-452E-BF30-A0CEB507BF55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35696" y="381675"/>
            <a:ext cx="5797798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1069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AF02B-55AA-4D85-B43A-19E106B86E7C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9458-C7BA-452E-BF30-A0CEB507BF55}" type="slidenum">
              <a:rPr lang="ru-RU" smtClean="0"/>
              <a:t>‹#›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14325" y="381675"/>
            <a:ext cx="5797798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8417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856D-0287-4374-9AB3-1612037FF538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BC98-1FF0-41EA-8DB4-A12F8495F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550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856D-0287-4374-9AB3-1612037FF538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BC98-1FF0-41EA-8DB4-A12F8495F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90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856D-0287-4374-9AB3-1612037FF538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BC98-1FF0-41EA-8DB4-A12F8495F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88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856D-0287-4374-9AB3-1612037FF538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BC98-1FF0-41EA-8DB4-A12F8495F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6167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856D-0287-4374-9AB3-1612037FF538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BC98-1FF0-41EA-8DB4-A12F8495F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593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  <a:alpha val="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AF02B-55AA-4D85-B43A-19E106B86E7C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F9458-C7BA-452E-BF30-A0CEB507BF5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Рамка 6"/>
          <p:cNvSpPr/>
          <p:nvPr userDrawn="1"/>
        </p:nvSpPr>
        <p:spPr>
          <a:xfrm>
            <a:off x="0" y="0"/>
            <a:ext cx="9144000" cy="6908193"/>
          </a:xfrm>
          <a:prstGeom prst="frame">
            <a:avLst>
              <a:gd name="adj1" fmla="val 1494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370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1" r:id="rId2"/>
    <p:sldLayoutId id="2147483762" r:id="rId3"/>
    <p:sldLayoutId id="2147483766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1856D-0287-4374-9AB3-1612037FF538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4BC98-1FF0-41EA-8DB4-A12F8495F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401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>
            <a:lumMod val="75000"/>
            <a:alpha val="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6AF02B-55AA-4D85-B43A-19E106B86E7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06.01.2023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0F9458-C7BA-452E-BF30-A0CEB507BF55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Рамка 6"/>
          <p:cNvSpPr/>
          <p:nvPr userDrawn="1"/>
        </p:nvSpPr>
        <p:spPr>
          <a:xfrm>
            <a:off x="0" y="0"/>
            <a:ext cx="9144000" cy="6908193"/>
          </a:xfrm>
          <a:prstGeom prst="frame">
            <a:avLst>
              <a:gd name="adj1" fmla="val 1494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3422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>
            <a:lumMod val="75000"/>
            <a:alpha val="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7D01D-9B3E-49D1-8031-998FAB851ADD}" type="datetimeFigureOut">
              <a:rPr lang="ru-RU" smtClean="0"/>
              <a:t>06.01.2023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2DD65-595A-4EB4-9F18-0C0466A5A6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47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196752"/>
            <a:ext cx="7886700" cy="285273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к уроку русского языка в 5 классе  «Чередование гласных А/О в корне -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-/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ращ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-/-рос-»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rgbClr val="92D050"/>
          </a:solidFill>
        </p:spPr>
        <p:txBody>
          <a:bodyPr>
            <a:normAutofit fontScale="92500" lnSpcReduction="20000"/>
          </a:bodyPr>
          <a:lstStyle/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Автор: 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Ваабель Алена Иннокентьевна 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МАОУ «Гимназия 8»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г. Ангарск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08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764" y="3212976"/>
            <a:ext cx="3672408" cy="216024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012160" y="2954268"/>
            <a:ext cx="194572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ислав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овщик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ль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выр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endParaRPr lang="ru-RU" sz="2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3346" y="1355156"/>
            <a:ext cx="499278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стислав живет в Р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стове. Он р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стовщик. У него своя отр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сль, которая дает р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стки.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39551" y="340819"/>
            <a:ext cx="39665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Слова-исключения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886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2476" y="1858547"/>
            <a:ext cx="321479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безударном корне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47218" y="2451162"/>
            <a:ext cx="23464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(перед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СТ, Щ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88494" y="3946115"/>
            <a:ext cx="18064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пишу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21993" y="2515940"/>
            <a:ext cx="185506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(перед 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8123" y="3978149"/>
            <a:ext cx="33307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пишу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-, -рАщ-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13298" y="1095585"/>
            <a:ext cx="5479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 корень, ставлю ударение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96494" y="5163702"/>
            <a:ext cx="4989892" cy="138499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Помню  слова-исключения: 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стислав, Р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стов, р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стовщик, 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сль, р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стки, на выр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 flipH="1">
            <a:off x="3202575" y="2366010"/>
            <a:ext cx="1109434" cy="467912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840911" y="2362406"/>
            <a:ext cx="1134182" cy="519296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6510342" y="3429000"/>
            <a:ext cx="0" cy="623814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2468495" y="3360777"/>
            <a:ext cx="15624" cy="640939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H="1">
            <a:off x="4655675" y="4515630"/>
            <a:ext cx="1" cy="648072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2484119" y="340467"/>
            <a:ext cx="43315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рассуждения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685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14" grpId="0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2"/>
          <p:cNvSpPr>
            <a:spLocks noGrp="1"/>
          </p:cNvSpPr>
          <p:nvPr>
            <p:ph type="body" idx="1"/>
          </p:nvPr>
        </p:nvSpPr>
        <p:spPr>
          <a:xfrm>
            <a:off x="796155" y="1072228"/>
            <a:ext cx="7608192" cy="63976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Georgia" panose="02040502050405020303" pitchFamily="18" charset="0"/>
              </a:rPr>
              <a:t>         </a:t>
            </a:r>
            <a:endParaRPr lang="ru-RU" sz="3200" dirty="0">
              <a:latin typeface="Georgia" panose="02040502050405020303" pitchFamily="18" charset="0"/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796155" y="2753635"/>
            <a:ext cx="7829160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29292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Р…сток цветка, 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…стающее поколение, ветви р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стения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дорожки, дети 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шиповника, 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слись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кусты, новая 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сль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щивать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саженцы, р…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стет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ребенок.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90255" y="976467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Комментирование чтение</a:t>
            </a: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Объясните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правописание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чередующейся гласной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А/О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корне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-//-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ращ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-//-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рос-.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34782" y="2919624"/>
            <a:ext cx="6520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67944" y="2919624"/>
            <a:ext cx="216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1034782" y="3568192"/>
            <a:ext cx="308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84036" y="3568192"/>
            <a:ext cx="426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39664" y="4216759"/>
            <a:ext cx="4387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6812704" y="3542153"/>
            <a:ext cx="6023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flipH="1">
            <a:off x="1258900" y="4216760"/>
            <a:ext cx="427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87198" y="4863538"/>
            <a:ext cx="465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10800000" flipV="1">
            <a:off x="6228184" y="4872666"/>
            <a:ext cx="378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60804" y="4863538"/>
            <a:ext cx="456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05898" y="378016"/>
            <a:ext cx="48855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Первичное закрепление</a:t>
            </a:r>
          </a:p>
        </p:txBody>
      </p:sp>
    </p:spTree>
    <p:extLst>
      <p:ext uri="{BB962C8B-B14F-4D97-AF65-F5344CB8AC3E}">
        <p14:creationId xmlns:p14="http://schemas.microsoft.com/office/powerpoint/2010/main" val="2107249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" grpId="0"/>
      <p:bldP spid="5" grpId="0"/>
      <p:bldP spid="10" grpId="0"/>
      <p:bldP spid="16" grpId="0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115616" y="1015183"/>
            <a:ext cx="760698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+mj-lt"/>
              </a:rPr>
              <a:t>Если в </a:t>
            </a:r>
            <a:r>
              <a:rPr lang="ru-RU" sz="2400" dirty="0" smtClean="0">
                <a:latin typeface="+mj-lt"/>
              </a:rPr>
              <a:t>слове пишется буква </a:t>
            </a:r>
            <a:r>
              <a:rPr lang="ru-RU" sz="2400" dirty="0" smtClean="0">
                <a:solidFill>
                  <a:srgbClr val="FF0000"/>
                </a:solidFill>
                <a:latin typeface="+mj-lt"/>
              </a:rPr>
              <a:t>А</a:t>
            </a:r>
            <a:r>
              <a:rPr lang="ru-RU" sz="2400" dirty="0" smtClean="0">
                <a:latin typeface="+mj-lt"/>
              </a:rPr>
              <a:t>, наклонитесь влево, если буква </a:t>
            </a:r>
            <a:r>
              <a:rPr lang="ru-RU" sz="2400" dirty="0" smtClean="0">
                <a:solidFill>
                  <a:srgbClr val="FF0000"/>
                </a:solidFill>
                <a:latin typeface="+mj-lt"/>
              </a:rPr>
              <a:t>О </a:t>
            </a:r>
            <a:r>
              <a:rPr lang="ru-RU" sz="2400" dirty="0" smtClean="0">
                <a:latin typeface="+mj-lt"/>
              </a:rPr>
              <a:t>– вправо, если </a:t>
            </a:r>
            <a:r>
              <a:rPr lang="ru-RU" sz="2400" dirty="0" smtClean="0">
                <a:solidFill>
                  <a:srgbClr val="FF0000"/>
                </a:solidFill>
                <a:latin typeface="+mj-lt"/>
              </a:rPr>
              <a:t>слово-исключение,</a:t>
            </a:r>
            <a:r>
              <a:rPr lang="ru-RU" sz="2400" dirty="0" smtClean="0">
                <a:latin typeface="+mj-lt"/>
              </a:rPr>
              <a:t> то  наклонитесь вперед.</a:t>
            </a:r>
            <a:endParaRPr lang="ru-RU" sz="24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48959" y="2688773"/>
            <a:ext cx="27473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+mj-lt"/>
              </a:rPr>
              <a:t>р...</a:t>
            </a:r>
            <a:r>
              <a:rPr lang="ru-RU" sz="2800" dirty="0" err="1" smtClean="0">
                <a:latin typeface="+mj-lt"/>
              </a:rPr>
              <a:t>сли</a:t>
            </a:r>
            <a:r>
              <a:rPr lang="ru-RU" sz="2800" dirty="0" smtClean="0">
                <a:latin typeface="+mj-lt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15616" y="3238043"/>
            <a:ext cx="4320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  </a:t>
            </a:r>
            <a:r>
              <a:rPr lang="ru-RU" sz="2800" dirty="0" err="1" smtClean="0">
                <a:latin typeface="+mj-lt"/>
              </a:rPr>
              <a:t>отр</a:t>
            </a:r>
            <a:r>
              <a:rPr lang="ru-RU" sz="2800" dirty="0" smtClean="0">
                <a:latin typeface="+mj-lt"/>
              </a:rPr>
              <a:t>…</a:t>
            </a:r>
            <a:r>
              <a:rPr lang="ru-RU" sz="2800" dirty="0" err="1" smtClean="0">
                <a:latin typeface="+mj-lt"/>
              </a:rPr>
              <a:t>сль</a:t>
            </a:r>
            <a:endParaRPr lang="ru-RU" sz="2800" dirty="0" smtClean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01837" y="5322324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+mj-lt"/>
              </a:rPr>
              <a:t>р…</a:t>
            </a:r>
            <a:r>
              <a:rPr lang="ru-RU" sz="2800" dirty="0" err="1" smtClean="0">
                <a:latin typeface="+mj-lt"/>
              </a:rPr>
              <a:t>сти</a:t>
            </a:r>
            <a:endParaRPr lang="ru-RU" sz="2800" dirty="0" smtClean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31640" y="3908600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err="1" smtClean="0">
                <a:latin typeface="+mj-lt"/>
              </a:rPr>
              <a:t>водор</a:t>
            </a:r>
            <a:r>
              <a:rPr lang="ru-RU" sz="2800" dirty="0" smtClean="0">
                <a:latin typeface="+mj-lt"/>
              </a:rPr>
              <a:t>…</a:t>
            </a:r>
            <a:r>
              <a:rPr lang="ru-RU" sz="2800" dirty="0" err="1" smtClean="0">
                <a:latin typeface="+mj-lt"/>
              </a:rPr>
              <a:t>сли</a:t>
            </a:r>
            <a:endParaRPr lang="ru-RU" sz="2800" dirty="0" smtClean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48959" y="4597439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+mj-lt"/>
              </a:rPr>
              <a:t>р…</a:t>
            </a:r>
            <a:r>
              <a:rPr lang="ru-RU" sz="2800" dirty="0" err="1" smtClean="0">
                <a:latin typeface="+mj-lt"/>
              </a:rPr>
              <a:t>стение</a:t>
            </a:r>
            <a:endParaRPr lang="ru-RU" sz="2800" dirty="0" smtClean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31640" y="5292185"/>
            <a:ext cx="2664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+mj-lt"/>
              </a:rPr>
              <a:t>на </a:t>
            </a:r>
            <a:r>
              <a:rPr lang="ru-RU" sz="2800" dirty="0" err="1" smtClean="0">
                <a:latin typeface="+mj-lt"/>
              </a:rPr>
              <a:t>выр</a:t>
            </a:r>
            <a:r>
              <a:rPr lang="ru-RU" sz="2800" dirty="0" smtClean="0">
                <a:latin typeface="+mj-lt"/>
              </a:rPr>
              <a:t>…</a:t>
            </a:r>
            <a:r>
              <a:rPr lang="ru-RU" sz="2800" dirty="0" err="1" smtClean="0">
                <a:latin typeface="+mj-lt"/>
              </a:rPr>
              <a:t>ст</a:t>
            </a:r>
            <a:endParaRPr lang="ru-RU" sz="2800" dirty="0" smtClean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50693" y="6035345"/>
            <a:ext cx="3292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err="1" smtClean="0">
                <a:latin typeface="+mj-lt"/>
              </a:rPr>
              <a:t>подр</a:t>
            </a:r>
            <a:r>
              <a:rPr lang="ru-RU" sz="2800" dirty="0" smtClean="0">
                <a:latin typeface="+mj-lt"/>
              </a:rPr>
              <a:t>…сток</a:t>
            </a:r>
            <a:endParaRPr lang="ru-RU" sz="2800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20499" y="2703659"/>
            <a:ext cx="34897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err="1" smtClean="0">
                <a:latin typeface="+mj-lt"/>
              </a:rPr>
              <a:t>выр</a:t>
            </a:r>
            <a:r>
              <a:rPr lang="ru-RU" sz="2800" dirty="0" smtClean="0">
                <a:latin typeface="+mj-lt"/>
              </a:rPr>
              <a:t>…щенный</a:t>
            </a:r>
            <a:endParaRPr lang="ru-RU" sz="2800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20499" y="6035346"/>
            <a:ext cx="3259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+mj-lt"/>
              </a:rPr>
              <a:t>р…сточек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87945" y="3384133"/>
            <a:ext cx="34897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+mj-lt"/>
              </a:rPr>
              <a:t>ср…</a:t>
            </a:r>
            <a:r>
              <a:rPr lang="ru-RU" sz="2800" dirty="0" err="1" smtClean="0">
                <a:latin typeface="+mj-lt"/>
              </a:rPr>
              <a:t>щивать</a:t>
            </a:r>
            <a:endParaRPr lang="ru-RU" sz="2800" dirty="0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01837" y="3961375"/>
            <a:ext cx="34897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+mj-lt"/>
              </a:rPr>
              <a:t>р…</a:t>
            </a:r>
            <a:r>
              <a:rPr lang="ru-RU" sz="2800" dirty="0" err="1" smtClean="0">
                <a:latin typeface="+mj-lt"/>
              </a:rPr>
              <a:t>стовщик</a:t>
            </a:r>
            <a:endParaRPr lang="ru-RU" sz="2800" dirty="0"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20499" y="4674658"/>
            <a:ext cx="14046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+mj-lt"/>
              </a:rPr>
              <a:t>Р…</a:t>
            </a:r>
            <a:r>
              <a:rPr lang="ru-RU" sz="2800" dirty="0" err="1" smtClean="0">
                <a:latin typeface="+mj-lt"/>
              </a:rPr>
              <a:t>стов</a:t>
            </a:r>
            <a:endParaRPr lang="ru-RU" sz="2800" dirty="0"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96823" y="338843"/>
            <a:ext cx="36743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Физкультминутка</a:t>
            </a:r>
          </a:p>
        </p:txBody>
      </p:sp>
    </p:spTree>
    <p:extLst>
      <p:ext uri="{BB962C8B-B14F-4D97-AF65-F5344CB8AC3E}">
        <p14:creationId xmlns:p14="http://schemas.microsoft.com/office/powerpoint/2010/main" val="94973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5"/>
          <p:cNvSpPr>
            <a:spLocks noGrp="1"/>
          </p:cNvSpPr>
          <p:nvPr>
            <p:ph sz="half" idx="2"/>
          </p:nvPr>
        </p:nvSpPr>
        <p:spPr>
          <a:xfrm>
            <a:off x="971600" y="1196752"/>
            <a:ext cx="7560840" cy="75088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2400" dirty="0" smtClean="0">
                <a:latin typeface="+mj-lt"/>
              </a:rPr>
              <a:t>Выпишите словосочетания</a:t>
            </a:r>
            <a:r>
              <a:rPr lang="ru-RU" sz="2400" dirty="0">
                <a:latin typeface="+mj-lt"/>
              </a:rPr>
              <a:t>, включающие слова </a:t>
            </a:r>
            <a:r>
              <a:rPr lang="ru-RU" sz="2400" dirty="0" smtClean="0">
                <a:latin typeface="+mj-lt"/>
              </a:rPr>
              <a:t>с пропущенной </a:t>
            </a:r>
            <a:r>
              <a:rPr lang="ru-RU" sz="2400" dirty="0">
                <a:latin typeface="+mj-lt"/>
              </a:rPr>
              <a:t>буквой </a:t>
            </a:r>
            <a:r>
              <a:rPr lang="ru-RU" sz="2400" dirty="0" smtClean="0">
                <a:solidFill>
                  <a:srgbClr val="FF0000"/>
                </a:solidFill>
                <a:latin typeface="+mj-lt"/>
              </a:rPr>
              <a:t>А</a:t>
            </a:r>
            <a:r>
              <a:rPr lang="ru-RU" sz="2400" dirty="0" smtClean="0">
                <a:latin typeface="+mj-lt"/>
              </a:rPr>
              <a:t>- первый вариант, с </a:t>
            </a:r>
            <a:r>
              <a:rPr lang="ru-RU" sz="2400" dirty="0">
                <a:latin typeface="+mj-lt"/>
              </a:rPr>
              <a:t>буквой </a:t>
            </a:r>
            <a:r>
              <a:rPr lang="ru-RU" sz="2400" dirty="0" smtClean="0">
                <a:solidFill>
                  <a:srgbClr val="FF0000"/>
                </a:solidFill>
                <a:latin typeface="+mj-lt"/>
              </a:rPr>
              <a:t>О</a:t>
            </a:r>
            <a:r>
              <a:rPr lang="ru-RU" sz="2400" dirty="0" smtClean="0">
                <a:latin typeface="+mj-lt"/>
              </a:rPr>
              <a:t>-</a:t>
            </a:r>
            <a:r>
              <a:rPr lang="ru-RU" sz="24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2400" dirty="0" smtClean="0">
                <a:latin typeface="+mj-lt"/>
              </a:rPr>
              <a:t>второй вариант.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Р…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стовская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…стающее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поколение, классификация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р…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…стать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юге,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…щенный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урожай,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тростника, жители Р…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морские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водор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промышленности,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просьба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Р…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стислава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91680" y="332656"/>
            <a:ext cx="57774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Распределительный диктант</a:t>
            </a:r>
          </a:p>
        </p:txBody>
      </p:sp>
    </p:spTree>
    <p:extLst>
      <p:ext uri="{BB962C8B-B14F-4D97-AF65-F5344CB8AC3E}">
        <p14:creationId xmlns:p14="http://schemas.microsoft.com/office/powerpoint/2010/main" val="190340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63888" y="404664"/>
            <a:ext cx="2863230" cy="615602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Проверка</a:t>
            </a:r>
            <a:endParaRPr lang="ru-RU" sz="36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83087"/>
              </p:ext>
            </p:extLst>
          </p:nvPr>
        </p:nvGraphicFramePr>
        <p:xfrm>
          <a:off x="323528" y="1556792"/>
          <a:ext cx="8424936" cy="47525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>
                  <a:extLst>
                    <a:ext uri="{9D8B030D-6E8A-4147-A177-3AD203B41FA5}">
                      <a16:colId xmlns:a16="http://schemas.microsoft.com/office/drawing/2014/main" val="2266641770"/>
                    </a:ext>
                  </a:extLst>
                </a:gridCol>
                <a:gridCol w="4212468">
                  <a:extLst>
                    <a:ext uri="{9D8B030D-6E8A-4147-A177-3AD203B41FA5}">
                      <a16:colId xmlns:a16="http://schemas.microsoft.com/office/drawing/2014/main" val="3614119068"/>
                    </a:ext>
                  </a:extLst>
                </a:gridCol>
              </a:tblGrid>
              <a:tr h="713087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А</a:t>
                      </a:r>
                      <a:endParaRPr lang="ru-RU" sz="2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О</a:t>
                      </a:r>
                      <a:endParaRPr lang="ru-RU" sz="2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06922"/>
                  </a:ext>
                </a:extLst>
              </a:tr>
              <a:tr h="899060">
                <a:tc>
                  <a:txBody>
                    <a:bodyPr/>
                    <a:lstStyle/>
                    <a:p>
                      <a:pPr algn="l"/>
                      <a:r>
                        <a:rPr lang="ru-RU" sz="2800" dirty="0" err="1" smtClean="0">
                          <a:latin typeface="+mj-lt"/>
                        </a:rPr>
                        <a:t>под</a:t>
                      </a:r>
                      <a:r>
                        <a:rPr lang="ru-RU" sz="28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р</a:t>
                      </a:r>
                      <a:r>
                        <a:rPr lang="ru-RU" sz="2800" dirty="0" err="1" smtClean="0">
                          <a:solidFill>
                            <a:srgbClr val="FF0000"/>
                          </a:solidFill>
                          <a:latin typeface="+mj-lt"/>
                        </a:rPr>
                        <a:t>А</a:t>
                      </a:r>
                      <a:r>
                        <a:rPr lang="ru-RU" sz="28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ст</a:t>
                      </a:r>
                      <a:r>
                        <a:rPr lang="ru-RU" sz="2800" dirty="0" err="1" smtClean="0">
                          <a:latin typeface="+mj-lt"/>
                        </a:rPr>
                        <a:t>ающее</a:t>
                      </a:r>
                      <a:r>
                        <a:rPr lang="ru-RU" sz="2800" dirty="0" smtClean="0">
                          <a:latin typeface="+mj-lt"/>
                        </a:rPr>
                        <a:t> поколение</a:t>
                      </a:r>
                      <a:endParaRPr lang="ru-RU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800" dirty="0" err="1" smtClean="0">
                          <a:latin typeface="+mj-lt"/>
                        </a:rPr>
                        <a:t>Р</a:t>
                      </a:r>
                      <a:r>
                        <a:rPr lang="ru-RU" sz="2800" dirty="0" err="1" smtClean="0">
                          <a:solidFill>
                            <a:srgbClr val="FF0000"/>
                          </a:solidFill>
                          <a:latin typeface="+mj-lt"/>
                        </a:rPr>
                        <a:t>О</a:t>
                      </a:r>
                      <a:r>
                        <a:rPr lang="ru-RU" sz="2800" dirty="0" err="1" smtClean="0">
                          <a:latin typeface="+mj-lt"/>
                        </a:rPr>
                        <a:t>стовская</a:t>
                      </a:r>
                      <a:r>
                        <a:rPr lang="ru-RU" sz="2800" dirty="0" smtClean="0">
                          <a:latin typeface="+mj-lt"/>
                        </a:rPr>
                        <a:t> область</a:t>
                      </a:r>
                      <a:endParaRPr lang="ru-RU" sz="2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8873858"/>
                  </a:ext>
                </a:extLst>
              </a:tr>
              <a:tr h="785095">
                <a:tc>
                  <a:txBody>
                    <a:bodyPr/>
                    <a:lstStyle/>
                    <a:p>
                      <a:pPr algn="l"/>
                      <a:r>
                        <a:rPr lang="ru-RU" sz="2800" dirty="0" smtClean="0">
                          <a:latin typeface="+mj-lt"/>
                        </a:rPr>
                        <a:t>классификация </a:t>
                      </a:r>
                      <a:r>
                        <a:rPr lang="ru-RU" sz="28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р</a:t>
                      </a:r>
                      <a:r>
                        <a:rPr lang="ru-RU" sz="2800" dirty="0" err="1" smtClean="0">
                          <a:solidFill>
                            <a:srgbClr val="FF0000"/>
                          </a:solidFill>
                          <a:latin typeface="+mj-lt"/>
                        </a:rPr>
                        <a:t>А</a:t>
                      </a:r>
                      <a:r>
                        <a:rPr lang="ru-RU" sz="28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ст</a:t>
                      </a:r>
                      <a:r>
                        <a:rPr lang="ru-RU" sz="2800" dirty="0" err="1" smtClean="0">
                          <a:latin typeface="+mj-lt"/>
                        </a:rPr>
                        <a:t>ений</a:t>
                      </a:r>
                      <a:endParaRPr lang="ru-RU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800" dirty="0" err="1" smtClean="0">
                          <a:latin typeface="+mj-lt"/>
                        </a:rPr>
                        <a:t>зар</a:t>
                      </a:r>
                      <a:r>
                        <a:rPr lang="ru-RU" sz="2800" dirty="0" err="1" smtClean="0">
                          <a:solidFill>
                            <a:srgbClr val="FF0000"/>
                          </a:solidFill>
                          <a:latin typeface="+mj-lt"/>
                        </a:rPr>
                        <a:t>О</a:t>
                      </a:r>
                      <a:r>
                        <a:rPr lang="ru-RU" sz="2800" dirty="0" err="1" smtClean="0">
                          <a:latin typeface="+mj-lt"/>
                        </a:rPr>
                        <a:t>сли</a:t>
                      </a:r>
                      <a:r>
                        <a:rPr lang="ru-RU" sz="2800" dirty="0" smtClean="0">
                          <a:latin typeface="+mj-lt"/>
                        </a:rPr>
                        <a:t> тростника</a:t>
                      </a:r>
                      <a:endParaRPr lang="ru-RU" sz="2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751586"/>
                  </a:ext>
                </a:extLst>
              </a:tr>
              <a:tr h="785095">
                <a:tc>
                  <a:txBody>
                    <a:bodyPr/>
                    <a:lstStyle/>
                    <a:p>
                      <a:pPr algn="l"/>
                      <a:r>
                        <a:rPr lang="ru-RU" sz="2800" dirty="0" err="1" smtClean="0">
                          <a:latin typeface="+mj-lt"/>
                        </a:rPr>
                        <a:t>произ</a:t>
                      </a:r>
                      <a:r>
                        <a:rPr lang="ru-RU" sz="28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р</a:t>
                      </a:r>
                      <a:r>
                        <a:rPr lang="ru-RU" sz="2800" dirty="0" err="1" smtClean="0">
                          <a:solidFill>
                            <a:srgbClr val="FF0000"/>
                          </a:solidFill>
                          <a:latin typeface="+mj-lt"/>
                        </a:rPr>
                        <a:t>А</a:t>
                      </a:r>
                      <a:r>
                        <a:rPr lang="ru-RU" sz="28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ст</a:t>
                      </a:r>
                      <a:r>
                        <a:rPr lang="ru-RU" sz="2800" dirty="0" err="1" smtClean="0">
                          <a:latin typeface="+mj-lt"/>
                        </a:rPr>
                        <a:t>ать</a:t>
                      </a:r>
                      <a:r>
                        <a:rPr lang="ru-RU" sz="2800" dirty="0" smtClean="0">
                          <a:latin typeface="+mj-lt"/>
                        </a:rPr>
                        <a:t> на юге </a:t>
                      </a:r>
                      <a:endParaRPr lang="ru-RU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800" dirty="0" smtClean="0">
                          <a:latin typeface="+mj-lt"/>
                        </a:rPr>
                        <a:t>жители </a:t>
                      </a:r>
                      <a:r>
                        <a:rPr lang="ru-RU" sz="2800" dirty="0" err="1" smtClean="0">
                          <a:latin typeface="+mj-lt"/>
                        </a:rPr>
                        <a:t>Р</a:t>
                      </a:r>
                      <a:r>
                        <a:rPr lang="ru-RU" sz="2800" dirty="0" err="1" smtClean="0">
                          <a:solidFill>
                            <a:srgbClr val="FF0000"/>
                          </a:solidFill>
                          <a:latin typeface="+mj-lt"/>
                        </a:rPr>
                        <a:t>О</a:t>
                      </a:r>
                      <a:r>
                        <a:rPr lang="ru-RU" sz="2800" dirty="0" err="1" smtClean="0">
                          <a:latin typeface="+mj-lt"/>
                        </a:rPr>
                        <a:t>стова</a:t>
                      </a:r>
                      <a:endParaRPr lang="ru-RU" sz="2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669249"/>
                  </a:ext>
                </a:extLst>
              </a:tr>
              <a:tr h="785095">
                <a:tc>
                  <a:txBody>
                    <a:bodyPr/>
                    <a:lstStyle/>
                    <a:p>
                      <a:pPr algn="l"/>
                      <a:r>
                        <a:rPr lang="ru-RU" sz="2800" dirty="0" err="1" smtClean="0">
                          <a:latin typeface="+mj-lt"/>
                        </a:rPr>
                        <a:t>вы</a:t>
                      </a:r>
                      <a:r>
                        <a:rPr lang="ru-RU" sz="28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р</a:t>
                      </a:r>
                      <a:r>
                        <a:rPr lang="ru-RU" sz="2800" dirty="0" err="1" smtClean="0">
                          <a:solidFill>
                            <a:srgbClr val="FF0000"/>
                          </a:solidFill>
                          <a:latin typeface="+mj-lt"/>
                        </a:rPr>
                        <a:t>А</a:t>
                      </a:r>
                      <a:r>
                        <a:rPr lang="ru-RU" sz="28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щ</a:t>
                      </a:r>
                      <a:r>
                        <a:rPr lang="ru-RU" sz="2800" dirty="0" err="1" smtClean="0">
                          <a:latin typeface="+mj-lt"/>
                        </a:rPr>
                        <a:t>енный</a:t>
                      </a:r>
                      <a:r>
                        <a:rPr lang="ru-RU" sz="2800" dirty="0" smtClean="0">
                          <a:latin typeface="+mj-lt"/>
                        </a:rPr>
                        <a:t> урожай</a:t>
                      </a:r>
                      <a:endParaRPr lang="ru-RU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800" dirty="0" smtClean="0">
                          <a:latin typeface="+mj-lt"/>
                        </a:rPr>
                        <a:t>морские </a:t>
                      </a:r>
                      <a:r>
                        <a:rPr lang="ru-RU" sz="2800" dirty="0" err="1" smtClean="0">
                          <a:latin typeface="+mj-lt"/>
                        </a:rPr>
                        <a:t>водор</a:t>
                      </a:r>
                      <a:r>
                        <a:rPr lang="ru-RU" sz="2800" dirty="0" err="1" smtClean="0">
                          <a:solidFill>
                            <a:srgbClr val="FF0000"/>
                          </a:solidFill>
                          <a:latin typeface="+mj-lt"/>
                        </a:rPr>
                        <a:t>О</a:t>
                      </a:r>
                      <a:r>
                        <a:rPr lang="ru-RU" sz="2800" dirty="0" err="1" smtClean="0">
                          <a:latin typeface="+mj-lt"/>
                        </a:rPr>
                        <a:t>сли</a:t>
                      </a:r>
                      <a:endParaRPr lang="ru-RU" sz="2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831093"/>
                  </a:ext>
                </a:extLst>
              </a:tr>
              <a:tr h="785095">
                <a:tc>
                  <a:txBody>
                    <a:bodyPr/>
                    <a:lstStyle/>
                    <a:p>
                      <a:r>
                        <a:rPr lang="ru-RU" sz="2800" dirty="0" err="1" smtClean="0">
                          <a:latin typeface="+mj-lt"/>
                        </a:rPr>
                        <a:t>от</a:t>
                      </a:r>
                      <a:r>
                        <a:rPr lang="ru-RU" sz="28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р</a:t>
                      </a:r>
                      <a:r>
                        <a:rPr lang="ru-RU" sz="2800" dirty="0" err="1" smtClean="0">
                          <a:solidFill>
                            <a:srgbClr val="FF0000"/>
                          </a:solidFill>
                          <a:latin typeface="+mj-lt"/>
                        </a:rPr>
                        <a:t>А</a:t>
                      </a:r>
                      <a:r>
                        <a:rPr lang="ru-RU" sz="28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с</a:t>
                      </a:r>
                      <a:r>
                        <a:rPr lang="ru-RU" sz="2800" dirty="0" err="1" smtClean="0">
                          <a:latin typeface="+mj-lt"/>
                        </a:rPr>
                        <a:t>ль</a:t>
                      </a:r>
                      <a:r>
                        <a:rPr lang="ru-RU" sz="2800" dirty="0" smtClean="0">
                          <a:latin typeface="+mj-lt"/>
                        </a:rPr>
                        <a:t> промышленности </a:t>
                      </a:r>
                      <a:endParaRPr lang="ru-RU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800" dirty="0" smtClean="0">
                          <a:latin typeface="+mj-lt"/>
                        </a:rPr>
                        <a:t>просьба </a:t>
                      </a:r>
                      <a:r>
                        <a:rPr lang="ru-RU" sz="2800" dirty="0" err="1" smtClean="0">
                          <a:latin typeface="+mj-lt"/>
                        </a:rPr>
                        <a:t>Р</a:t>
                      </a:r>
                      <a:r>
                        <a:rPr lang="ru-RU" sz="2800" dirty="0" err="1" smtClean="0">
                          <a:solidFill>
                            <a:srgbClr val="FF0000"/>
                          </a:solidFill>
                          <a:latin typeface="+mj-lt"/>
                        </a:rPr>
                        <a:t>О</a:t>
                      </a:r>
                      <a:r>
                        <a:rPr lang="ru-RU" sz="2800" dirty="0" err="1" smtClean="0">
                          <a:latin typeface="+mj-lt"/>
                        </a:rPr>
                        <a:t>стислава</a:t>
                      </a:r>
                      <a:endParaRPr lang="ru-RU" sz="2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129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721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6" y="908720"/>
            <a:ext cx="756084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1.Укажите верное объяснение написания пропущенной буквы в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слове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ПРЕДЛ..ГАТЬ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на месте пропуска пишется О, т.к. это словарное слово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на месте пропуска пишется А, т.к. это словарное слово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на месте пропуска пишется А, т.к. стоит перед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2.Укажите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или слова, где в корне пишется О: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изл.жение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отр.сль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р.стовщик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3.Укажите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или слова, где в корне пишется А: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р.стение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отр.слевой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выр.щенный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 smtClean="0">
              <a:latin typeface="Georgia" panose="02040502050405020303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47387" y="404664"/>
            <a:ext cx="16327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817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1268760"/>
            <a:ext cx="82089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4.Укажите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или слова с чередующейся гласной, в котором(-ых) пишется О: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р.стениеводство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р.систый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р.сток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5.Укажите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или слова, где в корне пишется О: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предпол.жение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предл.жение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сл.гать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6.Укажите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или слова, где в корне пишется А: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сл.жить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сл.гать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прил.жение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23928" y="404664"/>
            <a:ext cx="12525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65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058905"/>
              </p:ext>
            </p:extLst>
          </p:nvPr>
        </p:nvGraphicFramePr>
        <p:xfrm>
          <a:off x="2915816" y="2060848"/>
          <a:ext cx="3333204" cy="2560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2006">
                  <a:extLst>
                    <a:ext uri="{9D8B030D-6E8A-4147-A177-3AD203B41FA5}">
                      <a16:colId xmlns:a16="http://schemas.microsoft.com/office/drawing/2014/main" val="1183448563"/>
                    </a:ext>
                  </a:extLst>
                </a:gridCol>
                <a:gridCol w="2021198">
                  <a:extLst>
                    <a:ext uri="{9D8B030D-6E8A-4147-A177-3AD203B41FA5}">
                      <a16:colId xmlns:a16="http://schemas.microsoft.com/office/drawing/2014/main" val="12453204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330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 в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6575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 б в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18084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7194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б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8350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6757629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4147042" y="548680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07904" y="410180"/>
            <a:ext cx="21019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+mj-lt"/>
                <a:cs typeface="Times New Roman" panose="02020603050405020304" pitchFamily="18" charset="0"/>
              </a:rPr>
              <a:t>Ответы</a:t>
            </a:r>
          </a:p>
        </p:txBody>
      </p:sp>
    </p:spTree>
    <p:extLst>
      <p:ext uri="{BB962C8B-B14F-4D97-AF65-F5344CB8AC3E}">
        <p14:creationId xmlns:p14="http://schemas.microsoft.com/office/powerpoint/2010/main" val="169715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1223174"/>
            <a:ext cx="5046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«Свободный микрофон»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38413" y="334397"/>
            <a:ext cx="22272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7827" y="2001396"/>
            <a:ext cx="80283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1.Какие орфограммы изучили?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2.От чего зависит выбор гласных в корне  </a:t>
            </a:r>
          </a:p>
          <a:p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-//-</a:t>
            </a:r>
            <a:r>
              <a:rPr lang="ru-RU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ращ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-//-рос-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3.Помогает ли ударение  определить, какую букву писать в корне?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4.Назовите слова-исключения.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5.В чем сходство между правилами о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правописании корней -</a:t>
            </a:r>
            <a:r>
              <a:rPr lang="ru-RU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-//-</a:t>
            </a:r>
            <a:r>
              <a:rPr lang="ru-RU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ращ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-//-рос-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</a:p>
          <a:p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-лаг-//-лож-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57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Прямая со стрелкой 10"/>
          <p:cNvCxnSpPr/>
          <p:nvPr/>
        </p:nvCxnSpPr>
        <p:spPr>
          <a:xfrm>
            <a:off x="3635896" y="3291598"/>
            <a:ext cx="2461489" cy="1911255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3795679" y="1980708"/>
            <a:ext cx="2098908" cy="2359003"/>
          </a:xfrm>
          <a:prstGeom prst="straightConnector1">
            <a:avLst/>
          </a:prstGeom>
          <a:ln w="285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4169578" y="3357007"/>
            <a:ext cx="2100086" cy="2542246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498164" y="2023100"/>
            <a:ext cx="2706740" cy="2117316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797883" y="371298"/>
            <a:ext cx="57273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latin typeface="+mj-lt"/>
              </a:rPr>
              <a:t>Интеллектуальная разминка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21562" y="1428827"/>
            <a:ext cx="2967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>
                <a:latin typeface="+mj-lt"/>
              </a:rPr>
              <a:t>изл</a:t>
            </a:r>
            <a:r>
              <a:rPr lang="ru-RU" sz="2800" dirty="0" smtClean="0">
                <a:latin typeface="+mj-lt"/>
              </a:rPr>
              <a:t>…</a:t>
            </a:r>
            <a:r>
              <a:rPr lang="ru-RU" sz="2800" dirty="0" err="1" smtClean="0">
                <a:latin typeface="+mj-lt"/>
              </a:rPr>
              <a:t>жение</a:t>
            </a:r>
            <a:endParaRPr lang="ru-RU" sz="2800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86809" y="2613088"/>
            <a:ext cx="22333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 smtClean="0">
                <a:latin typeface="+mj-lt"/>
              </a:rPr>
              <a:t>прил</a:t>
            </a:r>
            <a:r>
              <a:rPr lang="ru-RU" sz="2800" dirty="0" smtClean="0">
                <a:latin typeface="+mj-lt"/>
              </a:rPr>
              <a:t>…</a:t>
            </a:r>
            <a:r>
              <a:rPr lang="ru-RU" sz="2800" dirty="0" err="1" smtClean="0">
                <a:latin typeface="+mj-lt"/>
              </a:rPr>
              <a:t>жение</a:t>
            </a:r>
            <a:endParaRPr lang="ru-RU" sz="2800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70219" y="3852274"/>
            <a:ext cx="2377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 smtClean="0">
                <a:latin typeface="+mj-lt"/>
              </a:rPr>
              <a:t>предл</a:t>
            </a:r>
            <a:r>
              <a:rPr lang="ru-RU" sz="2800" dirty="0" smtClean="0">
                <a:latin typeface="+mj-lt"/>
              </a:rPr>
              <a:t>…</a:t>
            </a:r>
            <a:r>
              <a:rPr lang="ru-RU" sz="2800" dirty="0" err="1" smtClean="0">
                <a:latin typeface="+mj-lt"/>
              </a:rPr>
              <a:t>жение</a:t>
            </a:r>
            <a:endParaRPr lang="ru-RU" sz="2800" dirty="0"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027983" y="5036535"/>
            <a:ext cx="2935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+mj-lt"/>
              </a:rPr>
              <a:t>сл...</a:t>
            </a:r>
            <a:r>
              <a:rPr lang="ru-RU" sz="2800" dirty="0" err="1" smtClean="0">
                <a:latin typeface="+mj-lt"/>
              </a:rPr>
              <a:t>жение</a:t>
            </a:r>
            <a:endParaRPr lang="ru-RU" sz="2800" dirty="0"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21069" y="1322734"/>
            <a:ext cx="4816250" cy="83099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>
                <a:latin typeface="+mj-lt"/>
              </a:rPr>
              <a:t>Высказывание, являющееся сообщением о чём-л.</a:t>
            </a:r>
            <a:endParaRPr lang="ru-RU" sz="2400" dirty="0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21069" y="2539185"/>
            <a:ext cx="4794316" cy="83099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+mj-lt"/>
              </a:rPr>
              <a:t>Математическое действие, обратное вычитанию</a:t>
            </a:r>
            <a:endParaRPr lang="ru-RU" sz="2400" dirty="0"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21069" y="3755636"/>
            <a:ext cx="4816249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+mj-lt"/>
              </a:rPr>
              <a:t>Запись текста по памяти без искажения  и в правильной последовательности событий</a:t>
            </a:r>
            <a:endParaRPr lang="ru-RU" sz="2400" dirty="0"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09333" y="5341419"/>
            <a:ext cx="4794317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+mj-lt"/>
              </a:rPr>
              <a:t>Добавление, дополнение; то, что сопровождает, дополняет какой-либо объект</a:t>
            </a:r>
            <a:endParaRPr lang="ru-R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66352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844824"/>
            <a:ext cx="760859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Выучить правило п.13, стр.189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на выбор: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.Составить словарный диктант «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Гласные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А/О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корне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чередованием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-//-</a:t>
            </a:r>
            <a:r>
              <a:rPr lang="ru-RU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ращ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-//-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рос-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(10 слов)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2.Выполнить упр.100,101.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3.Сочинить лингвистическую сказку о чередующихся корнях.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60649" y="404664"/>
            <a:ext cx="39349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6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5012" y="4624494"/>
            <a:ext cx="78861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82059" y="310164"/>
            <a:ext cx="4004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источников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2559662"/>
            <a:ext cx="80017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5869" y="1124744"/>
            <a:ext cx="835265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>
                <a:latin typeface="+mj-lt"/>
              </a:rPr>
              <a:t>1.Груздева Е.Н. Русский язык. </a:t>
            </a:r>
            <a:r>
              <a:rPr lang="ru-RU" sz="2400" dirty="0">
                <a:latin typeface="+mj-lt"/>
              </a:rPr>
              <a:t>Тесты 5 класс. </a:t>
            </a:r>
            <a:r>
              <a:rPr lang="ru-RU" sz="2400" dirty="0" smtClean="0">
                <a:latin typeface="+mj-lt"/>
              </a:rPr>
              <a:t>Часть1 УМК Шмелев </a:t>
            </a:r>
            <a:r>
              <a:rPr lang="ru-RU" sz="2400" dirty="0">
                <a:latin typeface="+mj-lt"/>
              </a:rPr>
              <a:t>А.Д.</a:t>
            </a:r>
            <a:r>
              <a:rPr lang="ru-RU" sz="2400" dirty="0" smtClean="0">
                <a:latin typeface="+mj-lt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+mj-lt"/>
              </a:rPr>
              <a:t>2.Кузнецов С. А. </a:t>
            </a:r>
            <a:r>
              <a:rPr lang="ru-RU" sz="2400" dirty="0" smtClean="0">
                <a:latin typeface="+mj-lt"/>
              </a:rPr>
              <a:t>Толковый </a:t>
            </a:r>
            <a:r>
              <a:rPr lang="ru-RU" sz="2400" dirty="0">
                <a:latin typeface="+mj-lt"/>
              </a:rPr>
              <a:t>словарь русского языка. В 2 </a:t>
            </a:r>
            <a:r>
              <a:rPr lang="ru-RU" sz="2400" dirty="0" smtClean="0">
                <a:latin typeface="+mj-lt"/>
              </a:rPr>
              <a:t>томах.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+mj-lt"/>
              </a:rPr>
              <a:t>Издательство "Русское </a:t>
            </a:r>
            <a:r>
              <a:rPr lang="ru-RU" sz="2400" dirty="0" smtClean="0">
                <a:latin typeface="+mj-lt"/>
              </a:rPr>
              <a:t>слово« 2020г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+mj-lt"/>
              </a:rPr>
              <a:t>3.Шмелёв </a:t>
            </a:r>
            <a:r>
              <a:rPr lang="ru-RU" sz="2400" dirty="0">
                <a:latin typeface="+mj-lt"/>
              </a:rPr>
              <a:t>А.Д., Русский язык. (в 2 </a:t>
            </a:r>
            <a:r>
              <a:rPr lang="ru-RU" sz="2400" dirty="0" smtClean="0">
                <a:latin typeface="+mj-lt"/>
              </a:rPr>
              <a:t>частях) 5класс./</a:t>
            </a:r>
          </a:p>
          <a:p>
            <a:pPr>
              <a:lnSpc>
                <a:spcPct val="150000"/>
              </a:lnSpc>
            </a:pPr>
            <a:r>
              <a:rPr lang="ru-RU" sz="2400" dirty="0" err="1" smtClean="0">
                <a:latin typeface="+mj-lt"/>
              </a:rPr>
              <a:t>Шмелёв</a:t>
            </a:r>
            <a:r>
              <a:rPr lang="ru-RU" sz="2400" dirty="0" smtClean="0">
                <a:latin typeface="+mj-lt"/>
              </a:rPr>
              <a:t> </a:t>
            </a:r>
            <a:r>
              <a:rPr lang="ru-RU" sz="2400" dirty="0">
                <a:latin typeface="+mj-lt"/>
              </a:rPr>
              <a:t>А.Д</a:t>
            </a:r>
            <a:r>
              <a:rPr lang="ru-RU" sz="2400" dirty="0" smtClean="0">
                <a:latin typeface="+mj-lt"/>
              </a:rPr>
              <a:t>., Флоренская </a:t>
            </a:r>
            <a:r>
              <a:rPr lang="ru-RU" sz="2400" dirty="0">
                <a:latin typeface="+mj-lt"/>
              </a:rPr>
              <a:t>Э.А</a:t>
            </a:r>
            <a:r>
              <a:rPr lang="ru-RU" sz="2400" dirty="0" smtClean="0">
                <a:latin typeface="+mj-lt"/>
              </a:rPr>
              <a:t>., </a:t>
            </a:r>
            <a:r>
              <a:rPr lang="ru-RU" sz="2400" dirty="0" err="1" smtClean="0">
                <a:latin typeface="+mj-lt"/>
              </a:rPr>
              <a:t>Габович</a:t>
            </a:r>
            <a:r>
              <a:rPr lang="ru-RU" sz="2400" dirty="0" smtClean="0">
                <a:latin typeface="+mj-lt"/>
              </a:rPr>
              <a:t> </a:t>
            </a:r>
            <a:r>
              <a:rPr lang="ru-RU" sz="2400" dirty="0">
                <a:latin typeface="+mj-lt"/>
              </a:rPr>
              <a:t>Ф.Е., </a:t>
            </a:r>
            <a:r>
              <a:rPr lang="ru-RU" sz="2400" dirty="0" smtClean="0">
                <a:latin typeface="+mj-lt"/>
              </a:rPr>
              <a:t>Савчук Л.О., </a:t>
            </a:r>
            <a:r>
              <a:rPr lang="ru-RU" sz="2400" dirty="0" err="1" smtClean="0">
                <a:latin typeface="+mj-lt"/>
              </a:rPr>
              <a:t>Шмелёва</a:t>
            </a:r>
            <a:r>
              <a:rPr lang="ru-RU" sz="2400" dirty="0" smtClean="0">
                <a:latin typeface="+mj-lt"/>
              </a:rPr>
              <a:t> </a:t>
            </a:r>
            <a:r>
              <a:rPr lang="ru-RU" sz="2400" dirty="0">
                <a:latin typeface="+mj-lt"/>
              </a:rPr>
              <a:t>Е.Я. </a:t>
            </a:r>
            <a:r>
              <a:rPr lang="ru-RU" sz="2400" dirty="0" smtClean="0">
                <a:latin typeface="+mj-lt"/>
              </a:rPr>
              <a:t> М</a:t>
            </a:r>
            <a:r>
              <a:rPr lang="ru-RU" sz="2400" dirty="0">
                <a:latin typeface="+mj-lt"/>
              </a:rPr>
              <a:t>.: "Вентана-Граф</a:t>
            </a:r>
            <a:r>
              <a:rPr lang="ru-RU" sz="2400" dirty="0" smtClean="0">
                <a:latin typeface="+mj-lt"/>
              </a:rPr>
              <a:t>".</a:t>
            </a:r>
            <a:endParaRPr lang="ru-RU" sz="2400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+mj-lt"/>
              </a:rPr>
              <a:t>4.</a:t>
            </a:r>
            <a:r>
              <a:rPr lang="en-US" sz="2400" dirty="0">
                <a:latin typeface="+mj-lt"/>
              </a:rPr>
              <a:t>http://www.hallenna.narod.ru/russian_cheredovanie_diktanty.html</a:t>
            </a:r>
            <a:endParaRPr lang="ru-RU" sz="2400" dirty="0">
              <a:latin typeface="+mj-lt"/>
            </a:endParaRPr>
          </a:p>
          <a:p>
            <a:endParaRPr lang="ru-RU" sz="2400" dirty="0">
              <a:latin typeface="+mj-lt"/>
            </a:endParaRPr>
          </a:p>
          <a:p>
            <a:endParaRPr lang="ru-RU" sz="2400" dirty="0">
              <a:latin typeface="+mj-lt"/>
            </a:endParaRPr>
          </a:p>
          <a:p>
            <a:endParaRPr lang="ru-R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64123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835696" y="332656"/>
            <a:ext cx="55674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latin typeface="+mj-lt"/>
              </a:rPr>
              <a:t>Анализ домашнего задания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1484784"/>
            <a:ext cx="822011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dirty="0" smtClean="0">
                <a:latin typeface="+mj-lt"/>
              </a:rPr>
              <a:t>Изл…гать </a:t>
            </a:r>
            <a:r>
              <a:rPr lang="ru-RU" sz="2800" dirty="0">
                <a:latin typeface="+mj-lt"/>
              </a:rPr>
              <a:t>мысль, </a:t>
            </a:r>
            <a:r>
              <a:rPr lang="ru-RU" sz="2800" dirty="0" err="1" smtClean="0">
                <a:latin typeface="+mj-lt"/>
              </a:rPr>
              <a:t>зап</a:t>
            </a:r>
            <a:r>
              <a:rPr lang="ru-RU" sz="2800" dirty="0" smtClean="0">
                <a:latin typeface="+mj-lt"/>
              </a:rPr>
              <a:t>…</a:t>
            </a:r>
            <a:r>
              <a:rPr lang="ru-RU" sz="2800" dirty="0" err="1" smtClean="0">
                <a:latin typeface="+mj-lt"/>
              </a:rPr>
              <a:t>реть</a:t>
            </a:r>
            <a:r>
              <a:rPr lang="ru-RU" sz="2800" dirty="0" smtClean="0">
                <a:latin typeface="+mj-lt"/>
              </a:rPr>
              <a:t> </a:t>
            </a:r>
            <a:r>
              <a:rPr lang="ru-RU" sz="2800" dirty="0">
                <a:latin typeface="+mj-lt"/>
              </a:rPr>
              <a:t>дверь, быстро </a:t>
            </a:r>
            <a:r>
              <a:rPr lang="ru-RU" sz="2800" dirty="0" err="1" smtClean="0">
                <a:latin typeface="+mj-lt"/>
              </a:rPr>
              <a:t>взр</a:t>
            </a:r>
            <a:r>
              <a:rPr lang="ru-RU" sz="2800" dirty="0" smtClean="0">
                <a:latin typeface="+mj-lt"/>
              </a:rPr>
              <a:t>…</a:t>
            </a:r>
            <a:r>
              <a:rPr lang="ru-RU" sz="2800" dirty="0" err="1" smtClean="0">
                <a:latin typeface="+mj-lt"/>
              </a:rPr>
              <a:t>слеть</a:t>
            </a:r>
            <a:r>
              <a:rPr lang="ru-RU" sz="2800" dirty="0">
                <a:latin typeface="+mj-lt"/>
              </a:rPr>
              <a:t>, </a:t>
            </a:r>
            <a:r>
              <a:rPr lang="ru-RU" sz="2800" dirty="0" smtClean="0">
                <a:latin typeface="+mj-lt"/>
              </a:rPr>
              <a:t>пол…</a:t>
            </a:r>
            <a:r>
              <a:rPr lang="ru-RU" sz="2800" dirty="0" err="1" smtClean="0">
                <a:latin typeface="+mj-lt"/>
              </a:rPr>
              <a:t>гаться</a:t>
            </a:r>
            <a:r>
              <a:rPr lang="ru-RU" sz="2800" dirty="0" smtClean="0">
                <a:latin typeface="+mj-lt"/>
              </a:rPr>
              <a:t> </a:t>
            </a:r>
            <a:r>
              <a:rPr lang="ru-RU" sz="2800" dirty="0">
                <a:latin typeface="+mj-lt"/>
              </a:rPr>
              <a:t>на себя, </a:t>
            </a:r>
            <a:r>
              <a:rPr lang="ru-RU" sz="2800" dirty="0" err="1" smtClean="0">
                <a:latin typeface="+mj-lt"/>
              </a:rPr>
              <a:t>вр</a:t>
            </a:r>
            <a:r>
              <a:rPr lang="ru-RU" sz="2800" dirty="0" smtClean="0">
                <a:latin typeface="+mj-lt"/>
              </a:rPr>
              <a:t>…стать </a:t>
            </a:r>
            <a:r>
              <a:rPr lang="ru-RU" sz="2800" dirty="0">
                <a:latin typeface="+mj-lt"/>
              </a:rPr>
              <a:t>корнями, </a:t>
            </a:r>
            <a:r>
              <a:rPr lang="ru-RU" sz="2800" dirty="0" err="1" smtClean="0">
                <a:latin typeface="+mj-lt"/>
              </a:rPr>
              <a:t>расст</a:t>
            </a:r>
            <a:r>
              <a:rPr lang="ru-RU" sz="2800" dirty="0" smtClean="0">
                <a:latin typeface="+mj-lt"/>
              </a:rPr>
              <a:t>…лить </a:t>
            </a:r>
            <a:r>
              <a:rPr lang="ru-RU" sz="2800" dirty="0">
                <a:latin typeface="+mj-lt"/>
              </a:rPr>
              <a:t>скатерть, </a:t>
            </a:r>
            <a:r>
              <a:rPr lang="ru-RU" sz="2800" dirty="0" err="1" smtClean="0">
                <a:latin typeface="+mj-lt"/>
              </a:rPr>
              <a:t>выр</a:t>
            </a:r>
            <a:r>
              <a:rPr lang="ru-RU" sz="2800" dirty="0" smtClean="0">
                <a:latin typeface="+mj-lt"/>
              </a:rPr>
              <a:t>…</a:t>
            </a:r>
            <a:r>
              <a:rPr lang="ru-RU" sz="2800" dirty="0" err="1" smtClean="0">
                <a:latin typeface="+mj-lt"/>
              </a:rPr>
              <a:t>стить</a:t>
            </a:r>
            <a:r>
              <a:rPr lang="ru-RU" sz="2800" dirty="0" smtClean="0">
                <a:latin typeface="+mj-lt"/>
              </a:rPr>
              <a:t> </a:t>
            </a:r>
            <a:r>
              <a:rPr lang="ru-RU" sz="2800" dirty="0">
                <a:latin typeface="+mj-lt"/>
              </a:rPr>
              <a:t>ребенка, денежные </a:t>
            </a:r>
            <a:r>
              <a:rPr lang="ru-RU" sz="2800" dirty="0" err="1" smtClean="0">
                <a:latin typeface="+mj-lt"/>
              </a:rPr>
              <a:t>вл</a:t>
            </a:r>
            <a:r>
              <a:rPr lang="ru-RU" sz="2800" dirty="0" smtClean="0">
                <a:latin typeface="+mj-lt"/>
              </a:rPr>
              <a:t>…</a:t>
            </a:r>
            <a:r>
              <a:rPr lang="ru-RU" sz="2800" dirty="0" err="1" smtClean="0">
                <a:latin typeface="+mj-lt"/>
              </a:rPr>
              <a:t>жения</a:t>
            </a:r>
            <a:r>
              <a:rPr lang="ru-RU" sz="2800" dirty="0">
                <a:latin typeface="+mj-lt"/>
              </a:rPr>
              <a:t>, </a:t>
            </a:r>
            <a:r>
              <a:rPr lang="ru-RU" sz="2800" dirty="0" err="1" smtClean="0">
                <a:latin typeface="+mj-lt"/>
              </a:rPr>
              <a:t>выр</a:t>
            </a:r>
            <a:r>
              <a:rPr lang="ru-RU" sz="2800" dirty="0" smtClean="0">
                <a:latin typeface="+mj-lt"/>
              </a:rPr>
              <a:t>…щенный </a:t>
            </a:r>
            <a:r>
              <a:rPr lang="ru-RU" sz="2800" dirty="0">
                <a:latin typeface="+mj-lt"/>
              </a:rPr>
              <a:t>цветок, имя </a:t>
            </a:r>
            <a:r>
              <a:rPr lang="ru-RU" sz="2800" dirty="0" err="1" smtClean="0">
                <a:latin typeface="+mj-lt"/>
              </a:rPr>
              <a:t>прил</a:t>
            </a:r>
            <a:r>
              <a:rPr lang="ru-RU" sz="2800" dirty="0" smtClean="0">
                <a:latin typeface="+mj-lt"/>
              </a:rPr>
              <a:t>…</a:t>
            </a:r>
            <a:r>
              <a:rPr lang="ru-RU" sz="2800" dirty="0" err="1" smtClean="0">
                <a:latin typeface="+mj-lt"/>
              </a:rPr>
              <a:t>гательное</a:t>
            </a:r>
            <a:r>
              <a:rPr lang="ru-RU" sz="2800" dirty="0">
                <a:latin typeface="+mj-lt"/>
              </a:rPr>
              <a:t>, </a:t>
            </a:r>
            <a:r>
              <a:rPr lang="ru-RU" sz="2800" dirty="0" smtClean="0">
                <a:latin typeface="+mj-lt"/>
              </a:rPr>
              <a:t>р…</a:t>
            </a:r>
            <a:r>
              <a:rPr lang="ru-RU" sz="2800" dirty="0" err="1" smtClean="0">
                <a:latin typeface="+mj-lt"/>
              </a:rPr>
              <a:t>стительное</a:t>
            </a:r>
            <a:r>
              <a:rPr lang="ru-RU" sz="2800" dirty="0" smtClean="0">
                <a:latin typeface="+mj-lt"/>
              </a:rPr>
              <a:t> </a:t>
            </a:r>
            <a:r>
              <a:rPr lang="ru-RU" sz="2800" dirty="0">
                <a:latin typeface="+mj-lt"/>
              </a:rPr>
              <a:t>масло, промышленная </a:t>
            </a:r>
            <a:r>
              <a:rPr lang="ru-RU" sz="2800" dirty="0" err="1" smtClean="0">
                <a:latin typeface="+mj-lt"/>
              </a:rPr>
              <a:t>отр</a:t>
            </a:r>
            <a:r>
              <a:rPr lang="ru-RU" sz="2800" dirty="0" smtClean="0">
                <a:latin typeface="+mj-lt"/>
              </a:rPr>
              <a:t>…</a:t>
            </a:r>
            <a:r>
              <a:rPr lang="ru-RU" sz="2800" dirty="0" err="1" smtClean="0">
                <a:latin typeface="+mj-lt"/>
              </a:rPr>
              <a:t>сль</a:t>
            </a:r>
            <a:r>
              <a:rPr lang="ru-RU" sz="2800" dirty="0"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7248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332656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+mj-lt"/>
              </a:rPr>
              <a:t>Анализ домашнего задания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52658" y="1484784"/>
            <a:ext cx="8280919" cy="3892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dirty="0" err="1" smtClean="0">
                <a:latin typeface="+mj-lt"/>
              </a:rPr>
              <a:t>Изл</a:t>
            </a:r>
            <a:r>
              <a:rPr lang="ru-RU" sz="2800" dirty="0" err="1" smtClean="0">
                <a:solidFill>
                  <a:srgbClr val="FF0000"/>
                </a:solidFill>
                <a:latin typeface="+mj-lt"/>
              </a:rPr>
              <a:t>А</a:t>
            </a:r>
            <a:r>
              <a:rPr lang="ru-RU" sz="2800" dirty="0" err="1" smtClean="0">
                <a:latin typeface="+mj-lt"/>
              </a:rPr>
              <a:t>гать</a:t>
            </a:r>
            <a:r>
              <a:rPr lang="ru-RU" sz="2800" dirty="0" smtClean="0">
                <a:latin typeface="+mj-lt"/>
              </a:rPr>
              <a:t> </a:t>
            </a:r>
            <a:r>
              <a:rPr lang="ru-RU" sz="2800" dirty="0">
                <a:latin typeface="+mj-lt"/>
              </a:rPr>
              <a:t>мысль, </a:t>
            </a:r>
            <a:r>
              <a:rPr lang="ru-RU" sz="2800" dirty="0" err="1" smtClean="0">
                <a:latin typeface="+mj-lt"/>
              </a:rPr>
              <a:t>зап</a:t>
            </a:r>
            <a:r>
              <a:rPr lang="ru-RU" sz="2800" dirty="0" err="1" smtClean="0">
                <a:solidFill>
                  <a:srgbClr val="FF0000"/>
                </a:solidFill>
                <a:latin typeface="+mj-lt"/>
              </a:rPr>
              <a:t>Е</a:t>
            </a:r>
            <a:r>
              <a:rPr lang="ru-RU" sz="2800" dirty="0" err="1" smtClean="0">
                <a:latin typeface="+mj-lt"/>
              </a:rPr>
              <a:t>реть</a:t>
            </a:r>
            <a:r>
              <a:rPr lang="ru-RU" sz="2800" dirty="0" smtClean="0">
                <a:latin typeface="+mj-lt"/>
              </a:rPr>
              <a:t> </a:t>
            </a:r>
            <a:r>
              <a:rPr lang="ru-RU" sz="2800" dirty="0">
                <a:latin typeface="+mj-lt"/>
              </a:rPr>
              <a:t>дверь, быстро </a:t>
            </a:r>
            <a:endParaRPr lang="ru-RU" sz="2800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ru-RU" sz="2800" b="1" dirty="0" err="1" smtClean="0">
                <a:latin typeface="+mj-lt"/>
              </a:rPr>
              <a:t>взр</a:t>
            </a:r>
            <a:r>
              <a:rPr lang="ru-RU" sz="2800" b="1" dirty="0" err="1" smtClean="0">
                <a:solidFill>
                  <a:srgbClr val="FF0000"/>
                </a:solidFill>
                <a:latin typeface="+mj-lt"/>
              </a:rPr>
              <a:t>?</a:t>
            </a:r>
            <a:r>
              <a:rPr lang="ru-RU" sz="2800" b="1" dirty="0" err="1" smtClean="0">
                <a:latin typeface="+mj-lt"/>
              </a:rPr>
              <a:t>слеть</a:t>
            </a:r>
            <a:r>
              <a:rPr lang="ru-RU" sz="2800" b="1" dirty="0">
                <a:latin typeface="+mj-lt"/>
              </a:rPr>
              <a:t>, </a:t>
            </a:r>
            <a:r>
              <a:rPr lang="ru-RU" sz="2800" dirty="0" err="1" smtClean="0">
                <a:latin typeface="+mj-lt"/>
              </a:rPr>
              <a:t>пол</a:t>
            </a:r>
            <a:r>
              <a:rPr lang="ru-RU" sz="2800" dirty="0" err="1" smtClean="0">
                <a:solidFill>
                  <a:srgbClr val="FF0000"/>
                </a:solidFill>
                <a:latin typeface="+mj-lt"/>
              </a:rPr>
              <a:t>А</a:t>
            </a:r>
            <a:r>
              <a:rPr lang="ru-RU" sz="2800" dirty="0" err="1" smtClean="0">
                <a:latin typeface="+mj-lt"/>
              </a:rPr>
              <a:t>гаться</a:t>
            </a:r>
            <a:r>
              <a:rPr lang="ru-RU" sz="2800" dirty="0" smtClean="0">
                <a:latin typeface="+mj-lt"/>
              </a:rPr>
              <a:t> </a:t>
            </a:r>
            <a:r>
              <a:rPr lang="ru-RU" sz="2800" dirty="0">
                <a:latin typeface="+mj-lt"/>
              </a:rPr>
              <a:t>на себя, </a:t>
            </a:r>
            <a:r>
              <a:rPr lang="ru-RU" sz="2800" b="1" dirty="0" err="1" smtClean="0">
                <a:latin typeface="+mj-lt"/>
              </a:rPr>
              <a:t>вр</a:t>
            </a:r>
            <a:r>
              <a:rPr lang="ru-RU" sz="2800" b="1" dirty="0" err="1" smtClean="0">
                <a:solidFill>
                  <a:srgbClr val="FF0000"/>
                </a:solidFill>
                <a:latin typeface="+mj-lt"/>
              </a:rPr>
              <a:t>?</a:t>
            </a:r>
            <a:r>
              <a:rPr lang="ru-RU" sz="2800" b="1" dirty="0" err="1" smtClean="0">
                <a:latin typeface="+mj-lt"/>
              </a:rPr>
              <a:t>стать</a:t>
            </a:r>
            <a:r>
              <a:rPr lang="ru-RU" sz="2800" b="1" dirty="0" smtClean="0">
                <a:latin typeface="+mj-lt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sz="2800" dirty="0" smtClean="0">
                <a:latin typeface="+mj-lt"/>
              </a:rPr>
              <a:t>корнями</a:t>
            </a:r>
            <a:r>
              <a:rPr lang="ru-RU" sz="2800" dirty="0">
                <a:latin typeface="+mj-lt"/>
              </a:rPr>
              <a:t>, </a:t>
            </a:r>
            <a:r>
              <a:rPr lang="ru-RU" sz="2800" dirty="0" err="1" smtClean="0">
                <a:latin typeface="+mj-lt"/>
              </a:rPr>
              <a:t>расст</a:t>
            </a:r>
            <a:r>
              <a:rPr lang="ru-RU" sz="2800" dirty="0" err="1" smtClean="0">
                <a:solidFill>
                  <a:srgbClr val="FF0000"/>
                </a:solidFill>
                <a:latin typeface="+mj-lt"/>
              </a:rPr>
              <a:t>Е</a:t>
            </a:r>
            <a:r>
              <a:rPr lang="ru-RU" sz="2800" dirty="0" err="1" smtClean="0">
                <a:latin typeface="+mj-lt"/>
              </a:rPr>
              <a:t>лить</a:t>
            </a:r>
            <a:r>
              <a:rPr lang="ru-RU" sz="2800" dirty="0" smtClean="0">
                <a:latin typeface="+mj-lt"/>
              </a:rPr>
              <a:t> </a:t>
            </a:r>
            <a:r>
              <a:rPr lang="ru-RU" sz="2800" dirty="0">
                <a:latin typeface="+mj-lt"/>
              </a:rPr>
              <a:t>скатерть</a:t>
            </a:r>
            <a:r>
              <a:rPr lang="ru-RU" sz="2800" b="1" dirty="0">
                <a:latin typeface="+mj-lt"/>
              </a:rPr>
              <a:t>, </a:t>
            </a:r>
            <a:r>
              <a:rPr lang="ru-RU" sz="2800" b="1" dirty="0" err="1" smtClean="0">
                <a:latin typeface="+mj-lt"/>
              </a:rPr>
              <a:t>выр</a:t>
            </a:r>
            <a:r>
              <a:rPr lang="ru-RU" sz="2800" b="1" dirty="0" err="1" smtClean="0">
                <a:solidFill>
                  <a:srgbClr val="FF0000"/>
                </a:solidFill>
                <a:latin typeface="+mj-lt"/>
              </a:rPr>
              <a:t>?</a:t>
            </a:r>
            <a:r>
              <a:rPr lang="ru-RU" sz="2800" b="1" dirty="0" err="1" smtClean="0">
                <a:latin typeface="+mj-lt"/>
              </a:rPr>
              <a:t>стить</a:t>
            </a:r>
            <a:r>
              <a:rPr lang="ru-RU" sz="2800" b="1" dirty="0" smtClean="0">
                <a:latin typeface="+mj-lt"/>
              </a:rPr>
              <a:t> </a:t>
            </a:r>
            <a:r>
              <a:rPr lang="ru-RU" sz="2800" dirty="0">
                <a:latin typeface="+mj-lt"/>
              </a:rPr>
              <a:t>ребенка, денежные </a:t>
            </a:r>
            <a:r>
              <a:rPr lang="ru-RU" sz="2800" dirty="0" err="1" smtClean="0">
                <a:latin typeface="+mj-lt"/>
              </a:rPr>
              <a:t>вл</a:t>
            </a:r>
            <a:r>
              <a:rPr lang="ru-RU" sz="2800" dirty="0" err="1" smtClean="0">
                <a:solidFill>
                  <a:srgbClr val="FF0000"/>
                </a:solidFill>
                <a:latin typeface="+mj-lt"/>
              </a:rPr>
              <a:t>О</a:t>
            </a:r>
            <a:r>
              <a:rPr lang="ru-RU" sz="2800" dirty="0" err="1" smtClean="0">
                <a:latin typeface="+mj-lt"/>
              </a:rPr>
              <a:t>жения</a:t>
            </a:r>
            <a:r>
              <a:rPr lang="ru-RU" sz="2800" dirty="0">
                <a:latin typeface="+mj-lt"/>
              </a:rPr>
              <a:t>, </a:t>
            </a:r>
            <a:r>
              <a:rPr lang="ru-RU" sz="2800" b="1" dirty="0" err="1" smtClean="0">
                <a:latin typeface="+mj-lt"/>
              </a:rPr>
              <a:t>выр</a:t>
            </a:r>
            <a:r>
              <a:rPr lang="ru-RU" sz="2800" b="1" dirty="0" err="1" smtClean="0">
                <a:solidFill>
                  <a:srgbClr val="FF0000"/>
                </a:solidFill>
                <a:latin typeface="+mj-lt"/>
              </a:rPr>
              <a:t>?</a:t>
            </a:r>
            <a:r>
              <a:rPr lang="ru-RU" sz="2800" b="1" dirty="0" err="1" smtClean="0">
                <a:latin typeface="+mj-lt"/>
              </a:rPr>
              <a:t>щенный</a:t>
            </a:r>
            <a:r>
              <a:rPr lang="ru-RU" sz="2800" b="1" dirty="0" smtClean="0">
                <a:latin typeface="+mj-lt"/>
              </a:rPr>
              <a:t> </a:t>
            </a:r>
            <a:r>
              <a:rPr lang="ru-RU" sz="2800" dirty="0">
                <a:latin typeface="+mj-lt"/>
              </a:rPr>
              <a:t>цветок, имя </a:t>
            </a:r>
            <a:r>
              <a:rPr lang="ru-RU" sz="2800" dirty="0" err="1" smtClean="0">
                <a:latin typeface="+mj-lt"/>
              </a:rPr>
              <a:t>прил</a:t>
            </a:r>
            <a:r>
              <a:rPr lang="ru-RU" sz="2800" dirty="0" err="1" smtClean="0">
                <a:solidFill>
                  <a:srgbClr val="FF0000"/>
                </a:solidFill>
                <a:latin typeface="+mj-lt"/>
              </a:rPr>
              <a:t>А</a:t>
            </a:r>
            <a:r>
              <a:rPr lang="ru-RU" sz="2800" dirty="0" err="1" smtClean="0">
                <a:latin typeface="+mj-lt"/>
              </a:rPr>
              <a:t>гательное</a:t>
            </a:r>
            <a:r>
              <a:rPr lang="ru-RU" sz="2800" dirty="0">
                <a:latin typeface="+mj-lt"/>
              </a:rPr>
              <a:t>, </a:t>
            </a:r>
            <a:r>
              <a:rPr lang="ru-RU" sz="2800" b="1" dirty="0" err="1" smtClean="0">
                <a:latin typeface="+mj-lt"/>
              </a:rPr>
              <a:t>р</a:t>
            </a:r>
            <a:r>
              <a:rPr lang="ru-RU" sz="2800" b="1" dirty="0" err="1" smtClean="0">
                <a:solidFill>
                  <a:srgbClr val="FF0000"/>
                </a:solidFill>
                <a:latin typeface="+mj-lt"/>
              </a:rPr>
              <a:t>?</a:t>
            </a:r>
            <a:r>
              <a:rPr lang="ru-RU" sz="2800" b="1" dirty="0" err="1" smtClean="0">
                <a:latin typeface="+mj-lt"/>
              </a:rPr>
              <a:t>стительное</a:t>
            </a:r>
            <a:r>
              <a:rPr lang="ru-RU" sz="2800" dirty="0" smtClean="0">
                <a:latin typeface="+mj-lt"/>
              </a:rPr>
              <a:t> </a:t>
            </a:r>
            <a:r>
              <a:rPr lang="ru-RU" sz="2800" dirty="0">
                <a:latin typeface="+mj-lt"/>
              </a:rPr>
              <a:t>масло, промышленная </a:t>
            </a:r>
            <a:r>
              <a:rPr lang="ru-RU" sz="2800" b="1" dirty="0" err="1" smtClean="0">
                <a:latin typeface="+mj-lt"/>
              </a:rPr>
              <a:t>отр</a:t>
            </a:r>
            <a:r>
              <a:rPr lang="ru-RU" sz="2800" b="1" dirty="0" err="1" smtClean="0">
                <a:solidFill>
                  <a:srgbClr val="FF0000"/>
                </a:solidFill>
                <a:latin typeface="+mj-lt"/>
              </a:rPr>
              <a:t>?</a:t>
            </a:r>
            <a:r>
              <a:rPr lang="ru-RU" sz="2800" b="1" dirty="0" err="1" smtClean="0">
                <a:latin typeface="+mj-lt"/>
              </a:rPr>
              <a:t>сль</a:t>
            </a:r>
            <a:r>
              <a:rPr lang="ru-RU" sz="2800" b="1" dirty="0"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4828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414781" y="4797152"/>
            <a:ext cx="66225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чего зависит написание гласной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А/О  в  корне?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39752" y="402502"/>
            <a:ext cx="42226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+mj-lt"/>
              </a:rPr>
              <a:t>Проблемный вопрос</a:t>
            </a:r>
            <a:endParaRPr lang="ru-RU" sz="3600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91880" y="4005064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  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771800" y="3383793"/>
            <a:ext cx="4620859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+mj-lt"/>
              </a:rPr>
              <a:t>-</a:t>
            </a:r>
            <a:r>
              <a:rPr lang="ru-RU" sz="2800" b="1" dirty="0" err="1">
                <a:solidFill>
                  <a:srgbClr val="FF0000"/>
                </a:solidFill>
                <a:latin typeface="+mj-lt"/>
              </a:rPr>
              <a:t>раст</a:t>
            </a:r>
            <a:r>
              <a:rPr lang="ru-RU" sz="2800" b="1" dirty="0">
                <a:solidFill>
                  <a:srgbClr val="FF0000"/>
                </a:solidFill>
                <a:latin typeface="+mj-lt"/>
              </a:rPr>
              <a:t>-//-</a:t>
            </a:r>
            <a:r>
              <a:rPr lang="ru-RU" sz="2800" b="1" dirty="0" err="1" smtClean="0">
                <a:solidFill>
                  <a:srgbClr val="FF0000"/>
                </a:solidFill>
                <a:latin typeface="+mj-lt"/>
              </a:rPr>
              <a:t>ращ</a:t>
            </a:r>
            <a:r>
              <a:rPr lang="ru-RU" sz="2800" dirty="0" smtClean="0">
                <a:solidFill>
                  <a:srgbClr val="FF0000"/>
                </a:solidFill>
                <a:latin typeface="+mj-lt"/>
              </a:rPr>
              <a:t>-</a:t>
            </a:r>
            <a:r>
              <a:rPr lang="ru-RU" sz="2800" b="1" dirty="0" smtClean="0">
                <a:solidFill>
                  <a:srgbClr val="FF0000"/>
                </a:solidFill>
                <a:latin typeface="+mj-lt"/>
              </a:rPr>
              <a:t>//-</a:t>
            </a:r>
            <a:r>
              <a:rPr lang="ru-RU" sz="2800" b="1" dirty="0">
                <a:solidFill>
                  <a:srgbClr val="FF0000"/>
                </a:solidFill>
                <a:latin typeface="+mj-lt"/>
              </a:rPr>
              <a:t>рос-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44115" y="1755798"/>
            <a:ext cx="576388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dirty="0">
                <a:latin typeface="+mj-lt"/>
              </a:rPr>
              <a:t>Взр</a:t>
            </a:r>
            <a:r>
              <a:rPr lang="ru-RU" sz="2800" u="sng" dirty="0">
                <a:latin typeface="+mj-lt"/>
              </a:rPr>
              <a:t>о</a:t>
            </a:r>
            <a:r>
              <a:rPr lang="ru-RU" sz="2800" dirty="0">
                <a:latin typeface="+mj-lt"/>
              </a:rPr>
              <a:t>слеть, вр</a:t>
            </a:r>
            <a:r>
              <a:rPr lang="ru-RU" sz="2800" u="sng" dirty="0">
                <a:latin typeface="+mj-lt"/>
              </a:rPr>
              <a:t>а</a:t>
            </a:r>
            <a:r>
              <a:rPr lang="ru-RU" sz="2800" dirty="0">
                <a:latin typeface="+mj-lt"/>
              </a:rPr>
              <a:t>стать, выр</a:t>
            </a:r>
            <a:r>
              <a:rPr lang="ru-RU" sz="2800" u="sng" dirty="0">
                <a:latin typeface="+mj-lt"/>
              </a:rPr>
              <a:t>а</a:t>
            </a:r>
            <a:r>
              <a:rPr lang="ru-RU" sz="2800" dirty="0">
                <a:latin typeface="+mj-lt"/>
              </a:rPr>
              <a:t>стить,  </a:t>
            </a:r>
            <a:endParaRPr lang="ru-RU" sz="2800" dirty="0" smtClean="0">
              <a:latin typeface="+mj-lt"/>
            </a:endParaRPr>
          </a:p>
          <a:p>
            <a:pPr algn="ctr"/>
            <a:r>
              <a:rPr lang="ru-RU" sz="2800" dirty="0" smtClean="0">
                <a:latin typeface="+mj-lt"/>
              </a:rPr>
              <a:t>выр</a:t>
            </a:r>
            <a:r>
              <a:rPr lang="ru-RU" sz="2800" u="sng" dirty="0" smtClean="0">
                <a:latin typeface="+mj-lt"/>
              </a:rPr>
              <a:t>а</a:t>
            </a:r>
            <a:r>
              <a:rPr lang="ru-RU" sz="2800" dirty="0" smtClean="0">
                <a:latin typeface="+mj-lt"/>
              </a:rPr>
              <a:t>щенный</a:t>
            </a:r>
            <a:r>
              <a:rPr lang="ru-RU" sz="2800" dirty="0">
                <a:latin typeface="+mj-lt"/>
              </a:rPr>
              <a:t>, </a:t>
            </a:r>
            <a:r>
              <a:rPr lang="ru-RU" sz="2800" dirty="0" smtClean="0">
                <a:latin typeface="+mj-lt"/>
              </a:rPr>
              <a:t>р</a:t>
            </a:r>
            <a:r>
              <a:rPr lang="ru-RU" sz="2800" u="sng" dirty="0" smtClean="0">
                <a:latin typeface="+mj-lt"/>
              </a:rPr>
              <a:t>а</a:t>
            </a:r>
            <a:r>
              <a:rPr lang="ru-RU" sz="2800" dirty="0" smtClean="0">
                <a:latin typeface="+mj-lt"/>
              </a:rPr>
              <a:t>стительное, отр</a:t>
            </a:r>
            <a:r>
              <a:rPr lang="ru-RU" sz="2800" u="sng" dirty="0" smtClean="0">
                <a:latin typeface="+mj-lt"/>
              </a:rPr>
              <a:t>а</a:t>
            </a:r>
            <a:r>
              <a:rPr lang="ru-RU" sz="2800" dirty="0" smtClean="0">
                <a:latin typeface="+mj-lt"/>
              </a:rPr>
              <a:t>сль</a:t>
            </a:r>
            <a:endParaRPr lang="ru-RU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49931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7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Объект 5"/>
          <p:cNvSpPr>
            <a:spLocks noGrp="1"/>
          </p:cNvSpPr>
          <p:nvPr>
            <p:ph type="body" idx="1"/>
          </p:nvPr>
        </p:nvSpPr>
        <p:spPr>
          <a:xfrm>
            <a:off x="2060429" y="2542605"/>
            <a:ext cx="6831213" cy="3023517"/>
          </a:xfrm>
        </p:spPr>
        <p:txBody>
          <a:bodyPr>
            <a:noAutofit/>
          </a:bodyPr>
          <a:lstStyle/>
          <a:p>
            <a:endParaRPr lang="ru-RU" sz="36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endParaRPr lang="ru-RU" sz="36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с 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чередованием гласных </a:t>
            </a:r>
            <a:r>
              <a:rPr lang="ru-RU" b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А/О</a:t>
            </a:r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корне-</a:t>
            </a:r>
            <a:r>
              <a:rPr lang="ru-RU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</a:t>
            </a:r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//-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ращ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-//-</a:t>
            </a:r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рос-.</a:t>
            </a:r>
          </a:p>
          <a:p>
            <a:pPr>
              <a:lnSpc>
                <a:spcPct val="100000"/>
              </a:lnSpc>
            </a:pPr>
            <a:endParaRPr lang="ru-RU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выявить 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</a:t>
            </a:r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написания 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гласных </a:t>
            </a:r>
            <a:r>
              <a:rPr lang="ru-RU" b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А/О 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корне -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-//-</a:t>
            </a:r>
            <a:r>
              <a:rPr lang="ru-RU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ращ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-//-</a:t>
            </a:r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рос-;</a:t>
            </a:r>
          </a:p>
          <a:p>
            <a:pPr>
              <a:lnSpc>
                <a:spcPct val="100000"/>
              </a:lnSpc>
            </a:pPr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научиться 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применять правила </a:t>
            </a:r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написания </a:t>
            </a:r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вариативного </a:t>
            </a:r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корня.</a:t>
            </a:r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51720" y="1164294"/>
            <a:ext cx="5472608" cy="12170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«Чередующиеся гласные О/А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корне слова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ращ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-//-рос-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366857" y="2547388"/>
            <a:ext cx="1656184" cy="792088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66857" y="3861048"/>
            <a:ext cx="1656184" cy="792088"/>
          </a:xfrm>
          <a:prstGeom prst="rect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19872" y="351912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+mj-lt"/>
              </a:rPr>
              <a:t>   Тема</a:t>
            </a:r>
            <a:endParaRPr lang="ru-RU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7653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9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1191" y="1340768"/>
            <a:ext cx="752968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Повторим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ранее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изученный теоретический материал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теме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«Корни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чередованием».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Понаблюдаем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корнем -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-//-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ращ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-//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-рос-.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Сделаем выводы.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Сверим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теоретическим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материалом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учебника.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алгоритму выполним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практические упражнения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закрепить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правописания чередующихся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гласных в корне –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-//-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ращ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-//-рос-</a:t>
            </a:r>
            <a:endParaRPr lang="ru-RU" sz="2400" dirty="0">
              <a:latin typeface="Georgia" panose="02040502050405020303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23928" y="332656"/>
            <a:ext cx="13805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</a:p>
        </p:txBody>
      </p:sp>
    </p:spTree>
    <p:extLst>
      <p:ext uri="{BB962C8B-B14F-4D97-AF65-F5344CB8AC3E}">
        <p14:creationId xmlns:p14="http://schemas.microsoft.com/office/powerpoint/2010/main" val="274751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07934" y="2294359"/>
            <a:ext cx="29523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ращ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ивание вы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ращ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енный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ращ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ивать вз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ращ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ённый на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ращ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ивание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ращ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ивать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57293" y="2296512"/>
            <a:ext cx="228430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  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 вы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 вы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ший с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лось пере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62631" y="2271212"/>
            <a:ext cx="24482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ение</a:t>
            </a:r>
          </a:p>
          <a:p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ёт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ущая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ить воз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ает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ить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16074" y="1540444"/>
            <a:ext cx="19480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600" b="1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31324" y="1572539"/>
            <a:ext cx="14670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600" b="1" u="sng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9074" y="1531063"/>
            <a:ext cx="16559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600" b="1" u="sng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004293" y="384311"/>
            <a:ext cx="31361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Понаблюдайте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17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>
            <a:off x="1987415" y="4293096"/>
            <a:ext cx="5894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+mj-lt"/>
              </a:rPr>
              <a:t>    </a:t>
            </a:r>
            <a:r>
              <a:rPr lang="ru-RU" sz="3600" b="1" dirty="0" smtClean="0">
                <a:latin typeface="+mj-lt"/>
              </a:rPr>
              <a:t>-</a:t>
            </a:r>
            <a:r>
              <a:rPr lang="ru-RU" sz="3600" b="1" dirty="0" err="1" smtClean="0">
                <a:latin typeface="+mj-lt"/>
              </a:rPr>
              <a:t>р</a:t>
            </a:r>
            <a:r>
              <a:rPr lang="ru-RU" sz="3600" b="1" dirty="0" err="1" smtClean="0">
                <a:solidFill>
                  <a:srgbClr val="FF0000"/>
                </a:solidFill>
                <a:latin typeface="+mj-lt"/>
              </a:rPr>
              <a:t>а</a:t>
            </a:r>
            <a:r>
              <a:rPr lang="ru-RU" sz="3600" b="1" dirty="0" err="1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ст</a:t>
            </a:r>
            <a:r>
              <a:rPr lang="ru-RU" sz="3600" b="1" dirty="0" smtClean="0">
                <a:latin typeface="+mj-lt"/>
              </a:rPr>
              <a:t>-// -</a:t>
            </a:r>
            <a:r>
              <a:rPr lang="ru-RU" sz="3600" b="1" dirty="0" err="1" smtClean="0">
                <a:latin typeface="+mj-lt"/>
              </a:rPr>
              <a:t>р</a:t>
            </a:r>
            <a:r>
              <a:rPr lang="ru-RU" sz="3600" b="1" dirty="0" err="1" smtClean="0">
                <a:solidFill>
                  <a:srgbClr val="FF0000"/>
                </a:solidFill>
                <a:latin typeface="+mj-lt"/>
              </a:rPr>
              <a:t>а</a:t>
            </a:r>
            <a:r>
              <a:rPr lang="ru-RU" sz="3600" b="1" dirty="0" err="1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щ</a:t>
            </a:r>
            <a:r>
              <a:rPr lang="ru-RU" sz="3600" b="1" dirty="0" smtClean="0">
                <a:latin typeface="+mj-lt"/>
              </a:rPr>
              <a:t>-// -р</a:t>
            </a:r>
            <a:r>
              <a:rPr lang="ru-RU" sz="3600" b="1" dirty="0" smtClean="0">
                <a:solidFill>
                  <a:srgbClr val="FF0000"/>
                </a:solidFill>
                <a:latin typeface="+mj-lt"/>
              </a:rPr>
              <a:t>о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с</a:t>
            </a:r>
            <a:r>
              <a:rPr lang="ru-RU" sz="3600" b="1" dirty="0" smtClean="0">
                <a:latin typeface="+mj-lt"/>
              </a:rPr>
              <a:t>-</a:t>
            </a:r>
          </a:p>
        </p:txBody>
      </p:sp>
      <p:sp>
        <p:nvSpPr>
          <p:cNvPr id="9" name="Дуга 8"/>
          <p:cNvSpPr/>
          <p:nvPr/>
        </p:nvSpPr>
        <p:spPr>
          <a:xfrm rot="18974747">
            <a:off x="2485349" y="4220335"/>
            <a:ext cx="1085650" cy="1034594"/>
          </a:xfrm>
          <a:prstGeom prst="arc">
            <a:avLst>
              <a:gd name="adj1" fmla="val 15596908"/>
              <a:gd name="adj2" fmla="val 363874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8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0" name="Дуга 9"/>
          <p:cNvSpPr/>
          <p:nvPr/>
        </p:nvSpPr>
        <p:spPr>
          <a:xfrm rot="18974747">
            <a:off x="5516211" y="4274326"/>
            <a:ext cx="1083571" cy="1034594"/>
          </a:xfrm>
          <a:prstGeom prst="arc">
            <a:avLst>
              <a:gd name="adj1" fmla="val 15459524"/>
              <a:gd name="adj2" fmla="val 44824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8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1" name="Дуга 10"/>
          <p:cNvSpPr/>
          <p:nvPr/>
        </p:nvSpPr>
        <p:spPr>
          <a:xfrm rot="18974747">
            <a:off x="3960303" y="4226217"/>
            <a:ext cx="1170336" cy="1087445"/>
          </a:xfrm>
          <a:prstGeom prst="arc">
            <a:avLst>
              <a:gd name="adj1" fmla="val 15708371"/>
              <a:gd name="adj2" fmla="val 574124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8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38202" y="1777534"/>
            <a:ext cx="4568879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+mj-lt"/>
              </a:rPr>
              <a:t>ПЕРЕД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-СТ-, -Щ- </a:t>
            </a:r>
            <a:r>
              <a:rPr lang="ru-RU" sz="2800" dirty="0" smtClean="0">
                <a:latin typeface="+mj-lt"/>
              </a:rPr>
              <a:t>пишем </a:t>
            </a:r>
            <a:r>
              <a:rPr lang="ru-RU" sz="4000" dirty="0" smtClean="0">
                <a:solidFill>
                  <a:srgbClr val="FF0000"/>
                </a:solidFill>
                <a:latin typeface="+mj-lt"/>
              </a:rPr>
              <a:t>А</a:t>
            </a:r>
          </a:p>
          <a:p>
            <a:r>
              <a:rPr lang="ru-RU" sz="2800" dirty="0" smtClean="0">
                <a:latin typeface="+mj-lt"/>
              </a:rPr>
              <a:t>      ПЕРЕД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-С-  </a:t>
            </a:r>
            <a:r>
              <a:rPr lang="ru-RU" sz="2800" dirty="0" smtClean="0">
                <a:latin typeface="+mj-lt"/>
              </a:rPr>
              <a:t>пишем </a:t>
            </a:r>
            <a:r>
              <a:rPr lang="ru-RU" sz="2800" b="1" dirty="0" smtClean="0">
                <a:solidFill>
                  <a:srgbClr val="FF0000"/>
                </a:solidFill>
                <a:latin typeface="+mj-lt"/>
              </a:rPr>
              <a:t>О</a:t>
            </a:r>
            <a:endParaRPr lang="ru-RU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041339" y="49625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46775" y="328737"/>
            <a:ext cx="18806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</a:t>
            </a:r>
          </a:p>
        </p:txBody>
      </p:sp>
    </p:spTree>
    <p:extLst>
      <p:ext uri="{BB962C8B-B14F-4D97-AF65-F5344CB8AC3E}">
        <p14:creationId xmlns:p14="http://schemas.microsoft.com/office/powerpoint/2010/main" val="55310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imes New Roman/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imes New Roman/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4.xml><?xml version="1.0" encoding="utf-8"?>
<a:theme xmlns:a="http://schemas.openxmlformats.org/drawingml/2006/main" name="1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2730</TotalTime>
  <Words>965</Words>
  <Application>Microsoft Office PowerPoint</Application>
  <PresentationFormat>Экран (4:3)</PresentationFormat>
  <Paragraphs>198</Paragraphs>
  <Slides>21</Slides>
  <Notes>0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21</vt:i4>
      </vt:variant>
    </vt:vector>
  </HeadingPairs>
  <TitlesOfParts>
    <vt:vector size="31" baseType="lpstr">
      <vt:lpstr>Arial</vt:lpstr>
      <vt:lpstr>Calibri</vt:lpstr>
      <vt:lpstr>Calibri Light</vt:lpstr>
      <vt:lpstr>Georgia</vt:lpstr>
      <vt:lpstr>MS Mincho</vt:lpstr>
      <vt:lpstr>Times New Roman</vt:lpstr>
      <vt:lpstr>Office Theme</vt:lpstr>
      <vt:lpstr>Специальное оформление</vt:lpstr>
      <vt:lpstr>1_Office Theme</vt:lpstr>
      <vt:lpstr>1_Специальное оформление</vt:lpstr>
      <vt:lpstr>Презентация к уроку русского языка в 5 классе  «Чередование гласных А/О в корне -раст-/ ращ-/-рос-»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Проверка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DNA Project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DNA7 X86</dc:creator>
  <cp:lastModifiedBy>alena</cp:lastModifiedBy>
  <cp:revision>139</cp:revision>
  <dcterms:created xsi:type="dcterms:W3CDTF">2017-01-26T08:25:51Z</dcterms:created>
  <dcterms:modified xsi:type="dcterms:W3CDTF">2023-01-06T10:45:10Z</dcterms:modified>
</cp:coreProperties>
</file>