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12/12/2022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12/12/2022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12/12/2022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12/12/2022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12/12/2022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12/12/2022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12/12/2022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7067" y="1119116"/>
            <a:ext cx="7766936" cy="1528550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MZGB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636525" y="4050833"/>
            <a:ext cx="5527344" cy="2227137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ельгейм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Анастасия Дмитриевна</a:t>
            </a:r>
          </a:p>
          <a:p>
            <a:pPr algn="l"/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иностранного языка</a:t>
            </a:r>
          </a:p>
          <a:p>
            <a:pPr algn="l"/>
            <a:r>
              <a:rPr lang="ru-RU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Дегтерева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Диана </a:t>
            </a:r>
            <a:r>
              <a:rPr lang="ru-RU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Арсеновна</a:t>
            </a:r>
            <a:endParaRPr lang="ru-RU" sz="2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</a:t>
            </a:r>
            <a:r>
              <a:rPr lang="ru-RU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иностраного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языка</a:t>
            </a:r>
          </a:p>
          <a:p>
            <a:pPr algn="l"/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МАОУ СОШ №3</a:t>
            </a:r>
            <a:endParaRPr lang="ru-RU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857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5" y="254758"/>
            <a:ext cx="8596668" cy="864358"/>
          </a:xfrm>
        </p:spPr>
        <p:txBody>
          <a:bodyPr>
            <a:normAutofit fontScale="90000"/>
          </a:bodyPr>
          <a:lstStyle/>
          <a:p>
            <a:r>
              <a:rPr lang="en-US" sz="2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Step 3. Music/ Cinema/ Theatre/ Cartoons and Films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7335" y="1351128"/>
            <a:ext cx="8596668" cy="4690234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Listen the songs and guess the film! (Harry Potter)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Look his photo from childhood and guess: who is this famous person? (Arnold Schwarzenegger)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Guess:  What do these pictures unite? ( The genre of art, theatre)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 you know his name is Dobby! What Dobby should get from his master for freedom? (sock)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Look at this video fragment and write the name of the film.  (Fantastic beats and where to find them.)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Put the letter in the correct order to get right words. (Melodrama, Detective, Opera, Comedy, Theatre.)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Guess the singer (Queen We are the champions)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Guess the singer ( Celine Dion – My heart will go on)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Name the American prize for the best film. (Oscar)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Name the most famous animator. (Walt Disney)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вас есть 100 секунд т.е. пока играет музыка, чтобы дописать ответы.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ж, листочки с ответами сданы, давайте же проверим!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56252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1096370"/>
          </a:xfrm>
        </p:spPr>
        <p:txBody>
          <a:bodyPr>
            <a:normAutofit fontScale="90000"/>
          </a:bodyPr>
          <a:lstStyle/>
          <a:p>
            <a:r>
              <a:rPr lang="ru-RU" dirty="0"/>
              <a:t>	</a:t>
            </a:r>
            <a:br>
              <a:rPr lang="ru-RU" dirty="0"/>
            </a:br>
            <a:r>
              <a:rPr lang="ru-RU" sz="2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 и рефлексия</a:t>
            </a:r>
            <a:r>
              <a:rPr lang="ru-RU" dirty="0"/>
              <a:t/>
            </a:r>
            <a:br>
              <a:rPr lang="ru-RU" dirty="0"/>
            </a:br>
            <a:endParaRPr lang="ru-RU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7335" y="2074460"/>
            <a:ext cx="8596668" cy="3966902"/>
          </a:xfrm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победителем в нашей игре становится…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Итак, давайте ответим на вопрос, который прозвучал в начале занятии: Пригодятся ли вам знания по этим темам в будущем? Почему? (ответы)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Узнали ли вы что-то новое сегодня?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понравилось/не понравилось/ на какую тему вы бы добавили вопросов?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7933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Методическая разработка занятия по теме «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MZGB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в рамках реализации дополнительных общеобразовательных программ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Группа обучающихся: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9-11 класс, 15-17 лет</a:t>
            </a:r>
            <a:b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 занятия: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Игра «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Мозгобойня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на английском языке</a:t>
            </a:r>
            <a:b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 занятия: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комбинированное</a:t>
            </a:r>
            <a:b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 занятия: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соревнование по группам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5325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932597"/>
          </a:xfrm>
        </p:spPr>
        <p:txBody>
          <a:bodyPr>
            <a:normAutofit/>
          </a:bodyPr>
          <a:lstStyle/>
          <a:p>
            <a:r>
              <a:rPr lang="ru-RU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Цели</a:t>
            </a:r>
            <a:r>
              <a:rPr lang="en-US" sz="4000" dirty="0" smtClean="0">
                <a:solidFill>
                  <a:schemeClr val="tx1"/>
                </a:solidFill>
              </a:rPr>
              <a:t>:</a:t>
            </a:r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7335" y="1542197"/>
            <a:ext cx="8596668" cy="2688609"/>
          </a:xfrm>
        </p:spPr>
        <p:txBody>
          <a:bodyPr>
            <a:normAutofit/>
          </a:bodyPr>
          <a:lstStyle/>
          <a:p>
            <a:endParaRPr lang="ru-RU" dirty="0"/>
          </a:p>
          <a:p>
            <a:pPr lvl="0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асширение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культуроведческих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знаний учащихся и способствование формированию межкультурной компетенции учащихся;</a:t>
            </a:r>
          </a:p>
          <a:p>
            <a:pPr lvl="0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знакомление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культурным многообразием стран изучаемого языка, их вкладом в мировую культуру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1548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1260143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7335" y="1869743"/>
            <a:ext cx="8596668" cy="4171619"/>
          </a:xfrm>
        </p:spPr>
        <p:txBody>
          <a:bodyPr>
            <a:normAutofit fontScale="85000" lnSpcReduction="10000"/>
          </a:bodyPr>
          <a:lstStyle/>
          <a:p>
            <a:r>
              <a:rPr lang="ru-RU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Образовательная: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формировать у учащихся речевую, языковую, социокультурную компетенцию;</a:t>
            </a:r>
          </a:p>
          <a:p>
            <a:r>
              <a:rPr lang="ru-RU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Развивающие: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расширять кругозор учащихся;</a:t>
            </a:r>
          </a:p>
          <a:p>
            <a:pPr lvl="0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ознакомить с культурой, традициями и обычаями страны изучаемого языка;</a:t>
            </a:r>
          </a:p>
          <a:p>
            <a:pPr lvl="0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развивать фонематический слух;</a:t>
            </a:r>
          </a:p>
          <a:p>
            <a:r>
              <a:rPr lang="ru-RU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Воспитывающие: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воспитывать уважение к образу жизни людей страны изучаемого языка;</a:t>
            </a:r>
          </a:p>
          <a:p>
            <a:pPr lvl="0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воспитывать чувство толерантности;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28365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68490" y="-2071496"/>
            <a:ext cx="8775510" cy="73712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28600" algn="just">
              <a:lnSpc>
                <a:spcPct val="150000"/>
              </a:lnSpc>
              <a:spcAft>
                <a:spcPts val="1000"/>
              </a:spcAft>
            </a:pPr>
            <a:endParaRPr lang="en-US" sz="24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 algn="just">
              <a:lnSpc>
                <a:spcPct val="150000"/>
              </a:lnSpc>
              <a:spcAft>
                <a:spcPts val="1000"/>
              </a:spcAft>
            </a:pP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 algn="just">
              <a:lnSpc>
                <a:spcPct val="150000"/>
              </a:lnSpc>
              <a:spcAft>
                <a:spcPts val="1000"/>
              </a:spcAft>
            </a:pPr>
            <a:endParaRPr lang="en-US" sz="24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 algn="just">
              <a:lnSpc>
                <a:spcPct val="150000"/>
              </a:lnSpc>
              <a:spcAft>
                <a:spcPts val="1000"/>
              </a:spcAft>
            </a:pPr>
            <a:endParaRPr lang="en-US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 algn="just">
              <a:lnSpc>
                <a:spcPct val="150000"/>
              </a:lnSpc>
              <a:spcAft>
                <a:spcPts val="1000"/>
              </a:spcAft>
            </a:pPr>
            <a:endParaRPr lang="en-US" sz="24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 algn="just">
              <a:lnSpc>
                <a:spcPct val="150000"/>
              </a:lnSpc>
              <a:spcAft>
                <a:spcPts val="1000"/>
              </a:spcAft>
            </a:pP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Занятие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MZGB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 имеет культурологическую направленность и призвана стимулировать учащихся 9-11 классов к изучению английского языка и культуры англоязычных стран, формируя при этом позитивное отношение к  народам и культуре стран изучаемого языка, а также развивать межкультурную компетенцию учащихся.</a:t>
            </a:r>
          </a:p>
          <a:p>
            <a:pPr algn="just">
              <a:lnSpc>
                <a:spcPct val="150000"/>
              </a:lnSpc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83569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181970"/>
          </a:xfrm>
        </p:spPr>
        <p:txBody>
          <a:bodyPr>
            <a:normAutofit fontScale="90000"/>
          </a:bodyPr>
          <a:lstStyle/>
          <a:p>
            <a:r>
              <a:rPr lang="ru-RU" sz="2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 занятия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7335" y="791570"/>
            <a:ext cx="8596668" cy="5249792"/>
          </a:xfrm>
        </p:spPr>
        <p:txBody>
          <a:bodyPr>
            <a:normAutofit fontScale="25000" lnSpcReduction="20000"/>
          </a:bodyPr>
          <a:lstStyle/>
          <a:p>
            <a:r>
              <a:rPr lang="ru-RU" sz="44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1.Организационный этап – 1 мин.</a:t>
            </a:r>
            <a:endParaRPr lang="ru-RU" sz="4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– создать условия для включения учащихся в работу и создание позитивного настроения.</a:t>
            </a:r>
          </a:p>
          <a:p>
            <a:r>
              <a:rPr lang="ru-RU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 учителя –  настраивает детей на предстоящую работу</a:t>
            </a:r>
          </a:p>
          <a:p>
            <a:r>
              <a:rPr lang="ru-RU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 учащихся – внимательно слушают, настраиваются на работу</a:t>
            </a:r>
          </a:p>
          <a:p>
            <a:r>
              <a:rPr lang="ru-RU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Результат: учащиеся настроены на работу.</a:t>
            </a:r>
          </a:p>
          <a:p>
            <a:r>
              <a:rPr lang="ru-RU" sz="44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Этап постановки проблемы – 2 мин.</a:t>
            </a:r>
            <a:endParaRPr lang="ru-RU" sz="4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– введение в тему путём постановки проблемы, возбуждения мыслительной деятельности, мотивации на успех.</a:t>
            </a:r>
          </a:p>
          <a:p>
            <a:r>
              <a:rPr lang="ru-RU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 учителя – побуждающий диалог</a:t>
            </a:r>
          </a:p>
          <a:p>
            <a:r>
              <a:rPr lang="ru-RU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 учащихся – высказывают предположения, отвечают на поставленные вопросы</a:t>
            </a:r>
          </a:p>
          <a:p>
            <a:r>
              <a:rPr lang="ru-RU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Результат: учащиеся испытывают эмоциональный подъем, мотивированный на результат</a:t>
            </a:r>
          </a:p>
          <a:p>
            <a:r>
              <a:rPr lang="ru-RU" sz="44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Основной этап – 40 мин.</a:t>
            </a:r>
            <a:endParaRPr lang="ru-RU" sz="4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Цель: – ознакомить с культурой, традициями и обычаями страны изучаемого языка;</a:t>
            </a:r>
          </a:p>
          <a:p>
            <a:r>
              <a:rPr lang="ru-RU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 учителя – проводит игру</a:t>
            </a:r>
          </a:p>
          <a:p>
            <a:r>
              <a:rPr lang="ru-RU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 учащихся – отвечают на вопросы, взаимодействуют с участниками команды</a:t>
            </a:r>
          </a:p>
          <a:p>
            <a:r>
              <a:rPr lang="ru-RU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Результат: проявляют готовность к сознательному освоению нового и ранее изученного материала.</a:t>
            </a:r>
          </a:p>
          <a:p>
            <a:r>
              <a:rPr lang="ru-RU" sz="44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4400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Итогово</a:t>
            </a:r>
            <a:r>
              <a:rPr lang="ru-RU" sz="44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-рефлексивный этап – 5 мин</a:t>
            </a:r>
            <a:r>
              <a:rPr lang="ru-RU" sz="4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4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Цель: создать условия для оценивания результативности собственной работы, обобщения имеющихся знаний, самооценки собственной деятельности на занятии.</a:t>
            </a:r>
          </a:p>
          <a:p>
            <a:r>
              <a:rPr lang="ru-RU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 учителя – побуждает учащихся к выводу о пользе проведённого мероприятия, просит каждого участника показать свое отношение к данному мероприятию,  подводит итоги занятия, благодарит за работу.</a:t>
            </a:r>
          </a:p>
          <a:p>
            <a:r>
              <a:rPr lang="ru-RU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 учащихся –  делают выводы и наблюдения по поставленной проблеме в начале занятия, оценивают своё отношение к происходившему.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78631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509516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Ход мероприятия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7335" y="1296537"/>
            <a:ext cx="8596668" cy="4744825"/>
          </a:xfrm>
        </p:spPr>
        <p:txBody>
          <a:bodyPr>
            <a:normAutofit fontScale="85000" lnSpcReduction="10000"/>
          </a:bodyPr>
          <a:lstStyle/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Организационный момент  (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NB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Всё занятие ведётся на английском языке)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Добрый день ребята и добро пожаловать на знаменитую игру «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Мозгобойню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»!</a:t>
            </a:r>
          </a:p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Кто может назвать столицу Англии? (ответ) Замечательно! А кто придумал знаменитого на весь мир Шерлока Холмса? (ответ) А теперь самый сложный вопрос: в какой британской рок-группе играл Джон Леннон? (ответ) Великолепно!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вы думаете, какие темы вас ждут сегодня на игре? (ответы детей)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пригодятся ли они вам в будущем? (ответы)</a:t>
            </a:r>
          </a:p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Основной этап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Сейчас мы разделимся на 3 команды, для этого вытягиваем цветную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полосочку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жёлтый,красный,зелёный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и формируем группы по цветам.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Итак у нас будет 3 блока вопросов: География и история; литература; музыка, кино и мультфильмы, театр.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каждый вопрос вам даётся по 1 минуте, в конце каждого блока у вас будет 100 секунд, чтобы дописать ответы на специальных листочках (Листы с ответами в приложении А). После сдачи ваших ответов, мы все вместе их проверим. Это понятно? Тогда давайте начинать.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44370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495869"/>
          </a:xfrm>
        </p:spPr>
        <p:txBody>
          <a:bodyPr>
            <a:normAutofit/>
          </a:bodyPr>
          <a:lstStyle/>
          <a:p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Step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1. 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Geography and history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7335" y="1487607"/>
            <a:ext cx="8596668" cy="4553756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the official name of Britain? ( The United Kingdom of Great Britain and Northern Ireland)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the London home of the Queen? (It is the Buckingham Palace.)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birds live in the Tower of London?  One can say – these birds hold the power of the crown itself. But they have never left the Tower. (Raven)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the capital of the USA?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Washington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many stripes are there on the American flag? (13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количеству штатов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Who discovered America? (Christopher Columbus)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Name this monument. What does it symbolize? (The Statue of Liberty /a land of freedom)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Name the feast. Where is this feast national?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Thanksgiving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USA)</a:t>
            </a:r>
          </a:p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traditional English drink is (tea)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Who is it? Where does it live? (The Loch Ness monster/ Scotland)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вас есть 100 секунд т.е. пока играет музыка, чтобы дописать ответы.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ж, листочки с ответами сданы, давайте же проверим!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Следующий блок вопросов!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09140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932597"/>
          </a:xfrm>
        </p:spPr>
        <p:txBody>
          <a:bodyPr>
            <a:normAutofit fontScale="90000"/>
          </a:bodyPr>
          <a:lstStyle/>
          <a:p>
            <a:r>
              <a:rPr lang="ru-RU" sz="27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Step</a:t>
            </a:r>
            <a:r>
              <a:rPr lang="ru-RU" sz="2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2.  </a:t>
            </a:r>
            <a:r>
              <a:rPr lang="ru-RU" sz="27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Literature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7335" y="1160060"/>
            <a:ext cx="8596668" cy="4881302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Who is an English writer whose most famous novel is “Robinson Crusoe”? (Daniel Defoe)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“Tom Sawyer” is a well-known novel written by a famous writer. ( Mark Twain)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English have loved ….. since the days of Shakespeare. (theatre)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Look at the picture and guess who is she? A famous writer, wrote 78 crime stories, 19 plays and 6 romantic novels (Agatha Christie)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Translate English proverb. (Better an egg today than a hen tomorrow.-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Лучше синица в руках, чем журавль в небе.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Who was the author of the famous storybook 'Alice' Adventures in Wonderland '? (Lewis Carrol)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Who said "To be or not to be, that is the question”? (Hamlet)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Which is the first Harry Potter book? (H.P. and Philosopher Stone)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the book' The Lord of the Rings', who or what is Bilbo? (hobbit)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One of the famous character children’s literature, which got his name thanks to one of the toys of his author’s son. Name this character (Winnie the Pooh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вас есть 100 секунд т.е. пока играет музыка, чтобы дописать ответы.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ж, листочки с ответами сданы, давайте же проверим!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Следующий блок вопросов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9486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2985</TotalTime>
  <Words>1100</Words>
  <Application>Microsoft Office PowerPoint</Application>
  <PresentationFormat>Широкоэкранный</PresentationFormat>
  <Paragraphs>105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Calibri</vt:lpstr>
      <vt:lpstr>Times New Roman</vt:lpstr>
      <vt:lpstr>Trebuchet MS</vt:lpstr>
      <vt:lpstr>Wingdings 3</vt:lpstr>
      <vt:lpstr>Грань</vt:lpstr>
      <vt:lpstr>«MZGB»</vt:lpstr>
      <vt:lpstr>Методическая разработка занятия по теме «MZGB» в рамках реализации дополнительных общеобразовательных программ.   Группа обучающихся: 9-11 класс, 15-17 лет Тема занятия: Игра «Мозгобойня» на английском языке Тип занятия: комбинированное Форма занятия: соревнование по группам  </vt:lpstr>
      <vt:lpstr>Цели:</vt:lpstr>
      <vt:lpstr>ЗАДАЧИ:</vt:lpstr>
      <vt:lpstr>Презентация PowerPoint</vt:lpstr>
      <vt:lpstr>План занятия </vt:lpstr>
      <vt:lpstr>Ход мероприятия</vt:lpstr>
      <vt:lpstr>Step 1. Geography and history</vt:lpstr>
      <vt:lpstr>Step 2.  Literature </vt:lpstr>
      <vt:lpstr>Step 3. Music/ Cinema/ Theatre/ Cartoons and Films </vt:lpstr>
      <vt:lpstr>  Итог и рефлексия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«MZGB»</dc:title>
  <dc:creator>Пользователь</dc:creator>
  <cp:lastModifiedBy>Пользователь</cp:lastModifiedBy>
  <cp:revision>4</cp:revision>
  <dcterms:created xsi:type="dcterms:W3CDTF">2022-12-12T10:57:50Z</dcterms:created>
  <dcterms:modified xsi:type="dcterms:W3CDTF">2022-12-14T12:43:18Z</dcterms:modified>
</cp:coreProperties>
</file>