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81" r:id="rId4"/>
    <p:sldId id="284" r:id="rId5"/>
    <p:sldId id="282" r:id="rId6"/>
    <p:sldId id="265" r:id="rId7"/>
    <p:sldId id="261" r:id="rId8"/>
    <p:sldId id="287" r:id="rId9"/>
    <p:sldId id="286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4660"/>
  </p:normalViewPr>
  <p:slideViewPr>
    <p:cSldViewPr>
      <p:cViewPr>
        <p:scale>
          <a:sx n="76" d="100"/>
          <a:sy n="76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6467-8FFC-4560-ADC1-4B0A42D8186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30A2-1364-452F-A25C-DED1847605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44688" r="50220" b="15018"/>
          <a:stretch/>
        </p:blipFill>
        <p:spPr bwMode="auto">
          <a:xfrm>
            <a:off x="107504" y="1643029"/>
            <a:ext cx="3254174" cy="42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6" t="42319" r="38940" b="32957"/>
          <a:stretch/>
        </p:blipFill>
        <p:spPr bwMode="auto">
          <a:xfrm>
            <a:off x="3995936" y="1484784"/>
            <a:ext cx="4536504" cy="27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572000" y="2564904"/>
            <a:ext cx="144016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8" t="17143" r="9423" b="51794"/>
          <a:stretch/>
        </p:blipFill>
        <p:spPr bwMode="auto">
          <a:xfrm>
            <a:off x="3875543" y="1298537"/>
            <a:ext cx="4680520" cy="31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3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30574_25-phonoteka_org-p-fon-list-bumagi-v-lineiku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2060848"/>
            <a:ext cx="5328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3660788" cy="3367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8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730574_25-phonoteka_org-p-fon-list-bumagi-v-lineiku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0768" y="260648"/>
            <a:ext cx="5047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Восьмое  декабря.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709793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ная  р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бота.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838" y="1295699"/>
            <a:ext cx="647664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Скажешь – не  воротишь,  </a:t>
            </a:r>
          </a:p>
          <a:p>
            <a:endParaRPr lang="ru-RU" sz="4400" dirty="0" smtClean="0"/>
          </a:p>
          <a:p>
            <a:endParaRPr lang="ru-RU" sz="4400" dirty="0"/>
          </a:p>
          <a:p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1288256"/>
            <a:ext cx="15279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dirty="0" err="1" smtClean="0">
                <a:solidFill>
                  <a:prstClr val="black"/>
                </a:solidFill>
              </a:rPr>
              <a:t>напи</a:t>
            </a:r>
            <a:r>
              <a:rPr lang="ru-RU" sz="4400" dirty="0" smtClean="0">
                <a:solidFill>
                  <a:prstClr val="black"/>
                </a:solidFill>
              </a:rPr>
              <a:t>-</a:t>
            </a:r>
          </a:p>
          <a:p>
            <a:pPr lvl="0"/>
            <a:r>
              <a:rPr lang="ru-RU" sz="4400" dirty="0" smtClean="0">
                <a:solidFill>
                  <a:prstClr val="black"/>
                </a:solidFill>
              </a:rPr>
              <a:t> 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772815"/>
            <a:ext cx="3061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</a:rPr>
              <a:t>отрубишь –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410" y="1772816"/>
            <a:ext cx="4962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/>
              <a:t>ш</a:t>
            </a:r>
            <a:r>
              <a:rPr lang="ru-RU" sz="4400" dirty="0" err="1" smtClean="0"/>
              <a:t>ешь</a:t>
            </a:r>
            <a:r>
              <a:rPr lang="ru-RU" sz="4400" dirty="0" smtClean="0"/>
              <a:t> </a:t>
            </a:r>
            <a:r>
              <a:rPr lang="en-US" sz="4400" dirty="0" smtClean="0"/>
              <a:t>-</a:t>
            </a:r>
            <a:r>
              <a:rPr lang="ru-RU" sz="4400" dirty="0" smtClean="0"/>
              <a:t> не  сотрёшь,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120821" y="2197752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не  приставишь.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 rot="5400000">
            <a:off x="1217429" y="310240"/>
            <a:ext cx="2146885" cy="1584175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75345" y="424988"/>
            <a:ext cx="1031051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19872" y="1013420"/>
            <a:ext cx="55446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1578" y="332655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Правописание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300" y="1102328"/>
            <a:ext cx="62139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Правописание безударных</a:t>
            </a:r>
          </a:p>
          <a:p>
            <a:r>
              <a:rPr lang="ru-RU" sz="4000" b="1" dirty="0"/>
              <a:t>о</a:t>
            </a:r>
            <a:r>
              <a:rPr lang="ru-RU" sz="4000" b="1" dirty="0" smtClean="0"/>
              <a:t>кончаний  глаголов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28699"/>
            <a:ext cx="1319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Урок</a:t>
            </a:r>
            <a:endParaRPr lang="ru-RU" sz="4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43663" r="21292" b="13407"/>
          <a:stretch/>
        </p:blipFill>
        <p:spPr bwMode="auto">
          <a:xfrm>
            <a:off x="323528" y="2699654"/>
            <a:ext cx="7400180" cy="38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02817"/>
            <a:ext cx="4032448" cy="113042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108" y="502694"/>
            <a:ext cx="4032448" cy="113042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502694"/>
            <a:ext cx="277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</a:t>
            </a:r>
            <a:r>
              <a:rPr lang="ru-RU" sz="3600" dirty="0" smtClean="0"/>
              <a:t>  спряжение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64144" y="457493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II  </a:t>
            </a:r>
            <a:r>
              <a:rPr lang="ru-RU" sz="3600" dirty="0" smtClean="0"/>
              <a:t>спряжение</a:t>
            </a:r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7584" y="2214163"/>
            <a:ext cx="0" cy="28257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05357" y="2214163"/>
            <a:ext cx="0" cy="314975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32040" y="2214163"/>
            <a:ext cx="0" cy="308704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2225319"/>
            <a:ext cx="7920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584" y="5017217"/>
            <a:ext cx="7920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584" y="3485943"/>
            <a:ext cx="7920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932040" y="2276872"/>
            <a:ext cx="1073317" cy="30243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37964" y="5119152"/>
            <a:ext cx="2096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-</a:t>
            </a:r>
            <a:r>
              <a:rPr lang="ru-RU" sz="4400" dirty="0" err="1" smtClean="0">
                <a:solidFill>
                  <a:srgbClr val="00B050"/>
                </a:solidFill>
              </a:rPr>
              <a:t>ут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(-ют)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3517" y="2050102"/>
            <a:ext cx="8595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м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400" dirty="0" err="1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</a:rPr>
              <a:t>ь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те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</a:p>
          <a:p>
            <a:endParaRPr lang="ru-RU" sz="4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82048" y="593252"/>
            <a:ext cx="0" cy="61066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17795" y="5119151"/>
            <a:ext cx="1846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-</a:t>
            </a:r>
            <a:r>
              <a:rPr lang="ru-RU" sz="4400" dirty="0" err="1" smtClean="0">
                <a:solidFill>
                  <a:srgbClr val="00B050"/>
                </a:solidFill>
              </a:rPr>
              <a:t>ат</a:t>
            </a:r>
            <a:r>
              <a:rPr lang="ru-RU" sz="4400" dirty="0" smtClean="0">
                <a:solidFill>
                  <a:srgbClr val="00B050"/>
                </a:solidFill>
              </a:rPr>
              <a:t>(-</a:t>
            </a:r>
            <a:r>
              <a:rPr lang="ru-RU" sz="4400" dirty="0" err="1" smtClean="0">
                <a:solidFill>
                  <a:srgbClr val="00B050"/>
                </a:solidFill>
              </a:rPr>
              <a:t>ят</a:t>
            </a:r>
            <a:r>
              <a:rPr lang="ru-RU" sz="4400" dirty="0" smtClean="0">
                <a:solidFill>
                  <a:srgbClr val="00B050"/>
                </a:solidFill>
              </a:rPr>
              <a:t>)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5665" y="1603334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-у(-ю)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9069" y="1481514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-у(-ю)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462261" y="2177112"/>
            <a:ext cx="8595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м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400" dirty="0" err="1">
                <a:solidFill>
                  <a:schemeClr val="tx2">
                    <a:lumMod val="75000"/>
                  </a:schemeClr>
                </a:solidFill>
              </a:rPr>
              <a:t>ш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</a:rPr>
              <a:t>ь</a:t>
            </a: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те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</a:p>
          <a:p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1" y="1700808"/>
            <a:ext cx="3822554" cy="41877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16017" y="1700809"/>
            <a:ext cx="3766376" cy="41877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651" y="260648"/>
            <a:ext cx="6472286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Как правильно написать</a:t>
            </a:r>
          </a:p>
          <a:p>
            <a:pPr lvl="0" algn="ctr">
              <a:spcBef>
                <a:spcPct val="20000"/>
              </a:spcBef>
            </a:pPr>
            <a:r>
              <a:rPr lang="ru-RU" sz="36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безударное окончание глагола:</a:t>
            </a:r>
            <a:endParaRPr lang="ru-RU" sz="36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6773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1. </a:t>
            </a:r>
            <a:r>
              <a:rPr lang="ru-RU" sz="4400" dirty="0">
                <a:solidFill>
                  <a:prstClr val="black"/>
                </a:solidFill>
              </a:rPr>
              <a:t>Задаю </a:t>
            </a:r>
            <a:r>
              <a:rPr lang="ru-RU" sz="4400" dirty="0" smtClean="0">
                <a:solidFill>
                  <a:prstClr val="black"/>
                </a:solidFill>
              </a:rPr>
              <a:t>вопрос к  глаголу</a:t>
            </a:r>
            <a:r>
              <a:rPr lang="ru-RU" sz="4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746" y="2564904"/>
            <a:ext cx="5725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2. </a:t>
            </a:r>
            <a:r>
              <a:rPr lang="ru-RU" sz="4400" dirty="0">
                <a:solidFill>
                  <a:prstClr val="black"/>
                </a:solidFill>
              </a:rPr>
              <a:t>Ставлю глагол в Н. ф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43535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3. </a:t>
            </a:r>
            <a:r>
              <a:rPr lang="ru-RU" sz="4400" dirty="0">
                <a:solidFill>
                  <a:prstClr val="black"/>
                </a:solidFill>
              </a:rPr>
              <a:t>Определяю </a:t>
            </a:r>
            <a:r>
              <a:rPr lang="ru-RU" sz="4400" dirty="0" smtClean="0">
                <a:solidFill>
                  <a:prstClr val="black"/>
                </a:solidFill>
              </a:rPr>
              <a:t>спряжение.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230" y="4112976"/>
            <a:ext cx="506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4400" dirty="0" smtClean="0"/>
              <a:t>Выбираю гласную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27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30574_25-phonoteka_org-p-fon-list-bumagi-v-lineiku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25" y="-6156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С.р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3862" y="764704"/>
            <a:ext cx="2185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лома</a:t>
            </a:r>
            <a:r>
              <a:rPr lang="ru-RU" sz="4400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т,</a:t>
            </a:r>
            <a:r>
              <a:rPr lang="ru-RU" sz="32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7268" y="1187811"/>
            <a:ext cx="2672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  <a:latin typeface="Arial Narrow" pitchFamily="34" charset="0"/>
              </a:rPr>
              <a:t>выдерж</a:t>
            </a:r>
            <a:r>
              <a:rPr lang="ru-RU" sz="4400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т,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262738"/>
            <a:ext cx="2270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Arial Narrow" pitchFamily="34" charset="0"/>
              </a:rPr>
              <a:t>ката</a:t>
            </a:r>
            <a:r>
              <a:rPr lang="ru-RU" sz="4400" dirty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ru-RU" sz="4400" dirty="0" err="1">
                <a:solidFill>
                  <a:prstClr val="black"/>
                </a:solidFill>
                <a:latin typeface="Arial Narrow" pitchFamily="34" charset="0"/>
              </a:rPr>
              <a:t>тся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7" y="785062"/>
            <a:ext cx="2946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измен</a:t>
            </a:r>
            <a:r>
              <a:rPr lang="ru-RU" sz="4400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ru-RU" sz="4400" dirty="0" err="1" smtClean="0">
                <a:solidFill>
                  <a:prstClr val="black"/>
                </a:solidFill>
                <a:latin typeface="Arial Narrow" pitchFamily="34" charset="0"/>
              </a:rPr>
              <a:t>шь</a:t>
            </a:r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,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7465" y="764703"/>
            <a:ext cx="236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prstClr val="black"/>
                </a:solidFill>
                <a:latin typeface="Arial Narrow" pitchFamily="34" charset="0"/>
              </a:rPr>
              <a:t>терп</a:t>
            </a:r>
            <a:r>
              <a:rPr lang="ru-RU" sz="4400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  <a:r>
              <a:rPr lang="ru-RU" sz="4400" dirty="0" err="1" smtClean="0">
                <a:solidFill>
                  <a:prstClr val="black"/>
                </a:solidFill>
                <a:latin typeface="Arial Narrow" pitchFamily="34" charset="0"/>
              </a:rPr>
              <a:t>шь</a:t>
            </a:r>
            <a:r>
              <a:rPr lang="ru-RU" sz="4400" dirty="0" smtClean="0">
                <a:solidFill>
                  <a:prstClr val="black"/>
                </a:solidFill>
                <a:latin typeface="Arial Narrow" pitchFamily="34" charset="0"/>
              </a:rPr>
              <a:t>,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07973" y="1278530"/>
            <a:ext cx="2202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игра</a:t>
            </a:r>
            <a:r>
              <a:rPr lang="ru-RU" sz="4400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…</a:t>
            </a:r>
            <a:r>
              <a:rPr lang="ru-RU" sz="4400" dirty="0" err="1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шь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9870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12625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336" y="114070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034" y="1075052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8130" y="649977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7959" y="614591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30574_25-phonoteka_org-p-fon-list-bumagi-v-lineiku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052736"/>
            <a:ext cx="631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слыш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шь </a:t>
            </a:r>
            <a:r>
              <a:rPr lang="ru-RU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св</a:t>
            </a:r>
            <a:r>
              <a:rPr lang="ru-RU" sz="6000" dirty="0" smtClean="0">
                <a:solidFill>
                  <a:srgbClr val="CC3300"/>
                </a:solidFill>
              </a:rPr>
              <a:t>и</a:t>
            </a:r>
            <a:r>
              <a:rPr lang="ru-RU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сток</a:t>
            </a:r>
            <a:endParaRPr lang="ru-RU" sz="4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478" y="1560567"/>
            <a:ext cx="617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черт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шь </a:t>
            </a:r>
            <a:r>
              <a:rPr lang="ru-RU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по  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л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нейке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414" y="2030495"/>
            <a:ext cx="675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держ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шь в памят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82914" y="2538327"/>
            <a:ext cx="4241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чист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шь </a:t>
            </a:r>
            <a:r>
              <a:rPr lang="ru-RU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л</a:t>
            </a:r>
            <a:r>
              <a:rPr lang="ru-RU" sz="6000" dirty="0" smtClean="0">
                <a:solidFill>
                  <a:srgbClr val="CC3300"/>
                </a:solidFill>
              </a:rPr>
              <a:t>и</a:t>
            </a:r>
            <a:r>
              <a:rPr lang="ru-RU" sz="4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мон</a:t>
            </a:r>
            <a:endParaRPr lang="ru-RU" sz="4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031969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ход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м в б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блиотеку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3539800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готов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шь уж</a:t>
            </a:r>
            <a:r>
              <a:rPr lang="ru-RU" sz="6000" dirty="0">
                <a:solidFill>
                  <a:srgbClr val="CC3300"/>
                </a:solidFill>
              </a:rPr>
              <a:t>и</a:t>
            </a:r>
            <a:r>
              <a:rPr lang="ru-RU" sz="4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282" y="122732"/>
            <a:ext cx="341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Упражнение 1.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2" t="44456" r="27142" b="52696"/>
          <a:stretch/>
        </p:blipFill>
        <p:spPr bwMode="auto">
          <a:xfrm>
            <a:off x="1187624" y="0"/>
            <a:ext cx="1800199" cy="11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7" t="47953" r="27735" b="50000"/>
          <a:stretch/>
        </p:blipFill>
        <p:spPr bwMode="auto">
          <a:xfrm>
            <a:off x="0" y="1303363"/>
            <a:ext cx="1082914" cy="6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9730574_25-phonoteka_org-p-fon-list-bumagi-v-lineiku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260648"/>
            <a:ext cx="341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Упражнение </a:t>
            </a:r>
            <a:r>
              <a:rPr lang="ru-RU" sz="4000" dirty="0" smtClean="0"/>
              <a:t>3.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94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 rot="5400000">
            <a:off x="1217429" y="310240"/>
            <a:ext cx="2146885" cy="1584175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75345" y="424988"/>
            <a:ext cx="1031051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19872" y="1013420"/>
            <a:ext cx="55446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1578" y="332655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Правописание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300" y="1102328"/>
            <a:ext cx="62139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Правописание безударных</a:t>
            </a:r>
          </a:p>
          <a:p>
            <a:r>
              <a:rPr lang="ru-RU" sz="4000" b="1" dirty="0"/>
              <a:t>о</a:t>
            </a:r>
            <a:r>
              <a:rPr lang="ru-RU" sz="4000" b="1" dirty="0" smtClean="0"/>
              <a:t>кончаний  глаголов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28699"/>
            <a:ext cx="1319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Урок</a:t>
            </a:r>
            <a:endParaRPr lang="ru-RU" sz="4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43663" r="21292" b="13407"/>
          <a:stretch/>
        </p:blipFill>
        <p:spPr bwMode="auto">
          <a:xfrm>
            <a:off x="323528" y="2699654"/>
            <a:ext cx="7400180" cy="38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Пользователь</cp:lastModifiedBy>
  <cp:revision>52</cp:revision>
  <dcterms:created xsi:type="dcterms:W3CDTF">2021-09-29T16:09:35Z</dcterms:created>
  <dcterms:modified xsi:type="dcterms:W3CDTF">2022-12-07T19:30:20Z</dcterms:modified>
</cp:coreProperties>
</file>