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4"/>
  </p:notesMasterIdLst>
  <p:sldIdLst>
    <p:sldId id="259" r:id="rId2"/>
    <p:sldId id="260" r:id="rId3"/>
    <p:sldId id="262" r:id="rId4"/>
    <p:sldId id="261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6" r:id="rId14"/>
    <p:sldId id="287" r:id="rId15"/>
    <p:sldId id="273" r:id="rId16"/>
    <p:sldId id="274" r:id="rId17"/>
    <p:sldId id="275" r:id="rId18"/>
    <p:sldId id="277" r:id="rId19"/>
    <p:sldId id="278" r:id="rId20"/>
    <p:sldId id="279" r:id="rId21"/>
    <p:sldId id="280" r:id="rId22"/>
    <p:sldId id="283" r:id="rId23"/>
    <p:sldId id="281" r:id="rId24"/>
    <p:sldId id="282" r:id="rId25"/>
    <p:sldId id="284" r:id="rId26"/>
    <p:sldId id="288" r:id="rId27"/>
    <p:sldId id="285" r:id="rId28"/>
    <p:sldId id="286" r:id="rId29"/>
    <p:sldId id="289" r:id="rId30"/>
    <p:sldId id="290" r:id="rId31"/>
    <p:sldId id="291" r:id="rId32"/>
    <p:sldId id="292" r:id="rId33"/>
    <p:sldId id="294" r:id="rId34"/>
    <p:sldId id="295" r:id="rId35"/>
    <p:sldId id="296" r:id="rId36"/>
    <p:sldId id="297" r:id="rId37"/>
    <p:sldId id="300" r:id="rId38"/>
    <p:sldId id="298" r:id="rId39"/>
    <p:sldId id="299" r:id="rId40"/>
    <p:sldId id="312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10" r:id="rId50"/>
    <p:sldId id="311" r:id="rId51"/>
    <p:sldId id="314" r:id="rId52"/>
    <p:sldId id="315" r:id="rId53"/>
    <p:sldId id="324" r:id="rId54"/>
    <p:sldId id="316" r:id="rId55"/>
    <p:sldId id="317" r:id="rId56"/>
    <p:sldId id="318" r:id="rId57"/>
    <p:sldId id="319" r:id="rId58"/>
    <p:sldId id="320" r:id="rId59"/>
    <p:sldId id="321" r:id="rId60"/>
    <p:sldId id="322" r:id="rId61"/>
    <p:sldId id="323" r:id="rId62"/>
    <p:sldId id="325" r:id="rId63"/>
  </p:sldIdLst>
  <p:sldSz cx="9144000" cy="6858000" type="screen4x3"/>
  <p:notesSz cx="6858000" cy="9144000"/>
  <p:custDataLst>
    <p:tags r:id="rId6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A83"/>
    <a:srgbClr val="1F08C6"/>
    <a:srgbClr val="1508C4"/>
    <a:srgbClr val="002E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87" d="100"/>
          <a:sy n="87" d="100"/>
        </p:scale>
        <p:origin x="-1470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B4DA6-D526-4718-88DE-56577490007F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2BCD6-C583-4A56-86EC-4380C69A8E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2669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26124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772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6448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шаблона </a:t>
            </a:r>
            <a:r>
              <a:rPr lang="ru-RU" dirty="0" err="1" smtClean="0"/>
              <a:t>Салиш</a:t>
            </a:r>
            <a:r>
              <a:rPr lang="ru-RU" dirty="0" smtClean="0"/>
              <a:t> С.С., учитель начальных классов СШ №53 г. Актобе.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2BCD6-C583-4A56-86EC-4380C69A8EF0}" type="slidenum">
              <a:rPr lang="ru-RU" smtClean="0"/>
              <a:pPr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305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0.wav"/><Relationship Id="rId5" Type="http://schemas.openxmlformats.org/officeDocument/2006/relationships/hyperlink" Target="http://sun-shine-kz.ucoz.ru/" TargetMode="External"/><Relationship Id="rId4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Relationship Id="rId6" Type="http://schemas.openxmlformats.org/officeDocument/2006/relationships/audio" Target="../media/audio30.wav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3">
            <a:lum/>
          </a:blip>
          <a:srcRect/>
          <a:stretch>
            <a:fillRect l="-9000" r="-11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2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529" y="47144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7534" y="49639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761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2022" y="3356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7853" y="446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160" y="1718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945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462" y="425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896" y="1886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9693" y="822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3185" y="11247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731" y="8919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712" y="96047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95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4197" y="7302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92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025" y="179930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8792" y="17021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948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030" y="18242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3109" y="137247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7518" y="16635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7656" y="14997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958" y="175335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158" y="133807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392" y="151649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307" y="187653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1208" y="228832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76056" y="2147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349" y="222242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6057" y="195485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945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8662" y="19861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9693" y="205815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488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4288" y="306415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2444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8605" y="27345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17814" y="2706228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7008" y="307780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3152" y="28617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8888" y="28785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4177" y="38146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6723" y="358185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8605" y="3296443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1729" y="331375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8845" y="35844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0054" y="36662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158" y="334819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87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5387" y="44166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9625" y="453879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9704" y="40870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4113" y="437805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8913" y="40587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3553" y="446790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59987" y="4231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91" y="47351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9704" y="464894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2041" y="497420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9944" y="49369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604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5257" y="470069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6288" y="477270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3120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948" y="542317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2318" y="5394875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1512" y="57664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2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47656" y="555042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6958" y="580404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158" y="538876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60712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8681" y="6503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81227" y="627050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5992" y="6042947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5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25446" y="631035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3349" y="627312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945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896" y="627727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9693" y="6108849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1331913" y="4508276"/>
            <a:ext cx="6840537" cy="1296988"/>
          </a:xfrm>
        </p:spPr>
        <p:txBody>
          <a:bodyPr>
            <a:normAutofit/>
          </a:bodyPr>
          <a:lstStyle>
            <a:lvl5pPr marL="174625" indent="0">
              <a:buNone/>
              <a:defRPr sz="32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5pPr>
          </a:lstStyle>
          <a:p>
            <a:pPr lvl="4"/>
            <a:r>
              <a:rPr lang="ru-RU" dirty="0" smtClean="0"/>
              <a:t>Ваши данные</a:t>
            </a:r>
          </a:p>
        </p:txBody>
      </p:sp>
      <p:sp>
        <p:nvSpPr>
          <p:cNvPr id="195" name="TextBox 194" hidden="1"/>
          <p:cNvSpPr txBox="1"/>
          <p:nvPr userDrawn="1"/>
        </p:nvSpPr>
        <p:spPr>
          <a:xfrm>
            <a:off x="35496" y="539969"/>
            <a:ext cx="9099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АВТОР ШАБЛОНА САЛИШ САЛТАНАТ САЛИШЕВНА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 userDrawn="1"/>
        </p:nvSpPr>
        <p:spPr>
          <a:xfrm>
            <a:off x="-36512" y="-27384"/>
            <a:ext cx="168187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>
                <a:hlinkClick r:id="rId5"/>
              </a:rPr>
              <a:t>http://sun-shine-kz.ucoz.ru/</a:t>
            </a:r>
            <a:r>
              <a:rPr lang="ru-RU" sz="1000" dirty="0" smtClean="0"/>
              <a:t> </a:t>
            </a:r>
            <a:endParaRPr lang="ru-RU" sz="1000" dirty="0"/>
          </a:p>
        </p:txBody>
      </p:sp>
      <p:sp>
        <p:nvSpPr>
          <p:cNvPr id="3" name="TextBox 2"/>
          <p:cNvSpPr txBox="1"/>
          <p:nvPr userDrawn="1"/>
        </p:nvSpPr>
        <p:spPr>
          <a:xfrm>
            <a:off x="-15712" y="6669360"/>
            <a:ext cx="163538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>
                <a:solidFill>
                  <a:schemeClr val="bg1"/>
                </a:solidFill>
              </a:rPr>
              <a:t>Автор шаблона </a:t>
            </a:r>
            <a:r>
              <a:rPr lang="ru-RU" sz="1000" dirty="0" err="1" smtClean="0">
                <a:solidFill>
                  <a:schemeClr val="bg1"/>
                </a:solidFill>
              </a:rPr>
              <a:t>Салиш</a:t>
            </a:r>
            <a:r>
              <a:rPr lang="ru-RU" sz="1000" dirty="0" smtClean="0">
                <a:solidFill>
                  <a:schemeClr val="bg1"/>
                </a:solidFill>
              </a:rPr>
              <a:t> С.С.</a:t>
            </a:r>
            <a:endParaRPr lang="ru-RU" sz="1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Zastavka_2013.wav"/>
          </p:stSnd>
        </p:sndAc>
      </p:transition>
    </mc:Choice>
    <mc:Fallback xmlns="">
      <p:transition spd="slow">
        <p:sndAc>
          <p:stSnd>
            <p:snd r:embed="rId6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вопрос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2" name="восходящий ряд.wav"/>
            </a:hlinkClick>
          </p:cNvPr>
          <p:cNvSpPr txBox="1"/>
          <p:nvPr userDrawn="1"/>
        </p:nvSpPr>
        <p:spPr>
          <a:xfrm>
            <a:off x="3923928" y="6093296"/>
            <a:ext cx="129856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>
            <a:hlinkClick r:id="" action="ppaction://hlinkshowjump?jump=nextslide">
              <a:snd r:embed="rId3" name="восходящий ряд.wav"/>
            </a:hlinkClick>
          </p:cNvPr>
          <p:cNvSpPr txBox="1"/>
          <p:nvPr userDrawn="1"/>
        </p:nvSpPr>
        <p:spPr>
          <a:xfrm>
            <a:off x="3779912" y="6093296"/>
            <a:ext cx="1601721" cy="646331"/>
          </a:xfrm>
          <a:prstGeom prst="rect">
            <a:avLst/>
          </a:prstGeom>
          <a:solidFill>
            <a:srgbClr val="070A8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Вопрос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https://festival.1september.ru/articles/604377/presentation/14.jpg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694" b="79306" l="22604" r="819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270" t="20969" r="17247" b="21612"/>
          <a:stretch/>
        </p:blipFill>
        <p:spPr bwMode="auto">
          <a:xfrm>
            <a:off x="1849666" y="2060848"/>
            <a:ext cx="5530646" cy="39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11496" y="332656"/>
            <a:ext cx="38004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Кот в мешке</a:t>
            </a:r>
            <a:endParaRPr lang="ru-RU" sz="5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2486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Svoya_igra_-_Kot_v_Meshke.wav"/>
          </p:stSnd>
        </p:sndAc>
      </p:transition>
    </mc:Choice>
    <mc:Fallback xmlns="">
      <p:transition spd="slow">
        <p:sndAc>
          <p:stSnd>
            <p:snd r:embed="rId6" name="Svoya_igra_-_Kot_v_Meshk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7211144" cy="114300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493095"/>
          </a:xfrm>
        </p:spPr>
        <p:txBody>
          <a:bodyPr/>
          <a:lstStyle>
            <a:lvl1pPr>
              <a:defRPr sz="400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5pPr marL="1828800" indent="0">
              <a:buNone/>
              <a:defRPr/>
            </a:lvl5pPr>
          </a:lstStyle>
          <a:p>
            <a:pPr lvl="0"/>
            <a:r>
              <a:rPr lang="ru-RU" dirty="0" smtClean="0"/>
              <a:t>Ваш ответ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Picture 4">
            <a:hlinkClick r:id="rId2" action="ppaction://hlinksldjump"/>
          </p:cNvPr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84368" y="5930946"/>
            <a:ext cx="1080121" cy="810090"/>
          </a:xfrm>
          <a:prstGeom prst="rect">
            <a:avLst/>
          </a:prstGeom>
          <a:noFill/>
          <a:ln w="127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2515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Тема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Рисунок 21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44044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3601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gradFill flip="none" rotWithShape="1">
          <a:gsLst>
            <a:gs pos="0">
              <a:srgbClr val="070A83"/>
            </a:gs>
            <a:gs pos="39999">
              <a:srgbClr val="0A128C"/>
            </a:gs>
            <a:gs pos="70000">
              <a:srgbClr val="181CC7"/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84949" y="9201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4158" y="84816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3307" y="1386630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9693" y="1568246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45731" y="4020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5712" y="47056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7613" y="11663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7853" y="40466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74197" y="240391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92" y="882574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img-fotki.yandex.ru/get/6207/94689460.147/0_73c4b_aa133b18_S.jpg"/>
          <p:cNvPicPr>
            <a:picLocks noChangeAspect="1" noChangeArrowheads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2318" y="854272"/>
            <a:ext cx="460348" cy="46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Категория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9991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3" r:id="rId3"/>
    <p:sldLayoutId id="2147483662" r:id="rId4"/>
    <p:sldLayoutId id="2147483660" r:id="rId5"/>
    <p:sldLayoutId id="2147483661" r:id="rId6"/>
    <p:sldLayoutId id="2147483654" r:id="rId7"/>
    <p:sldLayoutId id="2147483655" r:id="rId8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0.wav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40.wav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0.wav"/><Relationship Id="rId4" Type="http://schemas.openxmlformats.org/officeDocument/2006/relationships/slide" Target="slide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30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5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slide" Target="slide29.xml"/><Relationship Id="rId18" Type="http://schemas.openxmlformats.org/officeDocument/2006/relationships/slide" Target="slide40.xml"/><Relationship Id="rId26" Type="http://schemas.openxmlformats.org/officeDocument/2006/relationships/slide" Target="slide58.xml"/><Relationship Id="rId3" Type="http://schemas.openxmlformats.org/officeDocument/2006/relationships/slide" Target="slide7.xml"/><Relationship Id="rId21" Type="http://schemas.openxmlformats.org/officeDocument/2006/relationships/slide" Target="slide47.xml"/><Relationship Id="rId7" Type="http://schemas.openxmlformats.org/officeDocument/2006/relationships/slide" Target="slide16.xml"/><Relationship Id="rId12" Type="http://schemas.openxmlformats.org/officeDocument/2006/relationships/slide" Target="slide27.xml"/><Relationship Id="rId17" Type="http://schemas.openxmlformats.org/officeDocument/2006/relationships/slide" Target="slide37.xml"/><Relationship Id="rId25" Type="http://schemas.openxmlformats.org/officeDocument/2006/relationships/slide" Target="slide56.xml"/><Relationship Id="rId2" Type="http://schemas.openxmlformats.org/officeDocument/2006/relationships/notesSlide" Target="../notesSlides/notesSlide2.xml"/><Relationship Id="rId16" Type="http://schemas.openxmlformats.org/officeDocument/2006/relationships/slide" Target="slide35.xml"/><Relationship Id="rId20" Type="http://schemas.openxmlformats.org/officeDocument/2006/relationships/slide" Target="slide45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3.xml"/><Relationship Id="rId11" Type="http://schemas.openxmlformats.org/officeDocument/2006/relationships/slide" Target="slide25.xml"/><Relationship Id="rId24" Type="http://schemas.openxmlformats.org/officeDocument/2006/relationships/slide" Target="slide53.xml"/><Relationship Id="rId5" Type="http://schemas.openxmlformats.org/officeDocument/2006/relationships/slide" Target="slide11.xml"/><Relationship Id="rId15" Type="http://schemas.openxmlformats.org/officeDocument/2006/relationships/slide" Target="slide33.xml"/><Relationship Id="rId23" Type="http://schemas.openxmlformats.org/officeDocument/2006/relationships/slide" Target="slide51.xml"/><Relationship Id="rId28" Type="http://schemas.openxmlformats.org/officeDocument/2006/relationships/image" Target="../media/image5.png"/><Relationship Id="rId10" Type="http://schemas.openxmlformats.org/officeDocument/2006/relationships/slide" Target="slide22.xml"/><Relationship Id="rId19" Type="http://schemas.openxmlformats.org/officeDocument/2006/relationships/slide" Target="slide43.xml"/><Relationship Id="rId4" Type="http://schemas.openxmlformats.org/officeDocument/2006/relationships/slide" Target="slide9.xml"/><Relationship Id="rId9" Type="http://schemas.openxmlformats.org/officeDocument/2006/relationships/slide" Target="slide20.xml"/><Relationship Id="rId14" Type="http://schemas.openxmlformats.org/officeDocument/2006/relationships/slide" Target="slide31.xml"/><Relationship Id="rId22" Type="http://schemas.openxmlformats.org/officeDocument/2006/relationships/slide" Target="slide49.xml"/><Relationship Id="rId27" Type="http://schemas.openxmlformats.org/officeDocument/2006/relationships/slide" Target="slide6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get-tune.net/?a=music&amp;q=%F1%E2%EE%FF+%E8%E3%F0%E0+%E7%E0%F1%F2%E0%E2%EA%E0" TargetMode="External"/><Relationship Id="rId7" Type="http://schemas.openxmlformats.org/officeDocument/2006/relationships/hyperlink" Target="http://ru.wikipedia.org/wiki/%D0%A1%D0%B2%D0%BE%D1%8F_%D0%B8%D0%B3%D1%80%D0%B0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retsepty-s-foto.ru/uploads/taginator/Jul-2013/kot-v-meshke-foto.jpg" TargetMode="External"/><Relationship Id="rId5" Type="http://schemas.openxmlformats.org/officeDocument/2006/relationships/hyperlink" Target="http://ipadmania.org/wp-content/uploads/svoyaig1.jpg" TargetMode="External"/><Relationship Id="rId4" Type="http://schemas.openxmlformats.org/officeDocument/2006/relationships/hyperlink" Target="http://s004.radikal.ru/i206/1104/46/67c84dab6e2e.gi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4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Составила: Хасанова Т.Н.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bg1"/>
                </a:solidFill>
              </a:rPr>
              <a:t>МБОУ «СКШИ </a:t>
            </a:r>
            <a:r>
              <a:rPr lang="en-US" dirty="0" smtClean="0">
                <a:solidFill>
                  <a:schemeClr val="bg1"/>
                </a:solidFill>
              </a:rPr>
              <a:t>VIII</a:t>
            </a:r>
            <a:r>
              <a:rPr lang="ru-RU" dirty="0" smtClean="0">
                <a:solidFill>
                  <a:schemeClr val="bg1"/>
                </a:solidFill>
              </a:rPr>
              <a:t> вида» г. Чернушка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5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Svoya_igra_-_Zastavka_2013.wav"/>
          </p:stSnd>
        </p:sndAc>
      </p:transition>
    </mc:Choice>
    <mc:Fallback xmlns="">
      <p:transition spd="slow">
        <p:sndAc>
          <p:stSnd>
            <p:snd r:embed="rId4" name="Svoya_igra_-_Zastavka_2013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«Олимпийские игры»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3500" b="1" dirty="0" smtClean="0">
              <a:solidFill>
                <a:prstClr val="black"/>
              </a:solidFill>
              <a:cs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3500" b="1" dirty="0">
              <a:solidFill>
                <a:prstClr val="black"/>
              </a:solidFill>
              <a:cs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3500" b="1" dirty="0" smtClean="0">
              <a:solidFill>
                <a:prstClr val="black"/>
              </a:solidFill>
              <a:cs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ru-RU" sz="3500" b="1" dirty="0">
              <a:solidFill>
                <a:prstClr val="black"/>
              </a:solidFill>
              <a:cs typeface="Arial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ru-RU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10 дней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9491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«Олимпийские игры»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Когда прошли первые известные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Олимпийские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игры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3573016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А- 895 год до н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– 776 год до н.э.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В- 776 год н.э.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Г- 895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э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«Олимпийские игры»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Б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– 776 год до н.э.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4805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«Олимпийские игры»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359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Олимпийский символ представляет 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собой пять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переплетенных колец, расположенных слева направо в следующем порядке: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39552" y="3690551"/>
            <a:ext cx="73448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А - зеленое, черное, красное; синее и желтое;</a:t>
            </a:r>
          </a:p>
          <a:p>
            <a:r>
              <a:rPr lang="ru-RU" sz="2400" dirty="0">
                <a:solidFill>
                  <a:schemeClr val="bg1"/>
                </a:solidFill>
              </a:rPr>
              <a:t>Б –красное, синее, черное; желтое и зеленое;</a:t>
            </a:r>
          </a:p>
          <a:p>
            <a:r>
              <a:rPr lang="ru-RU" sz="2400" dirty="0">
                <a:solidFill>
                  <a:schemeClr val="bg1"/>
                </a:solidFill>
              </a:rPr>
              <a:t>В –синее, черное, красное; желтое и зеленое;</a:t>
            </a:r>
          </a:p>
          <a:p>
            <a:r>
              <a:rPr lang="ru-RU" sz="2400" dirty="0">
                <a:solidFill>
                  <a:schemeClr val="bg1"/>
                </a:solidFill>
              </a:rPr>
              <a:t>Г –синее, черное, красное; зеленое и желтое.</a:t>
            </a:r>
          </a:p>
        </p:txBody>
      </p:sp>
    </p:spTree>
    <p:extLst>
      <p:ext uri="{BB962C8B-B14F-4D97-AF65-F5344CB8AC3E}">
        <p14:creationId xmlns:p14="http://schemas.microsoft.com/office/powerpoint/2010/main" val="171463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«Олимпийские игры»</a:t>
            </a: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40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3105835"/>
            <a:ext cx="64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В –синее, черное, красное; желтое и зеленое;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«Олимпийские игры»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Когда состоялись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Олимпийские игры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нашей стране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- 1900 год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– 1950 год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- 1980 год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- 2014 год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77084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«Олимпийские игры»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«Вопросы по ЗОЖ»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здоровом теле – здоровый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.………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Держи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голову в холоде, живот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голоде, 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ноги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…………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8452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«Вопросы по ЗОЖ»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здоровом теле – здоровый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ДУХ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Держи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голову в холоде, живот в голоде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ноги в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ТЕПЛЕ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75588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Категория 1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57200" y="1600201"/>
            <a:ext cx="8229600" cy="1396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«Олимпийские игры»</a:t>
            </a:r>
            <a:endParaRPr lang="ru-RU" sz="60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0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«Вопросы по ЗОЖ»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Какой фактор играет определяющую роль для состояния здоровья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человека?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А – образ жизни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Б – наследственность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 - климат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4636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«Вопросы по ЗОЖ»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pPr marL="0" indent="0">
              <a:buNone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– образ жизни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9517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30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57174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«Вопросы по ЗОЖ»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9675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Назовите элементы здорового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3049244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двигательный режим, закаливание, личная и общественная гигиена;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– рациональное питание, гигиена труда и отдыха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– умеренное общение с компьютером</a:t>
            </a:r>
          </a:p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Г- все перечисленное.</a:t>
            </a:r>
          </a:p>
        </p:txBody>
      </p:sp>
    </p:spTree>
    <p:extLst>
      <p:ext uri="{BB962C8B-B14F-4D97-AF65-F5344CB8AC3E}">
        <p14:creationId xmlns:p14="http://schemas.microsoft.com/office/powerpoint/2010/main" val="2089222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«Вопросы по ЗОЖ» 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6926" y="4293096"/>
            <a:ext cx="45163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Г- все перечисленное.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798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«Вопросы по ЗОЖ» 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Завершите предложение</a:t>
            </a:r>
          </a:p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«Состояние полного физического, душевного и социального благополучия, а не только отсутствие болезней и физических недостатков принято называть …..».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46338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«Вопросы по ЗОЖ»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184" y="1126845"/>
            <a:ext cx="8363272" cy="44930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800" dirty="0">
                <a:latin typeface="Times New Roman" pitchFamily="18" charset="0"/>
                <a:cs typeface="Times New Roman" pitchFamily="18" charset="0"/>
              </a:rPr>
              <a:t>«Состояние полного физического, душевного и социального благополучия, а не только отсутствие болезней и физических недостатков принято называть </a:t>
            </a:r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ЗДОРОВЬЕМ ».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 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485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«Вопросы по ЗОЖ»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2776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Всемирный день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читается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82954" y="3238307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А – 23 июня        </a:t>
            </a:r>
          </a:p>
          <a:p>
            <a:r>
              <a:rPr lang="ru-RU" sz="3200" dirty="0">
                <a:solidFill>
                  <a:schemeClr val="bg1"/>
                </a:solidFill>
              </a:rPr>
              <a:t>Б – 21 ноября</a:t>
            </a:r>
          </a:p>
          <a:p>
            <a:r>
              <a:rPr lang="ru-RU" sz="3200" dirty="0">
                <a:solidFill>
                  <a:schemeClr val="bg1"/>
                </a:solidFill>
              </a:rPr>
              <a:t>В – 7 апреля            </a:t>
            </a:r>
          </a:p>
          <a:p>
            <a:r>
              <a:rPr lang="ru-RU" sz="3200" dirty="0">
                <a:solidFill>
                  <a:schemeClr val="bg1"/>
                </a:solidFill>
              </a:rPr>
              <a:t> Г – 1 августа</a:t>
            </a:r>
          </a:p>
        </p:txBody>
      </p:sp>
    </p:spTree>
    <p:extLst>
      <p:ext uri="{BB962C8B-B14F-4D97-AF65-F5344CB8AC3E}">
        <p14:creationId xmlns:p14="http://schemas.microsoft.com/office/powerpoint/2010/main" val="6428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«Вопросы по ЗОЖ» 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67682" y="3993902"/>
            <a:ext cx="35872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– 7 апреля          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32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i="1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«Спорт»</a:t>
            </a:r>
            <a:r>
              <a:rPr lang="ru-RU" sz="6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8478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вид спорта можно назвать исключительно женским?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3467548"/>
            <a:ext cx="576064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Синхронное плаванье                   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– Атлетика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– Биатлон             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– Фигурное катание</a:t>
            </a:r>
          </a:p>
        </p:txBody>
      </p:sp>
    </p:spTree>
    <p:extLst>
      <p:ext uri="{BB962C8B-B14F-4D97-AF65-F5344CB8AC3E}">
        <p14:creationId xmlns:p14="http://schemas.microsoft.com/office/powerpoint/2010/main" val="27641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Категория</a:t>
            </a:r>
            <a:r>
              <a:rPr lang="ru-RU" dirty="0" smtClean="0"/>
              <a:t> 2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>
          <a:xfrm>
            <a:off x="514826" y="1616804"/>
            <a:ext cx="8094868" cy="982613"/>
          </a:xfrm>
        </p:spPr>
      </p:sp>
      <p:sp>
        <p:nvSpPr>
          <p:cNvPr id="4" name="Прямоугольник 3"/>
          <p:cNvSpPr/>
          <p:nvPr/>
        </p:nvSpPr>
        <p:spPr>
          <a:xfrm>
            <a:off x="642910" y="1214422"/>
            <a:ext cx="792961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600" dirty="0" smtClean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«Вопросы </a:t>
            </a:r>
            <a:r>
              <a:rPr lang="ru-RU" sz="6600" dirty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по ЗОЖ»</a:t>
            </a:r>
            <a:r>
              <a:rPr lang="ru-RU" sz="6600" dirty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2684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i="1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«Спорт»</a:t>
            </a:r>
            <a:r>
              <a:rPr lang="ru-RU" sz="6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9269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76030" y="5589240"/>
            <a:ext cx="66732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Синхронное плаванье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9139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i="1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«Спорт»</a:t>
            </a:r>
            <a:r>
              <a:rPr lang="ru-RU" sz="6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96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Скелетон является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разновидностью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3079827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санного спорта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– горнолыжного спорта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– конькобежного спорта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– многоборий</a:t>
            </a:r>
          </a:p>
        </p:txBody>
      </p:sp>
    </p:spTree>
    <p:extLst>
      <p:ext uri="{BB962C8B-B14F-4D97-AF65-F5344CB8AC3E}">
        <p14:creationId xmlns:p14="http://schemas.microsoft.com/office/powerpoint/2010/main" val="1753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i="1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«Спорт»</a:t>
            </a:r>
            <a:r>
              <a:rPr lang="ru-RU" sz="6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– санного спорта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0099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i="1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«Спорт»</a:t>
            </a:r>
            <a:r>
              <a:rPr lang="ru-RU" sz="6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468760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называется спортивная смешанная лыжная гонка преследования?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347241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керлинг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– сквош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– </a:t>
            </a:r>
            <a:r>
              <a:rPr lang="ru-RU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дуатлон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– биатлон</a:t>
            </a:r>
          </a:p>
        </p:txBody>
      </p:sp>
    </p:spTree>
    <p:extLst>
      <p:ext uri="{BB962C8B-B14F-4D97-AF65-F5344CB8AC3E}">
        <p14:creationId xmlns:p14="http://schemas.microsoft.com/office/powerpoint/2010/main" val="263935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i="1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«Спорт»</a:t>
            </a:r>
            <a:r>
              <a:rPr lang="ru-RU" sz="6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2474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дуатлон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16389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i="1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«Спорт»</a:t>
            </a:r>
            <a:r>
              <a:rPr lang="ru-RU" sz="6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 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7707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Какой вид спорта относится к спортивным единоборствам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шахматы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– хоккей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дуатлон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– плавание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578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119" y="341779"/>
            <a:ext cx="7211144" cy="1143000"/>
          </a:xfrm>
        </p:spPr>
        <p:txBody>
          <a:bodyPr/>
          <a:lstStyle/>
          <a:p>
            <a:r>
              <a:rPr lang="ru-RU" sz="6000" i="1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«Спорт»</a:t>
            </a:r>
            <a:r>
              <a:rPr lang="ru-RU" sz="6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119" y="1916832"/>
            <a:ext cx="8229600" cy="11472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– шахматы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84545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50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48199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i="1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«Спорт»</a:t>
            </a:r>
            <a:r>
              <a:rPr lang="ru-RU" sz="6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80928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из великих русских полководцев занимался закаливанием своего организма и зимой мог простоять целый день на морозе в одном мундире? 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4077072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Григорий Потёмкин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– Михаил Кутузов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– Юрий Долгоруков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– Александр Суворов</a:t>
            </a:r>
          </a:p>
        </p:txBody>
      </p:sp>
    </p:spTree>
    <p:extLst>
      <p:ext uri="{BB962C8B-B14F-4D97-AF65-F5344CB8AC3E}">
        <p14:creationId xmlns:p14="http://schemas.microsoft.com/office/powerpoint/2010/main" val="2538126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4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i="1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«Спорт»</a:t>
            </a:r>
            <a:r>
              <a:rPr lang="ru-RU" sz="6000" dirty="0">
                <a:solidFill>
                  <a:prstClr val="white"/>
                </a:solidFill>
                <a:latin typeface="Monotype Corsiva" pitchFamily="66" charset="0"/>
                <a:ea typeface="+mn-ea"/>
                <a:cs typeface="+mn-cs"/>
              </a:rPr>
              <a:t> 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3671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 – Александр Суворов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43716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Категория</a:t>
            </a:r>
            <a:r>
              <a:rPr lang="ru-RU" dirty="0" smtClean="0"/>
              <a:t> 3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3"/>
          </p:nvPr>
        </p:nvSpPr>
        <p:spPr>
          <a:xfrm>
            <a:off x="514826" y="1616805"/>
            <a:ext cx="8094868" cy="1236132"/>
          </a:xfrm>
        </p:spPr>
      </p:sp>
      <p:sp>
        <p:nvSpPr>
          <p:cNvPr id="4" name="Прямоугольник 3"/>
          <p:cNvSpPr/>
          <p:nvPr/>
        </p:nvSpPr>
        <p:spPr>
          <a:xfrm>
            <a:off x="2071670" y="1643050"/>
            <a:ext cx="278473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i="1" dirty="0">
                <a:solidFill>
                  <a:schemeClr val="bg1"/>
                </a:solidFill>
                <a:latin typeface="Monotype Corsiva" pitchFamily="66" charset="0"/>
              </a:rPr>
              <a:t>«</a:t>
            </a:r>
            <a:r>
              <a:rPr lang="ru-RU" sz="6000" i="1" dirty="0" smtClean="0">
                <a:solidFill>
                  <a:schemeClr val="bg1"/>
                </a:solidFill>
                <a:latin typeface="Monotype Corsiva" pitchFamily="66" charset="0"/>
              </a:rPr>
              <a:t>Спорт»</a:t>
            </a:r>
            <a:r>
              <a:rPr lang="ru-RU" sz="6000" dirty="0" smtClean="0">
                <a:solidFill>
                  <a:schemeClr val="bg1"/>
                </a:solidFill>
                <a:latin typeface="Monotype Corsiva" pitchFamily="66" charset="0"/>
              </a:rPr>
              <a:t> </a:t>
            </a:r>
            <a:endParaRPr lang="ru-RU" sz="6000" dirty="0">
              <a:solidFill>
                <a:schemeClr val="bg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92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10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27561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>
                <a:solidFill>
                  <a:prstClr val="white"/>
                </a:solidFill>
                <a:latin typeface="Monotype Corsiva" panose="03010101010201010101" pitchFamily="66" charset="0"/>
                <a:ea typeface="+mn-ea"/>
                <a:cs typeface="+mn-cs"/>
              </a:rPr>
              <a:t>«Питание»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277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каких продуктах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больше 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содержится белков?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50100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 мясо, горох     </a:t>
            </a:r>
          </a:p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–  сыр, фасоль</a:t>
            </a:r>
          </a:p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– рыба, творог</a:t>
            </a:r>
          </a:p>
        </p:txBody>
      </p:sp>
    </p:spTree>
    <p:extLst>
      <p:ext uri="{BB962C8B-B14F-4D97-AF65-F5344CB8AC3E}">
        <p14:creationId xmlns:p14="http://schemas.microsoft.com/office/powerpoint/2010/main" val="226853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>
                <a:solidFill>
                  <a:prstClr val="white"/>
                </a:solidFill>
                <a:latin typeface="Monotype Corsiva" panose="03010101010201010101" pitchFamily="66" charset="0"/>
                <a:ea typeface="+mn-ea"/>
                <a:cs typeface="+mn-cs"/>
              </a:rPr>
              <a:t>«Питание»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6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–  мясо, горох 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3195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>
                <a:solidFill>
                  <a:prstClr val="white"/>
                </a:solidFill>
                <a:latin typeface="Monotype Corsiva" panose="03010101010201010101" pitchFamily="66" charset="0"/>
                <a:ea typeface="+mn-ea"/>
                <a:cs typeface="+mn-cs"/>
              </a:rPr>
              <a:t>«Питание»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0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Основными источниками энергии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организма являются: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3323532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белки и минеральные вещества;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углеводы и жиры;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жиры и витамины;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углеводы и белки.</a:t>
            </a:r>
          </a:p>
        </p:txBody>
      </p:sp>
    </p:spTree>
    <p:extLst>
      <p:ext uri="{BB962C8B-B14F-4D97-AF65-F5344CB8AC3E}">
        <p14:creationId xmlns:p14="http://schemas.microsoft.com/office/powerpoint/2010/main" val="762776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>
                <a:solidFill>
                  <a:prstClr val="white"/>
                </a:solidFill>
                <a:latin typeface="Monotype Corsiva" panose="03010101010201010101" pitchFamily="66" charset="0"/>
                <a:ea typeface="+mn-ea"/>
                <a:cs typeface="+mn-cs"/>
              </a:rPr>
              <a:t>«Питание»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96470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-  углеводы и жиры;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041476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>
                <a:solidFill>
                  <a:prstClr val="white"/>
                </a:solidFill>
                <a:latin typeface="Monotype Corsiva" panose="03010101010201010101" pitchFamily="66" charset="0"/>
                <a:ea typeface="+mn-ea"/>
                <a:cs typeface="+mn-cs"/>
              </a:rPr>
              <a:t>«Питание»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2474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Суточная потребность человека в витаминах, как правило составляет: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44308" y="3573016"/>
            <a:ext cx="44748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несколько микрограммов;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несколько миллиграммов;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несколько граммов;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100 граммов.</a:t>
            </a:r>
          </a:p>
        </p:txBody>
      </p:sp>
    </p:spTree>
    <p:extLst>
      <p:ext uri="{BB962C8B-B14F-4D97-AF65-F5344CB8AC3E}">
        <p14:creationId xmlns:p14="http://schemas.microsoft.com/office/powerpoint/2010/main" val="81729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>
                <a:solidFill>
                  <a:prstClr val="white"/>
                </a:solidFill>
                <a:latin typeface="Monotype Corsiva" panose="03010101010201010101" pitchFamily="66" charset="0"/>
                <a:ea typeface="+mn-ea"/>
                <a:cs typeface="+mn-cs"/>
              </a:rPr>
              <a:t>«Питание»</a:t>
            </a:r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1417638"/>
            <a:ext cx="54200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несколько микрограммов;</a:t>
            </a:r>
          </a:p>
        </p:txBody>
      </p:sp>
    </p:spTree>
    <p:extLst>
      <p:ext uri="{BB962C8B-B14F-4D97-AF65-F5344CB8AC3E}">
        <p14:creationId xmlns:p14="http://schemas.microsoft.com/office/powerpoint/2010/main" val="21693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>
                <a:solidFill>
                  <a:prstClr val="white"/>
                </a:solidFill>
                <a:latin typeface="Monotype Corsiva" panose="03010101010201010101" pitchFamily="66" charset="0"/>
                <a:ea typeface="+mn-ea"/>
                <a:cs typeface="+mn-cs"/>
              </a:rPr>
              <a:t>«Питание»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8478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называют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блюд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быстрого приготовления, синоним вредной пищи?</a:t>
            </a:r>
          </a:p>
          <a:p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368843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фастфуд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гамбургер;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полуфабрикат;</a:t>
            </a:r>
          </a:p>
          <a:p>
            <a:r>
              <a:rPr lang="ru-RU" sz="3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блэстбуд</a:t>
            </a:r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22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>
                <a:solidFill>
                  <a:prstClr val="white"/>
                </a:solidFill>
                <a:latin typeface="Monotype Corsiva" panose="03010101010201010101" pitchFamily="66" charset="0"/>
                <a:ea typeface="+mn-ea"/>
                <a:cs typeface="+mn-cs"/>
              </a:rPr>
              <a:t>«Питание»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3671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фастфуд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2077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>
                <a:solidFill>
                  <a:prstClr val="white"/>
                </a:solidFill>
                <a:latin typeface="Monotype Corsiva" panose="03010101010201010101" pitchFamily="66" charset="0"/>
                <a:ea typeface="+mn-ea"/>
                <a:cs typeface="+mn-cs"/>
              </a:rPr>
              <a:t>«Питание»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363272" cy="19728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Принимать пищу сразу после занятий физическими упражнениями не рекомендуется. Почему?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1620" y="3441503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нарушены нормальные условия для секреции соков;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 – появляется дополнительная нагрузка на организм, связанная с перевариванием пищи;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– снижается эффективность воздействия  физических упражнений на организм;</a:t>
            </a:r>
          </a:p>
          <a:p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 – отсутствует аппетит.</a:t>
            </a:r>
          </a:p>
        </p:txBody>
      </p:sp>
    </p:spTree>
    <p:extLst>
      <p:ext uri="{BB962C8B-B14F-4D97-AF65-F5344CB8AC3E}">
        <p14:creationId xmlns:p14="http://schemas.microsoft.com/office/powerpoint/2010/main" val="206044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Категория</a:t>
            </a:r>
            <a:r>
              <a:rPr lang="ru-RU" dirty="0" smtClean="0"/>
              <a:t> 5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80449" y="1417638"/>
            <a:ext cx="618310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«Вредные привычки»</a:t>
            </a:r>
            <a:endParaRPr lang="ru-RU" sz="6000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786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dirty="0">
                <a:solidFill>
                  <a:prstClr val="white"/>
                </a:solidFill>
                <a:latin typeface="Monotype Corsiva" panose="03010101010201010101" pitchFamily="66" charset="0"/>
                <a:ea typeface="+mn-ea"/>
                <a:cs typeface="+mn-cs"/>
              </a:rPr>
              <a:t>«Питание»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80728"/>
          </a:xfrm>
        </p:spPr>
        <p:txBody>
          <a:bodyPr/>
          <a:lstStyle/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– нарушены нормальные условия для секреции соков;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885432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</a:pPr>
            <a:r>
              <a:rPr lang="ru-RU" sz="6000" dirty="0">
                <a:solidFill>
                  <a:prstClr val="white"/>
                </a:solidFill>
                <a:latin typeface="Monotype Corsiva" panose="03010101010201010101" pitchFamily="66" charset="0"/>
                <a:ea typeface="+mn-ea"/>
                <a:cs typeface="+mn-cs"/>
              </a:rPr>
              <a:t>«Вредные привычки»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6792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курильщику, как правило, трудно выучить стихотворение?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148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3" name="svoya_igra_1.wav"/>
          </p:stSnd>
        </p:sndAc>
      </p:transition>
    </mc:Choice>
    <mc:Fallback xmlns="">
      <p:transition spd="slow" advClick="0">
        <p:sndAc>
          <p:stSnd loop="1">
            <p:snd r:embed="rId6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</a:pPr>
            <a:r>
              <a:rPr lang="ru-RU" sz="6000" dirty="0">
                <a:solidFill>
                  <a:prstClr val="white"/>
                </a:solidFill>
                <a:latin typeface="Monotype Corsiva" panose="03010101010201010101" pitchFamily="66" charset="0"/>
                <a:ea typeface="+mn-ea"/>
                <a:cs typeface="+mn-cs"/>
              </a:rPr>
              <a:t>«Вредные привычки»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12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систематическом курении у человека ухудшается память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282872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38397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-_Kot_v_Meshke.wav"/>
          </p:stSnd>
        </p:sndAc>
      </p:transition>
    </mc:Choice>
    <mc:Fallback xmlns="">
      <p:transition spd="slow">
        <p:sndAc>
          <p:stSnd>
            <p:snd r:embed="rId4" name="Svoya_igra_-_Kot_v_Meshk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</a:pPr>
            <a:r>
              <a:rPr lang="ru-RU" sz="6000" dirty="0">
                <a:solidFill>
                  <a:prstClr val="white"/>
                </a:solidFill>
                <a:latin typeface="Monotype Corsiva" panose="03010101010201010101" pitchFamily="66" charset="0"/>
                <a:ea typeface="+mn-ea"/>
                <a:cs typeface="+mn-cs"/>
              </a:rPr>
              <a:t>«Вредные привычки»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96752"/>
          </a:xfrm>
        </p:spPr>
        <p:txBody>
          <a:bodyPr>
            <a:normAutofit/>
          </a:bodyPr>
          <a:lstStyle/>
          <a:p>
            <a:pPr marL="273050" lvl="0" indent="-273050" fontAlgn="base"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None/>
              <a:defRPr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воздействие оказывает курение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зубы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91349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</a:pPr>
            <a:r>
              <a:rPr lang="ru-RU" sz="6000" dirty="0">
                <a:solidFill>
                  <a:prstClr val="white"/>
                </a:solidFill>
                <a:latin typeface="Monotype Corsiva" panose="03010101010201010101" pitchFamily="66" charset="0"/>
                <a:ea typeface="+mn-ea"/>
                <a:cs typeface="+mn-cs"/>
              </a:rPr>
              <a:t>«Вредные привычки»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92696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курении образуются клейкие смолы, от которых зубы желтеют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83914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</a:pPr>
            <a:r>
              <a:rPr lang="ru-RU" sz="6000" dirty="0">
                <a:solidFill>
                  <a:prstClr val="white"/>
                </a:solidFill>
                <a:latin typeface="Monotype Corsiva" panose="03010101010201010101" pitchFamily="66" charset="0"/>
                <a:ea typeface="+mn-ea"/>
                <a:cs typeface="+mn-cs"/>
              </a:rPr>
              <a:t>«Вредные привычки»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527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влияет алкоголь на развитие подростка?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194802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</a:pPr>
            <a:r>
              <a:rPr lang="ru-RU" sz="6000" dirty="0">
                <a:solidFill>
                  <a:prstClr val="white"/>
                </a:solidFill>
                <a:latin typeface="Monotype Corsiva" panose="03010101010201010101" pitchFamily="66" charset="0"/>
                <a:ea typeface="+mn-ea"/>
                <a:cs typeface="+mn-cs"/>
              </a:rPr>
              <a:t>«Вредные привычки»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56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Алкоголь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задерживает психическое, умственное и физическое развитие подростка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8367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</a:pPr>
            <a:r>
              <a:rPr lang="ru-RU" sz="6000" dirty="0">
                <a:solidFill>
                  <a:prstClr val="white"/>
                </a:solidFill>
                <a:latin typeface="Monotype Corsiva" panose="03010101010201010101" pitchFamily="66" charset="0"/>
                <a:ea typeface="+mn-ea"/>
                <a:cs typeface="+mn-cs"/>
              </a:rPr>
              <a:t>«Вредные привычки»</a:t>
            </a: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24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вредное воздействие оказывает алкоголь на органы пищеварения?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540719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svoya_igra_1.wav"/>
          </p:stSnd>
        </p:sndAc>
      </p:transition>
    </mc:Choice>
    <mc:Fallback xmlns="">
      <p:transition spd="slow">
        <p:sndAc>
          <p:stSnd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</a:pPr>
            <a:r>
              <a:rPr lang="ru-RU" sz="6000" dirty="0">
                <a:solidFill>
                  <a:prstClr val="white"/>
                </a:solidFill>
                <a:latin typeface="Monotype Corsiva" panose="03010101010201010101" pitchFamily="66" charset="0"/>
                <a:ea typeface="+mn-ea"/>
                <a:cs typeface="+mn-cs"/>
              </a:rPr>
              <a:t>«Вредные привычки»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396752"/>
          </a:xfrm>
        </p:spPr>
        <p:txBody>
          <a:bodyPr/>
          <a:lstStyle/>
          <a:p>
            <a:pPr marL="273050" lvl="0" indent="-273050" algn="r" fontAlgn="base">
              <a:spcBef>
                <a:spcPts val="600"/>
              </a:spcBef>
              <a:spcAft>
                <a:spcPct val="0"/>
              </a:spcAft>
              <a:buClr>
                <a:srgbClr val="FE8637"/>
              </a:buClr>
              <a:buSzPct val="70000"/>
              <a:buNone/>
              <a:defRPr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Употребление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алкоголя вызывает такие заболевания, как гастрит, язва и рак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65555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восходящий ряд.wav"/>
          </p:stSnd>
        </p:sndAc>
      </p:transition>
    </mc:Choice>
    <mc:Fallback xmlns="">
      <p:transition spd="slow">
        <p:sndAc>
          <p:stSnd>
            <p:snd r:embed="rId5" name="восходящий ряд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3888432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7" name="Прямоугольник 6">
            <a:hlinkClick r:id="rId4" action="ppaction://hlinksldjump"/>
          </p:cNvPr>
          <p:cNvSpPr/>
          <p:nvPr/>
        </p:nvSpPr>
        <p:spPr>
          <a:xfrm>
            <a:off x="4896544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8" name="Прямоугольник 7">
            <a:hlinkClick r:id="rId5" action="ppaction://hlinksldjump"/>
          </p:cNvPr>
          <p:cNvSpPr/>
          <p:nvPr/>
        </p:nvSpPr>
        <p:spPr>
          <a:xfrm>
            <a:off x="5904656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9" name="Прямоугольник 8">
            <a:hlinkClick r:id="rId6" action="ppaction://hlinksldjump"/>
          </p:cNvPr>
          <p:cNvSpPr/>
          <p:nvPr/>
        </p:nvSpPr>
        <p:spPr>
          <a:xfrm>
            <a:off x="6912768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7920880" y="1511771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1" name="Прямоугольник 10">
            <a:hlinkClick r:id="rId8" action="ppaction://hlinksldjump"/>
          </p:cNvPr>
          <p:cNvSpPr/>
          <p:nvPr/>
        </p:nvSpPr>
        <p:spPr>
          <a:xfrm>
            <a:off x="3888432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2" name="Прямоугольник 11">
            <a:hlinkClick r:id="rId9" action="ppaction://hlinksldjump"/>
          </p:cNvPr>
          <p:cNvSpPr/>
          <p:nvPr/>
        </p:nvSpPr>
        <p:spPr>
          <a:xfrm>
            <a:off x="4896544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3" name="Прямоугольник 12">
            <a:hlinkClick r:id="rId10" action="ppaction://hlinksldjump"/>
          </p:cNvPr>
          <p:cNvSpPr/>
          <p:nvPr/>
        </p:nvSpPr>
        <p:spPr>
          <a:xfrm>
            <a:off x="5904656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4" name="Прямоугольник 13">
            <a:hlinkClick r:id="rId11" action="ppaction://hlinksldjump"/>
          </p:cNvPr>
          <p:cNvSpPr/>
          <p:nvPr/>
        </p:nvSpPr>
        <p:spPr>
          <a:xfrm>
            <a:off x="6912768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15" name="Прямоугольник 14">
            <a:hlinkClick r:id="rId12" action="ppaction://hlinksldjump"/>
          </p:cNvPr>
          <p:cNvSpPr/>
          <p:nvPr/>
        </p:nvSpPr>
        <p:spPr>
          <a:xfrm>
            <a:off x="7920880" y="2447875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16" name="Прямоугольник 15">
            <a:hlinkClick r:id="rId13" action="ppaction://hlinksldjump"/>
          </p:cNvPr>
          <p:cNvSpPr/>
          <p:nvPr/>
        </p:nvSpPr>
        <p:spPr>
          <a:xfrm>
            <a:off x="3888432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17" name="Прямоугольник 16">
            <a:hlinkClick r:id="rId14" action="ppaction://hlinksldjump"/>
          </p:cNvPr>
          <p:cNvSpPr/>
          <p:nvPr/>
        </p:nvSpPr>
        <p:spPr>
          <a:xfrm>
            <a:off x="4896544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18" name="Прямоугольник 17">
            <a:hlinkClick r:id="rId15" action="ppaction://hlinksldjump"/>
          </p:cNvPr>
          <p:cNvSpPr/>
          <p:nvPr/>
        </p:nvSpPr>
        <p:spPr>
          <a:xfrm>
            <a:off x="5904656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19" name="Прямоугольник 18">
            <a:hlinkClick r:id="rId16" action="ppaction://hlinksldjump"/>
          </p:cNvPr>
          <p:cNvSpPr/>
          <p:nvPr/>
        </p:nvSpPr>
        <p:spPr>
          <a:xfrm>
            <a:off x="6912768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0" name="Прямоугольник 19">
            <a:hlinkClick r:id="rId17" action="ppaction://hlinksldjump"/>
          </p:cNvPr>
          <p:cNvSpPr/>
          <p:nvPr/>
        </p:nvSpPr>
        <p:spPr>
          <a:xfrm>
            <a:off x="7920880" y="3383979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1" name="Прямоугольник 20">
            <a:hlinkClick r:id="rId18" action="ppaction://hlinksldjump"/>
          </p:cNvPr>
          <p:cNvSpPr/>
          <p:nvPr/>
        </p:nvSpPr>
        <p:spPr>
          <a:xfrm>
            <a:off x="3888432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2" name="Прямоугольник 21">
            <a:hlinkClick r:id="rId19" action="ppaction://hlinksldjump"/>
          </p:cNvPr>
          <p:cNvSpPr/>
          <p:nvPr/>
        </p:nvSpPr>
        <p:spPr>
          <a:xfrm>
            <a:off x="4896544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3" name="Прямоугольник 22">
            <a:hlinkClick r:id="rId20" action="ppaction://hlinksldjump"/>
          </p:cNvPr>
          <p:cNvSpPr/>
          <p:nvPr/>
        </p:nvSpPr>
        <p:spPr>
          <a:xfrm>
            <a:off x="5904656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4" name="Прямоугольник 23">
            <a:hlinkClick r:id="rId21" action="ppaction://hlinksldjump"/>
          </p:cNvPr>
          <p:cNvSpPr/>
          <p:nvPr/>
        </p:nvSpPr>
        <p:spPr>
          <a:xfrm>
            <a:off x="6912768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25" name="Прямоугольник 24">
            <a:hlinkClick r:id="rId22" action="ppaction://hlinksldjump"/>
          </p:cNvPr>
          <p:cNvSpPr/>
          <p:nvPr/>
        </p:nvSpPr>
        <p:spPr>
          <a:xfrm>
            <a:off x="7920880" y="4320083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26" name="Прямоугольник 25">
            <a:hlinkClick r:id="rId23" action="ppaction://hlinksldjump"/>
          </p:cNvPr>
          <p:cNvSpPr/>
          <p:nvPr/>
        </p:nvSpPr>
        <p:spPr>
          <a:xfrm>
            <a:off x="3888432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27" name="Прямоугольник 26">
            <a:hlinkClick r:id="rId24" action="ppaction://hlinksldjump"/>
          </p:cNvPr>
          <p:cNvSpPr/>
          <p:nvPr/>
        </p:nvSpPr>
        <p:spPr>
          <a:xfrm>
            <a:off x="4896544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20</a:t>
            </a:r>
          </a:p>
        </p:txBody>
      </p:sp>
      <p:sp>
        <p:nvSpPr>
          <p:cNvPr id="28" name="Прямоугольник 27">
            <a:hlinkClick r:id="rId25" action="ppaction://hlinksldjump"/>
          </p:cNvPr>
          <p:cNvSpPr/>
          <p:nvPr/>
        </p:nvSpPr>
        <p:spPr>
          <a:xfrm>
            <a:off x="5904656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30</a:t>
            </a:r>
          </a:p>
        </p:txBody>
      </p:sp>
      <p:sp>
        <p:nvSpPr>
          <p:cNvPr id="29" name="Прямоугольник 28">
            <a:hlinkClick r:id="rId26" action="ppaction://hlinksldjump"/>
          </p:cNvPr>
          <p:cNvSpPr/>
          <p:nvPr/>
        </p:nvSpPr>
        <p:spPr>
          <a:xfrm>
            <a:off x="6912768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40</a:t>
            </a:r>
          </a:p>
        </p:txBody>
      </p:sp>
      <p:sp>
        <p:nvSpPr>
          <p:cNvPr id="30" name="Прямоугольник 29">
            <a:hlinkClick r:id="rId27" action="ppaction://hlinksldjump"/>
          </p:cNvPr>
          <p:cNvSpPr/>
          <p:nvPr/>
        </p:nvSpPr>
        <p:spPr>
          <a:xfrm>
            <a:off x="7920880" y="5256187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50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360040" y="1511771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6000" dirty="0" smtClean="0">
                <a:solidFill>
                  <a:prstClr val="white"/>
                </a:solidFill>
                <a:latin typeface="Monotype Corsiva" pitchFamily="66" charset="0"/>
              </a:rPr>
              <a:t> </a:t>
            </a:r>
            <a:r>
              <a:rPr lang="ru-RU" sz="3200" dirty="0">
                <a:solidFill>
                  <a:prstClr val="white"/>
                </a:solidFill>
                <a:latin typeface="Monotype Corsiva" pitchFamily="66" charset="0"/>
              </a:rPr>
              <a:t>«Питание</a:t>
            </a:r>
            <a:r>
              <a:rPr lang="ru-RU" sz="3200" dirty="0" smtClean="0">
                <a:solidFill>
                  <a:prstClr val="white"/>
                </a:solidFill>
                <a:latin typeface="Monotype Corsiva" pitchFamily="66" charset="0"/>
              </a:rPr>
              <a:t>»</a:t>
            </a:r>
            <a:endParaRPr lang="ru-RU" sz="32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360040" y="2447875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dirty="0" smtClean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Monotype Corsiva" pitchFamily="66" charset="0"/>
                <a:cs typeface="Times New Roman" pitchFamily="18" charset="0"/>
              </a:rPr>
              <a:t>«Вопросы </a:t>
            </a:r>
            <a:r>
              <a:rPr lang="ru-RU" sz="2800" dirty="0">
                <a:latin typeface="Monotype Corsiva" pitchFamily="66" charset="0"/>
                <a:cs typeface="Times New Roman" pitchFamily="18" charset="0"/>
              </a:rPr>
              <a:t>по ЗОЖ</a:t>
            </a:r>
            <a:r>
              <a:rPr lang="ru-RU" sz="2800" dirty="0" smtClean="0">
                <a:latin typeface="Monotype Corsiva" pitchFamily="66" charset="0"/>
                <a:cs typeface="Times New Roman" pitchFamily="18" charset="0"/>
              </a:rPr>
              <a:t>»</a:t>
            </a:r>
            <a:endParaRPr lang="ru-RU" sz="28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360040" y="3383979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Категория 3</a:t>
            </a:r>
            <a:endParaRPr lang="ru-RU" sz="3600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360040" y="4320083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/>
              <a:t>Категория 4</a:t>
            </a:r>
            <a:endParaRPr lang="ru-RU" sz="3600" b="1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360040" y="5256187"/>
            <a:ext cx="3240360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3600" b="1" dirty="0" smtClean="0"/>
              <a:t>Категория 5</a:t>
            </a:r>
            <a:endParaRPr lang="ru-RU" sz="36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165341"/>
            <a:ext cx="2454546" cy="124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80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2" fill="hold">
                      <p:stCondLst>
                        <p:cond delay="0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4" fill="hold">
                      <p:stCondLst>
                        <p:cond delay="0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9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0" fill="hold">
                      <p:stCondLst>
                        <p:cond delay="0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</a:pPr>
            <a:r>
              <a:rPr lang="ru-RU" sz="6000" dirty="0">
                <a:solidFill>
                  <a:prstClr val="white"/>
                </a:solidFill>
                <a:latin typeface="Monotype Corsiva" panose="03010101010201010101" pitchFamily="66" charset="0"/>
                <a:ea typeface="+mn-ea"/>
                <a:cs typeface="+mn-cs"/>
              </a:rPr>
              <a:t>«Вредные привычки»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034680" cy="41971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Наркотики угнетают сосудодвигательный центр. К каким последствиям для организма это приводит?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0707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>
              <a:spcBef>
                <a:spcPts val="0"/>
              </a:spcBef>
            </a:pPr>
            <a:r>
              <a:rPr lang="ru-RU" sz="6000" dirty="0">
                <a:solidFill>
                  <a:prstClr val="white"/>
                </a:solidFill>
                <a:latin typeface="Monotype Corsiva" panose="03010101010201010101" pitchFamily="66" charset="0"/>
                <a:ea typeface="+mn-ea"/>
                <a:cs typeface="+mn-cs"/>
              </a:rPr>
              <a:t>«Вредные привычки»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807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юношеском возрасте в организме происходят старческие изменения</a:t>
            </a:r>
          </a:p>
          <a:p>
            <a:endParaRPr lang="ru-RU" dirty="0"/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5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207012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70A83">
                <a:alpha val="63000"/>
              </a:srgbClr>
            </a:gs>
            <a:gs pos="39999">
              <a:srgbClr val="0A128C">
                <a:alpha val="45000"/>
              </a:srgbClr>
            </a:gs>
            <a:gs pos="66000">
              <a:srgbClr val="181CC7">
                <a:alpha val="67000"/>
              </a:srgbClr>
            </a:gs>
            <a:gs pos="88000">
              <a:srgbClr val="1508C4"/>
            </a:gs>
            <a:gs pos="100000">
              <a:srgbClr val="1F08C6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Использованные 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46856" y="1600200"/>
            <a:ext cx="8229600" cy="4492625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err="1" smtClean="0">
                <a:solidFill>
                  <a:schemeClr val="bg1"/>
                </a:solidFill>
              </a:rPr>
              <a:t>Аудиоряды</a:t>
            </a:r>
            <a:r>
              <a:rPr lang="ru-RU" dirty="0" smtClean="0">
                <a:solidFill>
                  <a:schemeClr val="bg1"/>
                </a:solidFill>
              </a:rPr>
              <a:t> заимствованы с сайта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  <a:hlinkClick r:id="rId3"/>
              </a:rPr>
              <a:t>GetTune.net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по запросу «Своя игра» 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hlinkClick r:id="rId4"/>
              </a:rPr>
              <a:t>Звезда</a:t>
            </a: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ru-RU" dirty="0" smtClean="0">
                <a:solidFill>
                  <a:schemeClr val="bg1"/>
                </a:solidFill>
                <a:hlinkClick r:id="rId5"/>
              </a:rPr>
              <a:t>Фон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  </a:t>
            </a:r>
            <a:r>
              <a:rPr lang="ru-RU" dirty="0" smtClean="0">
                <a:solidFill>
                  <a:schemeClr val="bg1"/>
                </a:solidFill>
                <a:hlinkClick r:id="rId6"/>
              </a:rPr>
              <a:t>Кот в мешке </a:t>
            </a:r>
            <a:r>
              <a:rPr lang="en-US" dirty="0" smtClean="0">
                <a:solidFill>
                  <a:schemeClr val="bg1"/>
                </a:solidFill>
              </a:rPr>
              <a:t>     </a:t>
            </a:r>
            <a:r>
              <a:rPr lang="ru-RU" dirty="0" smtClean="0">
                <a:solidFill>
                  <a:schemeClr val="bg1"/>
                </a:solidFill>
                <a:hlinkClick r:id="rId7"/>
              </a:rPr>
              <a:t>Идея игры </a:t>
            </a:r>
            <a:endParaRPr lang="ru-RU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Автор шаблона игры </a:t>
            </a:r>
            <a:r>
              <a:rPr lang="ru-RU" dirty="0" err="1" smtClean="0">
                <a:solidFill>
                  <a:schemeClr val="bg1"/>
                </a:solidFill>
              </a:rPr>
              <a:t>Салиш</a:t>
            </a:r>
            <a:r>
              <a:rPr lang="ru-RU" dirty="0" smtClean="0">
                <a:solidFill>
                  <a:schemeClr val="bg1"/>
                </a:solidFill>
              </a:rPr>
              <a:t> С.С.</a:t>
            </a: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</a:rPr>
              <a:t>2014 год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9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«Олимпийские игры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Какая страна является родиной Олимпийских игр?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371703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Рим                   </a:t>
            </a:r>
          </a:p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– Китай</a:t>
            </a:r>
          </a:p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– Греция             </a:t>
            </a:r>
          </a:p>
          <a:p>
            <a:r>
              <a:rPr lang="ru-RU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 – Египет</a:t>
            </a:r>
          </a:p>
        </p:txBody>
      </p:sp>
    </p:spTree>
    <p:extLst>
      <p:ext uri="{BB962C8B-B14F-4D97-AF65-F5344CB8AC3E}">
        <p14:creationId xmlns:p14="http://schemas.microsoft.com/office/powerpoint/2010/main" val="158017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«Олимпийские игры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Греция 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1112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«Олимпийские игры»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Какова максимальная продолжительность зимних Олимпийских игр? </a:t>
            </a:r>
          </a:p>
        </p:txBody>
      </p:sp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7812360" y="404664"/>
            <a:ext cx="864096" cy="792088"/>
          </a:xfrm>
          <a:prstGeom prst="rect">
            <a:avLst/>
          </a:prstGeom>
          <a:gradFill>
            <a:gsLst>
              <a:gs pos="34000">
                <a:srgbClr val="2E4CAC"/>
              </a:gs>
              <a:gs pos="2000">
                <a:schemeClr val="tx2">
                  <a:lumMod val="60000"/>
                  <a:lumOff val="40000"/>
                </a:schemeClr>
              </a:gs>
              <a:gs pos="80000">
                <a:srgbClr val="070A83"/>
              </a:gs>
            </a:gsLst>
          </a:gra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/>
              <a:t>2</a:t>
            </a:r>
            <a:r>
              <a:rPr lang="ru-RU" sz="3600" b="1" dirty="0" smtClean="0"/>
              <a:t>0</a:t>
            </a:r>
            <a:endParaRPr lang="ru-RU" sz="36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3717032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– 10 дней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 – 15 дней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– 20 дней          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 – 22 дня</a:t>
            </a:r>
            <a:endParaRPr lang="ru-RU" sz="3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08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sndAc>
          <p:stSnd loop="1">
            <p:snd r:embed="rId2" name="svoya_igra_1.wav"/>
          </p:stSnd>
        </p:sndAc>
      </p:transition>
    </mc:Choice>
    <mc:Fallback xmlns="">
      <p:transition spd="slow" advClick="0">
        <p:sndAc>
          <p:stSnd loop="1">
            <p:snd r:embed="rId5" name="svoya_igra_1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edaf4c57429c1d422f38c566ca989c97b173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</TotalTime>
  <Words>1175</Words>
  <Application>Microsoft Office PowerPoint</Application>
  <PresentationFormat>Экран (4:3)</PresentationFormat>
  <Paragraphs>307</Paragraphs>
  <Slides>62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62</vt:i4>
      </vt:variant>
    </vt:vector>
  </HeadingPairs>
  <TitlesOfParts>
    <vt:vector size="63" baseType="lpstr">
      <vt:lpstr>Тема Office</vt:lpstr>
      <vt:lpstr>Презентация PowerPoint</vt:lpstr>
      <vt:lpstr>Категория 1</vt:lpstr>
      <vt:lpstr>Категория 2</vt:lpstr>
      <vt:lpstr>Категория 3</vt:lpstr>
      <vt:lpstr>Категория 5</vt:lpstr>
      <vt:lpstr>Презентация PowerPoint</vt:lpstr>
      <vt:lpstr>«Олимпийские игры»</vt:lpstr>
      <vt:lpstr>«Олимпийские игры»</vt:lpstr>
      <vt:lpstr>«Олимпийские игры»</vt:lpstr>
      <vt:lpstr>«Олимпийские игры»</vt:lpstr>
      <vt:lpstr>«Олимпийские игры»</vt:lpstr>
      <vt:lpstr>«Олимпийские игры»</vt:lpstr>
      <vt:lpstr>Презентация PowerPoint</vt:lpstr>
      <vt:lpstr>«Олимпийские игры»</vt:lpstr>
      <vt:lpstr>«Олимпийские игры»</vt:lpstr>
      <vt:lpstr>«Олимпийские игры»</vt:lpstr>
      <vt:lpstr>«Олимпийские игры»</vt:lpstr>
      <vt:lpstr>«Вопросы по ЗОЖ» </vt:lpstr>
      <vt:lpstr>«Вопросы по ЗОЖ» </vt:lpstr>
      <vt:lpstr>«Вопросы по ЗОЖ» </vt:lpstr>
      <vt:lpstr>«Вопросы по ЗОЖ» </vt:lpstr>
      <vt:lpstr>Презентация PowerPoint</vt:lpstr>
      <vt:lpstr>«Вопросы по ЗОЖ» </vt:lpstr>
      <vt:lpstr>«Вопросы по ЗОЖ» </vt:lpstr>
      <vt:lpstr>«Вопросы по ЗОЖ» </vt:lpstr>
      <vt:lpstr>«Вопросы по ЗОЖ» </vt:lpstr>
      <vt:lpstr>«Вопросы по ЗОЖ» </vt:lpstr>
      <vt:lpstr>«Вопросы по ЗОЖ» </vt:lpstr>
      <vt:lpstr>«Спорт» </vt:lpstr>
      <vt:lpstr>«Спорт» </vt:lpstr>
      <vt:lpstr>«Спорт» </vt:lpstr>
      <vt:lpstr>«Спорт» </vt:lpstr>
      <vt:lpstr>«Спорт» </vt:lpstr>
      <vt:lpstr>«Спорт» </vt:lpstr>
      <vt:lpstr>«Спорт» </vt:lpstr>
      <vt:lpstr>«Спорт» </vt:lpstr>
      <vt:lpstr>Презентация PowerPoint</vt:lpstr>
      <vt:lpstr>«Спорт» </vt:lpstr>
      <vt:lpstr>«Спорт» </vt:lpstr>
      <vt:lpstr>Презентация PowerPoint</vt:lpstr>
      <vt:lpstr>«Питание»</vt:lpstr>
      <vt:lpstr>«Питание»</vt:lpstr>
      <vt:lpstr>«Питание»</vt:lpstr>
      <vt:lpstr>«Питание»</vt:lpstr>
      <vt:lpstr>«Питание»</vt:lpstr>
      <vt:lpstr>«Питание»</vt:lpstr>
      <vt:lpstr>«Питание»</vt:lpstr>
      <vt:lpstr>«Питание»</vt:lpstr>
      <vt:lpstr>«Питание»</vt:lpstr>
      <vt:lpstr>«Питание»</vt:lpstr>
      <vt:lpstr>«Вредные привычки»</vt:lpstr>
      <vt:lpstr>«Вредные привычки»</vt:lpstr>
      <vt:lpstr>Презентация PowerPoint</vt:lpstr>
      <vt:lpstr>«Вредные привычки»</vt:lpstr>
      <vt:lpstr>«Вредные привычки»</vt:lpstr>
      <vt:lpstr>«Вредные привычки»</vt:lpstr>
      <vt:lpstr>«Вредные привычки»</vt:lpstr>
      <vt:lpstr>«Вредные привычки»</vt:lpstr>
      <vt:lpstr>«Вредные привычки»</vt:lpstr>
      <vt:lpstr>«Вредные привычки»</vt:lpstr>
      <vt:lpstr>«Вредные привычки»</vt:lpstr>
      <vt:lpstr>Использованные источники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Салтанат</dc:creator>
  <cp:lastModifiedBy>Teacher</cp:lastModifiedBy>
  <cp:revision>88</cp:revision>
  <dcterms:created xsi:type="dcterms:W3CDTF">2014-05-16T09:35:17Z</dcterms:created>
  <dcterms:modified xsi:type="dcterms:W3CDTF">2021-10-13T04:27:03Z</dcterms:modified>
</cp:coreProperties>
</file>