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9" r:id="rId2"/>
    <p:sldId id="258" r:id="rId3"/>
    <p:sldId id="276" r:id="rId4"/>
    <p:sldId id="274" r:id="rId5"/>
    <p:sldId id="291" r:id="rId6"/>
    <p:sldId id="285" r:id="rId7"/>
    <p:sldId id="288" r:id="rId8"/>
    <p:sldId id="287" r:id="rId9"/>
    <p:sldId id="289" r:id="rId10"/>
    <p:sldId id="290" r:id="rId11"/>
    <p:sldId id="281" r:id="rId12"/>
    <p:sldId id="277" r:id="rId13"/>
    <p:sldId id="273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377" y="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466B2-CFB6-4755-BF70-EDF9F75ED776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E2701-089C-4DC3-8CCC-5582E7B40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94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E2701-089C-4DC3-8CCC-5582E7B400F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827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E2701-089C-4DC3-8CCC-5582E7B400F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42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E2701-089C-4DC3-8CCC-5582E7B400F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673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E2701-089C-4DC3-8CCC-5582E7B400F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713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E2701-089C-4DC3-8CCC-5582E7B400F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77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i="1" dirty="0">
                <a:solidFill>
                  <a:srgbClr val="F07F0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Цитата – на уроке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24744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Century Schoolbook" pitchFamily="18" charset="0"/>
              </a:rPr>
              <a:t>Самая непростительная ошибка – отказ от действия из-за страха ошибиться...</a:t>
            </a:r>
          </a:p>
          <a:p>
            <a:pPr marL="0" indent="0" algn="r">
              <a:buNone/>
            </a:pPr>
            <a:r>
              <a:rPr lang="ru-RU" b="1" i="1" dirty="0">
                <a:solidFill>
                  <a:srgbClr val="002060"/>
                </a:solidFill>
                <a:latin typeface="Century Schoolbook" pitchFamily="18" charset="0"/>
              </a:rPr>
              <a:t>Алекс Дайвер</a:t>
            </a: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  <a:latin typeface="Century Schoolbook" pitchFamily="18" charset="0"/>
            </a:endParaRP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07A5DF-651E-EC22-937D-6832DCF4D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32" t="64530" r="75170" b="15947"/>
          <a:stretch/>
        </p:blipFill>
        <p:spPr bwMode="auto">
          <a:xfrm>
            <a:off x="5403538" y="3025947"/>
            <a:ext cx="3272691" cy="32986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9C860B-162B-D230-047C-70E542587E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57" t="23953" r="78468" b="50155"/>
          <a:stretch/>
        </p:blipFill>
        <p:spPr bwMode="auto">
          <a:xfrm>
            <a:off x="827584" y="3068960"/>
            <a:ext cx="3149742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343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B05C47F4-08EB-847A-7B8D-B23FD8E9E8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2654048"/>
                  </p:ext>
                </p:extLst>
              </p:nvPr>
            </p:nvGraphicFramePr>
            <p:xfrm>
              <a:off x="264023" y="2636095"/>
              <a:ext cx="8615954" cy="3926376"/>
            </p:xfrm>
            <a:graphic>
              <a:graphicData uri="http://schemas.openxmlformats.org/drawingml/2006/table">
                <a:tbl>
                  <a:tblPr firstRow="1" firstCol="1" bandRow="1">
                    <a:tableStyleId>{FABFCF23-3B69-468F-B69F-88F6DE6A72F2}</a:tableStyleId>
                  </a:tblPr>
                  <a:tblGrid>
                    <a:gridCol w="3935890">
                      <a:extLst>
                        <a:ext uri="{9D8B030D-6E8A-4147-A177-3AD203B41FA5}">
                          <a16:colId xmlns:a16="http://schemas.microsoft.com/office/drawing/2014/main" val="3454493914"/>
                        </a:ext>
                      </a:extLst>
                    </a:gridCol>
                    <a:gridCol w="4680064">
                      <a:extLst>
                        <a:ext uri="{9D8B030D-6E8A-4147-A177-3AD203B41FA5}">
                          <a16:colId xmlns:a16="http://schemas.microsoft.com/office/drawing/2014/main" val="4126984155"/>
                        </a:ext>
                      </a:extLst>
                    </a:gridCol>
                  </a:tblGrid>
                  <a:tr h="7250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Подели дробь на дробь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Сделай проверку умножением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88469176"/>
                      </a:ext>
                    </a:extLst>
                  </a:tr>
                  <a:tr h="31633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ru-RU" sz="24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  <m:r>
                                  <a:rPr lang="ru-RU" sz="2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f>
                                  <m:f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ru-RU" sz="24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  <m:r>
                                  <a:rPr lang="ru-RU" sz="2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ru-RU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ru-RU" sz="2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num>
                                  <m:den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dirty="0">
                            <a:effectLst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  <m:r>
                                  <a:rPr lang="ru-RU" sz="2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f>
                                  <m:f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ru-RU" sz="24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sPre>
                                      <m:sPrePr>
                                        <m:ctrlPr>
                                          <a:rPr lang="ru-RU" sz="2400" b="1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>
                                        <m:r>
                                          <a:rPr lang="ru-RU" sz="2400" b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ru-RU" sz="2400" b="1" smtClean="0">
                                            <a:latin typeface="Cambria Math" panose="02040503050406030204" pitchFamily="18" charset="0"/>
                                          </a:rPr>
                                          <m:t>𝟗</m:t>
                                        </m:r>
                                      </m:e>
                                    </m:sPre>
                                  </m:den>
                                </m:f>
                                <m:r>
                                  <a:rPr lang="ru-RU" sz="2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ru-RU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sz="2400" b="1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2400" b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e>
                                      <m:sup>
                                        <m:r>
                                          <a:rPr lang="ru-RU" sz="2400" b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den>
                                </m:f>
                                <m:r>
                                  <a:rPr lang="ru-RU" sz="2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400" b="1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ru-RU" sz="2400" b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dirty="0">
                            <a:effectLst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ru-RU" sz="2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f>
                                  <m:f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  <m:r>
                                  <a:rPr lang="ru-RU" sz="24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ru-RU" sz="2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ru-RU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ru-RU" sz="2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𝟏𝟒</m:t>
                                    </m:r>
                                  </m:num>
                                  <m:den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  <m:r>
                                  <a:rPr lang="ru-RU" sz="2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sz="2400" b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f>
                                  <m:fPr>
                                    <m:ctrlPr>
                                      <a:rPr lang="ru-RU" sz="2400" b="1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ru-RU" sz="2400" b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dirty="0">
                            <a:effectLst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num>
                                  <m:den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𝟏𝟒</m:t>
                                    </m:r>
                                  </m:den>
                                </m:f>
                                <m:r>
                                  <a:rPr lang="ru-RU" sz="2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ru-RU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ru-RU" sz="2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4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Pre>
                                      <m:sPrePr>
                                        <m:ctrlPr>
                                          <a:rPr lang="ru-RU" sz="24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lang="ru-RU" sz="2400" b="1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p>
                                      <m:e>
                                        <m:r>
                                          <a:rPr lang="ru-RU" sz="2400" b="1" smtClean="0">
                                            <a:latin typeface="Cambria Math" panose="02040503050406030204" pitchFamily="18" charset="0"/>
                                          </a:rPr>
                                          <m:t>𝟗</m:t>
                                        </m:r>
                                      </m:e>
                                    </m:sPre>
                                    <m:r>
                                      <a:rPr lang="ru-RU" sz="2400" b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sSup>
                                      <m:sSupPr>
                                        <m:ctrlPr>
                                          <a:rPr lang="ru-RU" sz="24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2400" b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  <m:sup>
                                        <m:r>
                                          <a:rPr lang="ru-RU" sz="2400" b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p>
                                    </m:sSup>
                                  </m:num>
                                  <m:den>
                                    <m:sPre>
                                      <m:sPrePr>
                                        <m:ctrlPr>
                                          <a:rPr lang="ru-RU" sz="24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>
                                        <m:r>
                                          <a:rPr lang="ru-RU" sz="2400" b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𝟕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ru-RU" sz="2400" b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𝟏𝟒</m:t>
                                        </m:r>
                                      </m:e>
                                    </m:sPre>
                                    <m:r>
                                      <a:rPr lang="ru-RU" sz="2400" b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ru-RU" sz="24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 b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e>
                                      <m:sub>
                                        <m:r>
                                          <a:rPr lang="ru-RU" sz="2400" b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ru-RU" sz="2400" b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400" b="1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ru-RU" sz="2400" b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  <m:r>
                                  <a:rPr lang="ru-RU" sz="2400" b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                   </m:t>
                                </m:r>
                              </m:oMath>
                            </m:oMathPara>
                          </a14:m>
                          <a:endParaRPr lang="ru-RU" sz="24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ru-RU" sz="2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ru-RU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ru-RU" sz="2400" b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400" b="1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ru-RU" sz="2400" b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  <m:r>
                                  <a:rPr lang="ru-RU" sz="2400" b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</m:t>
                                </m:r>
                              </m:oMath>
                            </m:oMathPara>
                          </a14:m>
                          <a:endParaRPr lang="ru-RU" sz="24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f>
                                  <m:fPr>
                                    <m:ctrlPr>
                                      <a:rPr lang="ru-RU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  <m:r>
                                  <a:rPr lang="ru-RU" sz="2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ru-RU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  <m:r>
                                  <a:rPr lang="ru-RU" sz="2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𝟏𝟒</m:t>
                                    </m:r>
                                  </m:num>
                                  <m:den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  <m:r>
                                  <a:rPr lang="ru-RU" sz="2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ru-RU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  <m:r>
                                  <a:rPr lang="ru-RU" sz="2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4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Pre>
                                      <m:sPrePr>
                                        <m:ctrlPr>
                                          <a:rPr lang="ru-RU" sz="24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lang="ru-RU" sz="2400" b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  <m:e>
                                        <m:r>
                                          <a:rPr lang="ru-RU" sz="2400" b="1" smtClean="0">
                                            <a:latin typeface="Cambria Math" panose="02040503050406030204" pitchFamily="18" charset="0"/>
                                          </a:rPr>
                                          <m:t>𝟏𝟒</m:t>
                                        </m:r>
                                      </m:e>
                                    </m:sPre>
                                    <m:r>
                                      <a:rPr lang="ru-RU" sz="2400" b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sSup>
                                      <m:sSupPr>
                                        <m:ctrlPr>
                                          <a:rPr lang="ru-RU" sz="24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2400" b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e>
                                      <m:sup>
                                        <m:r>
                                          <a:rPr lang="ru-RU" sz="2400" b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p>
                                    </m:sSup>
                                  </m:num>
                                  <m:den>
                                    <m:sPre>
                                      <m:sPrePr>
                                        <m:ctrlPr>
                                          <a:rPr lang="ru-RU" sz="24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>
                                        <m:r>
                                          <a:rPr lang="ru-RU" sz="2400" b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ru-RU" sz="2400" b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𝟗</m:t>
                                        </m:r>
                                      </m:e>
                                    </m:sPre>
                                    <m:r>
                                      <a:rPr lang="ru-RU" sz="2400" b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ru-RU" sz="24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 b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𝟕</m:t>
                                        </m:r>
                                      </m:e>
                                      <m:sub>
                                        <m:r>
                                          <a:rPr lang="ru-RU" sz="2400" b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ru-RU" sz="2400" b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400" b="1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ru-RU" sz="2400" b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589099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B05C47F4-08EB-847A-7B8D-B23FD8E9E8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2654048"/>
                  </p:ext>
                </p:extLst>
              </p:nvPr>
            </p:nvGraphicFramePr>
            <p:xfrm>
              <a:off x="264023" y="2636095"/>
              <a:ext cx="8615954" cy="3926376"/>
            </p:xfrm>
            <a:graphic>
              <a:graphicData uri="http://schemas.openxmlformats.org/drawingml/2006/table">
                <a:tbl>
                  <a:tblPr firstRow="1" firstCol="1" bandRow="1">
                    <a:tableStyleId>{FABFCF23-3B69-468F-B69F-88F6DE6A72F2}</a:tableStyleId>
                  </a:tblPr>
                  <a:tblGrid>
                    <a:gridCol w="3935890">
                      <a:extLst>
                        <a:ext uri="{9D8B030D-6E8A-4147-A177-3AD203B41FA5}">
                          <a16:colId xmlns:a16="http://schemas.microsoft.com/office/drawing/2014/main" val="3454493914"/>
                        </a:ext>
                      </a:extLst>
                    </a:gridCol>
                    <a:gridCol w="4680064">
                      <a:extLst>
                        <a:ext uri="{9D8B030D-6E8A-4147-A177-3AD203B41FA5}">
                          <a16:colId xmlns:a16="http://schemas.microsoft.com/office/drawing/2014/main" val="4126984155"/>
                        </a:ext>
                      </a:extLst>
                    </a:gridCol>
                  </a:tblGrid>
                  <a:tr h="7630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Подели дробь на дробь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Сделай проверку умножением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88469176"/>
                      </a:ext>
                    </a:extLst>
                  </a:tr>
                  <a:tr h="31633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55" t="-26923" r="-119195" b="-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84245" t="-26923" r="-260" b="-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890992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E206131F-B40B-0FE7-3DFD-D761B882DC05}"/>
              </a:ext>
            </a:extLst>
          </p:cNvPr>
          <p:cNvCxnSpPr>
            <a:cxnSpLocks/>
          </p:cNvCxnSpPr>
          <p:nvPr/>
        </p:nvCxnSpPr>
        <p:spPr>
          <a:xfrm flipV="1">
            <a:off x="5876173" y="3577557"/>
            <a:ext cx="288032" cy="2457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3860788-3EB7-20E4-07AA-5E9F925028AD}"/>
              </a:ext>
            </a:extLst>
          </p:cNvPr>
          <p:cNvCxnSpPr>
            <a:cxnSpLocks/>
          </p:cNvCxnSpPr>
          <p:nvPr/>
        </p:nvCxnSpPr>
        <p:spPr>
          <a:xfrm flipV="1">
            <a:off x="5876173" y="4077072"/>
            <a:ext cx="288032" cy="2905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0485ED2-AE58-BCEA-9F99-282053835F42}"/>
              </a:ext>
            </a:extLst>
          </p:cNvPr>
          <p:cNvCxnSpPr>
            <a:cxnSpLocks/>
          </p:cNvCxnSpPr>
          <p:nvPr/>
        </p:nvCxnSpPr>
        <p:spPr>
          <a:xfrm flipV="1">
            <a:off x="2123728" y="5088718"/>
            <a:ext cx="288032" cy="2457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9468B3A-9E3D-FBC6-272D-15D82CBE470C}"/>
              </a:ext>
            </a:extLst>
          </p:cNvPr>
          <p:cNvCxnSpPr>
            <a:cxnSpLocks/>
          </p:cNvCxnSpPr>
          <p:nvPr/>
        </p:nvCxnSpPr>
        <p:spPr>
          <a:xfrm flipV="1">
            <a:off x="2463398" y="4599283"/>
            <a:ext cx="288032" cy="25579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96FEB3A-D497-79DF-0C13-A978A27BEFE4}"/>
              </a:ext>
            </a:extLst>
          </p:cNvPr>
          <p:cNvCxnSpPr>
            <a:cxnSpLocks/>
          </p:cNvCxnSpPr>
          <p:nvPr/>
        </p:nvCxnSpPr>
        <p:spPr>
          <a:xfrm flipV="1">
            <a:off x="6308221" y="4077072"/>
            <a:ext cx="288032" cy="2905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C8B376B-59D2-211B-750A-AB9B695D372C}"/>
              </a:ext>
            </a:extLst>
          </p:cNvPr>
          <p:cNvCxnSpPr>
            <a:cxnSpLocks/>
          </p:cNvCxnSpPr>
          <p:nvPr/>
        </p:nvCxnSpPr>
        <p:spPr>
          <a:xfrm flipV="1">
            <a:off x="6268396" y="3555159"/>
            <a:ext cx="288032" cy="2905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5134CBF-1203-35ED-1558-C2C442F41025}"/>
              </a:ext>
            </a:extLst>
          </p:cNvPr>
          <p:cNvCxnSpPr>
            <a:cxnSpLocks/>
          </p:cNvCxnSpPr>
          <p:nvPr/>
        </p:nvCxnSpPr>
        <p:spPr>
          <a:xfrm flipV="1">
            <a:off x="7148836" y="5436196"/>
            <a:ext cx="288032" cy="2905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A6729151-FF6B-B28F-E742-6D1979104DDF}"/>
              </a:ext>
            </a:extLst>
          </p:cNvPr>
          <p:cNvCxnSpPr>
            <a:cxnSpLocks/>
          </p:cNvCxnSpPr>
          <p:nvPr/>
        </p:nvCxnSpPr>
        <p:spPr>
          <a:xfrm flipV="1">
            <a:off x="7157734" y="5949280"/>
            <a:ext cx="270237" cy="2453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3A8C027-D41C-1F1B-5221-02B3075D1190}"/>
              </a:ext>
            </a:extLst>
          </p:cNvPr>
          <p:cNvCxnSpPr>
            <a:cxnSpLocks/>
          </p:cNvCxnSpPr>
          <p:nvPr/>
        </p:nvCxnSpPr>
        <p:spPr>
          <a:xfrm flipV="1">
            <a:off x="7491082" y="5950477"/>
            <a:ext cx="288032" cy="2457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C9B0546F-5D61-8BC9-3E37-1B4B8877B856}"/>
              </a:ext>
            </a:extLst>
          </p:cNvPr>
          <p:cNvCxnSpPr>
            <a:cxnSpLocks/>
          </p:cNvCxnSpPr>
          <p:nvPr/>
        </p:nvCxnSpPr>
        <p:spPr>
          <a:xfrm flipV="1">
            <a:off x="7635098" y="5469771"/>
            <a:ext cx="216024" cy="2723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58DFA143-BF09-7EBB-A3CD-18D0E91A2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637" y="1582965"/>
            <a:ext cx="4212975" cy="990600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>
                <a:solidFill>
                  <a:srgbClr val="F07F0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Взаимопроверка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одзаголовок 2">
                <a:extLst>
                  <a:ext uri="{FF2B5EF4-FFF2-40B4-BE49-F238E27FC236}">
                    <a16:creationId xmlns:a16="http://schemas.microsoft.com/office/drawing/2014/main" id="{10BE30D2-A49D-24A1-AE36-DDE041CB26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537" y="430912"/>
                <a:ext cx="8615954" cy="13771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None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None/>
                  <a:defRPr sz="1400" kern="1200" baseline="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None/>
                  <a:defRPr sz="13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None/>
                  <a:defRPr sz="13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None/>
                  <a:defRPr sz="13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None/>
                  <a:defRPr sz="13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2000" b="1" i="1" dirty="0">
                    <a:solidFill>
                      <a:srgbClr val="FF0000"/>
                    </a:solidFill>
                    <a:latin typeface="Century Schoolbook" pitchFamily="18" charset="0"/>
                  </a:rPr>
                  <a:t>КРИТЕРИИ ОЦЕНИВАНИЯ: 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2000" b="1" i="1" dirty="0">
                    <a:solidFill>
                      <a:srgbClr val="FF0000"/>
                    </a:solidFill>
                    <a:latin typeface="Century Schoolbook" pitchFamily="18" charset="0"/>
                  </a:rPr>
                  <a:t>«</a:t>
                </a:r>
                <a14:m>
                  <m:oMath xmlns:m="http://schemas.openxmlformats.org/officeDocument/2006/math">
                    <m:r>
                      <a:rPr lang="ru-RU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000" b="1" i="1" dirty="0">
                    <a:solidFill>
                      <a:srgbClr val="FF0000"/>
                    </a:solidFill>
                    <a:latin typeface="Century Schoolbook" pitchFamily="18" charset="0"/>
                  </a:rPr>
                  <a:t>» – за три-четыре верных ответа;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2000" b="1" i="1" dirty="0">
                    <a:solidFill>
                      <a:srgbClr val="FF0000"/>
                    </a:solidFill>
                    <a:latin typeface="Century Schoolbook" pitchFamily="18" charset="0"/>
                  </a:rPr>
                  <a:t>«</a:t>
                </a:r>
                <a14:m>
                  <m:oMath xmlns:m="http://schemas.openxmlformats.org/officeDocument/2006/math">
                    <m:r>
                      <a:rPr lang="ru-RU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ru-RU" sz="2000" b="1" i="1" dirty="0">
                    <a:solidFill>
                      <a:srgbClr val="FF0000"/>
                    </a:solidFill>
                    <a:latin typeface="Century Schoolbook" pitchFamily="18" charset="0"/>
                  </a:rPr>
                  <a:t>» – за один-два верных ответа; «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000" b="1" i="1" dirty="0">
                    <a:solidFill>
                      <a:srgbClr val="FF0000"/>
                    </a:solidFill>
                    <a:latin typeface="Century Schoolbook" pitchFamily="18" charset="0"/>
                  </a:rPr>
                  <a:t>» – верных ответов НЕТ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endParaRPr lang="ru-RU" sz="2000" b="1" i="1" dirty="0">
                  <a:solidFill>
                    <a:srgbClr val="FF0000"/>
                  </a:solidFill>
                  <a:latin typeface="Century Schoolbook" pitchFamily="18" charset="0"/>
                </a:endParaRP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endParaRPr lang="ru-RU" sz="2000" b="1" i="1" dirty="0">
                  <a:solidFill>
                    <a:srgbClr val="FF0000"/>
                  </a:solidFill>
                  <a:latin typeface="Century Schoolbook" pitchFamily="18" charset="0"/>
                </a:endParaRPr>
              </a:p>
            </p:txBody>
          </p:sp>
        </mc:Choice>
        <mc:Fallback xmlns="">
          <p:sp>
            <p:nvSpPr>
              <p:cNvPr id="6" name="Подзаголовок 2">
                <a:extLst>
                  <a:ext uri="{FF2B5EF4-FFF2-40B4-BE49-F238E27FC236}">
                    <a16:creationId xmlns:a16="http://schemas.microsoft.com/office/drawing/2014/main" id="{10BE30D2-A49D-24A1-AE36-DDE041CB2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430912"/>
                <a:ext cx="8615954" cy="1377108"/>
              </a:xfrm>
              <a:prstGeom prst="rect">
                <a:avLst/>
              </a:prstGeom>
              <a:blipFill>
                <a:blip r:embed="rId4"/>
                <a:stretch>
                  <a:fillRect t="-2655" b="-30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28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196" y="368423"/>
            <a:ext cx="744977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>
                <a:solidFill>
                  <a:srgbClr val="F07F0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АЛГОРИТМ деления дроби на дробь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688CCF65-B2D4-F49C-73B9-085BC87395EE}"/>
              </a:ext>
            </a:extLst>
          </p:cNvPr>
          <p:cNvSpPr txBox="1">
            <a:spLocks/>
          </p:cNvSpPr>
          <p:nvPr/>
        </p:nvSpPr>
        <p:spPr>
          <a:xfrm>
            <a:off x="2411760" y="1277534"/>
            <a:ext cx="4997546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solidFill>
                  <a:srgbClr val="002060"/>
                </a:solidFill>
                <a:latin typeface="Century Schoolbook" pitchFamily="18" charset="0"/>
              </a:rPr>
              <a:t>1. ПЕРВУЮ дробь записать без изменения;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39B80992-D088-7C76-D2DC-711398F632F5}"/>
              </a:ext>
            </a:extLst>
          </p:cNvPr>
          <p:cNvSpPr txBox="1">
            <a:spLocks/>
          </p:cNvSpPr>
          <p:nvPr/>
        </p:nvSpPr>
        <p:spPr>
          <a:xfrm>
            <a:off x="2830007" y="2557003"/>
            <a:ext cx="5904656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solidFill>
                  <a:srgbClr val="002060"/>
                </a:solidFill>
                <a:latin typeface="Century Schoolbook" pitchFamily="18" charset="0"/>
              </a:rPr>
              <a:t>2. Действие ДЕЛЕНИЕ заменить действием УМНОЖЕНИЕ;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DD7156E7-1A3E-8228-4F23-1F8085EB8A60}"/>
              </a:ext>
            </a:extLst>
          </p:cNvPr>
          <p:cNvSpPr txBox="1">
            <a:spLocks/>
          </p:cNvSpPr>
          <p:nvPr/>
        </p:nvSpPr>
        <p:spPr>
          <a:xfrm>
            <a:off x="3190047" y="4002313"/>
            <a:ext cx="5544616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solidFill>
                  <a:srgbClr val="002060"/>
                </a:solidFill>
                <a:latin typeface="Century Schoolbook" pitchFamily="18" charset="0"/>
              </a:rPr>
              <a:t>3. ВТОРУЮ дробь «перевернуть»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F61D2A-9542-3BD7-25CF-A4E5E22ECBEA}"/>
                  </a:ext>
                </a:extLst>
              </p:cNvPr>
              <p:cNvSpPr txBox="1"/>
              <p:nvPr/>
            </p:nvSpPr>
            <p:spPr>
              <a:xfrm>
                <a:off x="155744" y="1328905"/>
                <a:ext cx="1979712" cy="612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F61D2A-9542-3BD7-25CF-A4E5E22EC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44" y="1328905"/>
                <a:ext cx="1979712" cy="6127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9B647A-8484-A3DB-91A5-7638964A7FDC}"/>
                  </a:ext>
                </a:extLst>
              </p:cNvPr>
              <p:cNvSpPr txBox="1"/>
              <p:nvPr/>
            </p:nvSpPr>
            <p:spPr>
              <a:xfrm>
                <a:off x="188640" y="2570843"/>
                <a:ext cx="2069976" cy="612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9B647A-8484-A3DB-91A5-7638964A7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40" y="2570843"/>
                <a:ext cx="2069976" cy="6127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97A9138-9C0A-3538-274D-E17FA8E37690}"/>
                  </a:ext>
                </a:extLst>
              </p:cNvPr>
              <p:cNvSpPr txBox="1"/>
              <p:nvPr/>
            </p:nvSpPr>
            <p:spPr>
              <a:xfrm>
                <a:off x="188640" y="3985370"/>
                <a:ext cx="2511152" cy="618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97A9138-9C0A-3538-274D-E17FA8E37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40" y="3985370"/>
                <a:ext cx="2511152" cy="6183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60046A3-C219-5405-7BC9-B3E8382A3915}"/>
                  </a:ext>
                </a:extLst>
              </p:cNvPr>
              <p:cNvSpPr txBox="1"/>
              <p:nvPr/>
            </p:nvSpPr>
            <p:spPr>
              <a:xfrm>
                <a:off x="-127488" y="5410059"/>
                <a:ext cx="4699488" cy="7772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Pre>
                            <m:sPrePr>
                              <m:ctrlPr>
                                <a:rPr lang="ru-RU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  <m:e>
                              <m: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sPre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ru-RU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sPre>
                            <m:sPrePr>
                              <m:ctrlPr>
                                <a:rPr lang="ru-RU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ru-RU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</m:t>
                              </m:r>
                            </m:sub>
                            <m:sup/>
                            <m:e>
                              <m: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  <m:t>𝟑𝟓</m:t>
                              </m:r>
                            </m:e>
                          </m:sPre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b>
                              <m:r>
                                <a:rPr lang="ru-RU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rderBox>
                        <m:borderBox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rderBoxPr>
                        <m:e>
                          <m:f>
                            <m:fPr>
                              <m:ctrlPr>
                                <a:rPr lang="ru-RU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ru-RU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</m:t>
                              </m:r>
                            </m:den>
                          </m:f>
                        </m:e>
                      </m:borderBox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60046A3-C219-5405-7BC9-B3E8382A3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7488" y="5410059"/>
                <a:ext cx="4699488" cy="777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4F519F10-9937-B4C1-5DA1-2BDAC612F3D2}"/>
              </a:ext>
            </a:extLst>
          </p:cNvPr>
          <p:cNvSpPr txBox="1">
            <a:spLocks/>
          </p:cNvSpPr>
          <p:nvPr/>
        </p:nvSpPr>
        <p:spPr>
          <a:xfrm>
            <a:off x="4653664" y="5281782"/>
            <a:ext cx="4080999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solidFill>
                  <a:srgbClr val="002060"/>
                </a:solidFill>
                <a:latin typeface="Century Schoolbook" pitchFamily="18" charset="0"/>
              </a:rPr>
              <a:t>4. Выполнить умножение дробей, начав с СОКРАЩЕНИЯ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363D96F-D048-F230-D7CE-255DCD970B48}"/>
              </a:ext>
            </a:extLst>
          </p:cNvPr>
          <p:cNvCxnSpPr>
            <a:cxnSpLocks/>
          </p:cNvCxnSpPr>
          <p:nvPr/>
        </p:nvCxnSpPr>
        <p:spPr>
          <a:xfrm flipV="1">
            <a:off x="2258616" y="5517232"/>
            <a:ext cx="179756" cy="19839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648FCD6A-F057-C0FA-7ED1-F3DF1D107896}"/>
              </a:ext>
            </a:extLst>
          </p:cNvPr>
          <p:cNvCxnSpPr>
            <a:cxnSpLocks/>
            <a:stCxn id="16" idx="2"/>
          </p:cNvCxnSpPr>
          <p:nvPr/>
        </p:nvCxnSpPr>
        <p:spPr>
          <a:xfrm flipV="1">
            <a:off x="2222256" y="5877272"/>
            <a:ext cx="261512" cy="3099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42E0F12-D8EE-D9F1-8A9B-DA5CFAB7AE2A}"/>
              </a:ext>
            </a:extLst>
          </p:cNvPr>
          <p:cNvCxnSpPr>
            <a:cxnSpLocks/>
          </p:cNvCxnSpPr>
          <p:nvPr/>
        </p:nvCxnSpPr>
        <p:spPr>
          <a:xfrm flipV="1">
            <a:off x="2520036" y="5543440"/>
            <a:ext cx="179756" cy="19839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715834A7-3990-3CE1-6814-E7C21E9CE29C}"/>
              </a:ext>
            </a:extLst>
          </p:cNvPr>
          <p:cNvCxnSpPr>
            <a:cxnSpLocks/>
          </p:cNvCxnSpPr>
          <p:nvPr/>
        </p:nvCxnSpPr>
        <p:spPr>
          <a:xfrm flipV="1">
            <a:off x="2609914" y="5877272"/>
            <a:ext cx="220093" cy="28170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i="1" dirty="0">
                <a:solidFill>
                  <a:srgbClr val="F07F0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Подведём итоги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8980BC62-62E3-0A0D-6E4F-FE905782556A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2411760" y="1844824"/>
                <a:ext cx="3898776" cy="893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rderBoxPr>
                        <m:e>
                          <m:f>
                            <m:fPr>
                              <m:ctrlPr>
                                <a:rPr lang="ru-RU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den>
                          </m:f>
                        </m:e>
                      </m:borderBox>
                      <m:r>
                        <a:rPr lang="ru-RU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  <m:r>
                        <a:rPr lang="ru-RU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ru-RU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ru-RU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ru-RU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  <m:r>
                        <a:rPr lang="ru-RU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rderBox>
                        <m:borderBox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rderBoxPr>
                        <m:e>
                          <m:f>
                            <m:fPr>
                              <m:ctrlPr>
                                <a:rPr lang="ru-RU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den>
                          </m:f>
                        </m:e>
                      </m:borderBox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8980BC62-62E3-0A0D-6E4F-FE905782556A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11760" y="1844824"/>
                <a:ext cx="3898776" cy="8939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3">
                <a:extLst>
                  <a:ext uri="{FF2B5EF4-FFF2-40B4-BE49-F238E27FC236}">
                    <a16:creationId xmlns:a16="http://schemas.microsoft.com/office/drawing/2014/main" id="{5A9E5D57-D75A-CFD3-5D47-5C9920F197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83768" y="3284984"/>
                <a:ext cx="3898776" cy="909993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rderBoxPr>
                        <m:e>
                          <m:f>
                            <m:fPr>
                              <m:ctrlPr>
                                <a:rPr lang="ru-RU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den>
                          </m:f>
                        </m:e>
                      </m:borderBox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ru-RU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  <m:r>
                        <a:rPr lang="ru-RU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den>
                      </m:f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ru-RU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den>
                      </m:f>
                      <m:r>
                        <a:rPr lang="ru-RU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  <m:r>
                        <a:rPr lang="ru-RU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rderBox>
                        <m:borderBox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rderBoxPr>
                        <m:e>
                          <m:f>
                            <m:fPr>
                              <m:ctrlPr>
                                <a:rPr lang="ru-RU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den>
                          </m:f>
                        </m:e>
                      </m:borderBox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Объект 3">
                <a:extLst>
                  <a:ext uri="{FF2B5EF4-FFF2-40B4-BE49-F238E27FC236}">
                    <a16:creationId xmlns:a16="http://schemas.microsoft.com/office/drawing/2014/main" id="{5A9E5D57-D75A-CFD3-5D47-5C9920F19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284984"/>
                <a:ext cx="3898776" cy="9099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A828F2-4FA2-147C-86A3-028FC6B0F03B}"/>
                  </a:ext>
                </a:extLst>
              </p:cNvPr>
              <p:cNvSpPr txBox="1"/>
              <p:nvPr/>
            </p:nvSpPr>
            <p:spPr>
              <a:xfrm>
                <a:off x="2531486" y="4694397"/>
                <a:ext cx="3659324" cy="1261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ru-RU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ru-RU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  <m:r>
                        <a:rPr lang="ru-RU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ru-RU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ru-RU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A828F2-4FA2-147C-86A3-028FC6B0F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486" y="4694397"/>
                <a:ext cx="3659324" cy="12615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53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>
                <a:solidFill>
                  <a:srgbClr val="F07F0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Домашнее задание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780928"/>
            <a:ext cx="7632848" cy="244827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ru-RU" b="1" i="1" dirty="0">
                <a:solidFill>
                  <a:srgbClr val="002060"/>
                </a:solidFill>
                <a:latin typeface="Century Schoolbook" pitchFamily="18" charset="0"/>
              </a:rPr>
              <a:t>Прочитать учебник (§ 14, стр. 86-87);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ru-RU" b="1" i="1" dirty="0">
                <a:solidFill>
                  <a:srgbClr val="002060"/>
                </a:solidFill>
                <a:latin typeface="Century Schoolbook" pitchFamily="18" charset="0"/>
              </a:rPr>
              <a:t>Выписать в тетрадь решение Примера 1;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ru-RU" b="1" i="1" dirty="0">
                <a:solidFill>
                  <a:srgbClr val="002060"/>
                </a:solidFill>
                <a:latin typeface="Century Schoolbook" pitchFamily="18" charset="0"/>
              </a:rPr>
              <a:t>ПИСЬМЕННО выполнить №1 и №2 на стр. 87-88.</a:t>
            </a:r>
          </a:p>
        </p:txBody>
      </p:sp>
    </p:spTree>
    <p:extLst>
      <p:ext uri="{BB962C8B-B14F-4D97-AF65-F5344CB8AC3E}">
        <p14:creationId xmlns:p14="http://schemas.microsoft.com/office/powerpoint/2010/main" val="87406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692696"/>
            <a:ext cx="8640960" cy="9906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СПАСИБО за РАБОТУ на уроке!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79810E-3945-7F5D-83BA-394EA569D9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610" y="2636912"/>
            <a:ext cx="5226778" cy="2865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35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036495" cy="990600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>
                <a:solidFill>
                  <a:srgbClr val="F07F0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Устная математическая разминка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6693ADF4-5D23-72AD-2C25-9026E5972F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3934746"/>
                  </p:ext>
                </p:extLst>
              </p:nvPr>
            </p:nvGraphicFramePr>
            <p:xfrm>
              <a:off x="127715" y="1844824"/>
              <a:ext cx="8928991" cy="4602008"/>
            </p:xfrm>
            <a:graphic>
              <a:graphicData uri="http://schemas.openxmlformats.org/drawingml/2006/table">
                <a:tbl>
                  <a:tblPr firstRow="1" firstCol="1" bandRow="1">
                    <a:tableStyleId>{FABFCF23-3B69-468F-B69F-88F6DE6A72F2}</a:tableStyleId>
                  </a:tblPr>
                  <a:tblGrid>
                    <a:gridCol w="1304717">
                      <a:extLst>
                        <a:ext uri="{9D8B030D-6E8A-4147-A177-3AD203B41FA5}">
                          <a16:colId xmlns:a16="http://schemas.microsoft.com/office/drawing/2014/main" val="1528853107"/>
                        </a:ext>
                      </a:extLst>
                    </a:gridCol>
                    <a:gridCol w="1961987">
                      <a:extLst>
                        <a:ext uri="{9D8B030D-6E8A-4147-A177-3AD203B41FA5}">
                          <a16:colId xmlns:a16="http://schemas.microsoft.com/office/drawing/2014/main" val="1072814901"/>
                        </a:ext>
                      </a:extLst>
                    </a:gridCol>
                    <a:gridCol w="1944280">
                      <a:extLst>
                        <a:ext uri="{9D8B030D-6E8A-4147-A177-3AD203B41FA5}">
                          <a16:colId xmlns:a16="http://schemas.microsoft.com/office/drawing/2014/main" val="1505836720"/>
                        </a:ext>
                      </a:extLst>
                    </a:gridCol>
                    <a:gridCol w="1650585">
                      <a:extLst>
                        <a:ext uri="{9D8B030D-6E8A-4147-A177-3AD203B41FA5}">
                          <a16:colId xmlns:a16="http://schemas.microsoft.com/office/drawing/2014/main" val="172168488"/>
                        </a:ext>
                      </a:extLst>
                    </a:gridCol>
                    <a:gridCol w="2067422">
                      <a:extLst>
                        <a:ext uri="{9D8B030D-6E8A-4147-A177-3AD203B41FA5}">
                          <a16:colId xmlns:a16="http://schemas.microsoft.com/office/drawing/2014/main" val="1219145628"/>
                        </a:ext>
                      </a:extLst>
                    </a:gridCol>
                  </a:tblGrid>
                  <a:tr h="10971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Сократи дробь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Сложи дроби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Сделай проверку вычитанием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Умножь дроби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Сделай проверку делением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93718752"/>
                      </a:ext>
                    </a:extLst>
                  </a:tr>
                  <a:tr h="3504877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8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ru-RU" sz="28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den>
                              </m:f>
                              <m:r>
                                <a:rPr lang="ru-RU" sz="280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2800" b="1" i="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oMath>
                          </a14:m>
                          <a:r>
                            <a:rPr lang="ru-RU" sz="28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 </a:t>
                          </a:r>
                        </a:p>
                        <a:p>
                          <a:pPr marL="0" algn="l" defTabSz="914400" rtl="0" eaLnBrk="1" latinLnBrk="0" hangingPunct="1">
                            <a:lnSpc>
                              <a:spcPct val="18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ru-RU" sz="28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  <m:r>
                                <a:rPr lang="ru-RU" sz="280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2800" b="1" i="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oMath>
                          </a14:m>
                          <a:r>
                            <a:rPr lang="ru-RU" sz="28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 </a:t>
                          </a:r>
                        </a:p>
                        <a:p>
                          <a:pPr marL="0" algn="l" defTabSz="914400" rtl="0" eaLnBrk="1" latinLnBrk="0" hangingPunct="1">
                            <a:lnSpc>
                              <a:spcPct val="18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num>
                                <m:den>
                                  <m:r>
                                    <a:rPr lang="ru-RU" sz="28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den>
                              </m:f>
                              <m:r>
                                <a:rPr lang="ru-RU" sz="280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2800" b="1" i="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oMath>
                          </a14:m>
                          <a:r>
                            <a:rPr lang="ru-RU" sz="28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 </a:t>
                          </a:r>
                          <a:endParaRPr lang="ru-RU" sz="2800" i="1" kern="1200" dirty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ru-RU" sz="28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𝟏𝟒</m:t>
                                  </m:r>
                                </m:den>
                              </m:f>
                              <m:r>
                                <a:rPr lang="ru-RU" sz="2800" b="1" smtClean="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ru-RU" sz="28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800" b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ru-RU" sz="2800" b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𝟕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ru-RU" sz="28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\</m:t>
                                  </m:r>
                                </m:sup>
                              </m:sSup>
                              <m:r>
                                <a:rPr lang="ru-RU" sz="28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ru-RU" sz="2800" dirty="0">
                              <a:effectLst/>
                            </a:rPr>
                            <a:t> 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28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𝟏𝟓</m:t>
                                  </m:r>
                                </m:den>
                              </m:f>
                              <m:r>
                                <a:rPr lang="ru-RU" sz="2800" b="1" smtClean="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ru-RU" sz="28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800" b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ru-RU" sz="2800" b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ru-RU" sz="28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\</m:t>
                                  </m:r>
                                </m:sup>
                              </m:sSup>
                              <m:r>
                                <a:rPr lang="ru-RU" sz="28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ru-RU" sz="2800" dirty="0">
                              <a:effectLst/>
                            </a:rPr>
                            <a:t> 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ru-RU" sz="28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800" b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ru-RU" sz="2800" b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ru-RU" sz="28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\</m:t>
                                  </m:r>
                                </m:sup>
                              </m:sSup>
                              <m:r>
                                <a:rPr lang="ru-RU" sz="2800" b="1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ru-RU" sz="28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𝟑𝟓</m:t>
                                  </m:r>
                                </m:den>
                              </m:f>
                              <m:r>
                                <a:rPr lang="ru-RU" sz="28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ru-RU" sz="2800" dirty="0">
                              <a:effectLst/>
                            </a:rPr>
                            <a:t> 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8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b="1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b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ru-RU" sz="2800" b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den>
                              </m:f>
                              <m:r>
                                <a:rPr lang="ru-RU" sz="28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ru-RU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b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ru-RU" sz="2800" b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ru-RU" sz="28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2800" b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oMath>
                          </a14:m>
                          <a:r>
                            <a:rPr lang="ru-RU" sz="2800" b="1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 </a:t>
                          </a:r>
                        </a:p>
                        <a:p>
                          <a:pPr marL="0" algn="l" defTabSz="914400" rtl="0" eaLnBrk="1" latinLnBrk="0" hangingPunct="1">
                            <a:lnSpc>
                              <a:spcPct val="18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b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ru-RU" sz="2800" b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ru-RU" sz="28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ru-RU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b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ru-RU" sz="2800" b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ru-RU" sz="28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2800" b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oMath>
                          </a14:m>
                          <a:r>
                            <a:rPr lang="ru-RU" sz="2800" b="1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 </a:t>
                          </a:r>
                        </a:p>
                        <a:p>
                          <a:pPr marL="0" algn="l" defTabSz="914400" rtl="0" eaLnBrk="1" latinLnBrk="0" hangingPunct="1">
                            <a:lnSpc>
                              <a:spcPct val="18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b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ru-RU" sz="2800" b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den>
                              </m:f>
                              <m:r>
                                <a:rPr lang="ru-RU" sz="28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ru-RU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b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ru-RU" sz="2800" b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ru-RU" sz="28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2800" b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oMath>
                          </a14:m>
                          <a:r>
                            <a:rPr lang="ru-RU" sz="2800" b="1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 </a:t>
                          </a:r>
                          <a:endParaRPr lang="ru-RU" sz="2800" b="1" i="1" kern="1200" dirty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48235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6693ADF4-5D23-72AD-2C25-9026E5972F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3934746"/>
                  </p:ext>
                </p:extLst>
              </p:nvPr>
            </p:nvGraphicFramePr>
            <p:xfrm>
              <a:off x="127715" y="1844824"/>
              <a:ext cx="8928991" cy="4602008"/>
            </p:xfrm>
            <a:graphic>
              <a:graphicData uri="http://schemas.openxmlformats.org/drawingml/2006/table">
                <a:tbl>
                  <a:tblPr firstRow="1" firstCol="1" bandRow="1">
                    <a:tableStyleId>{FABFCF23-3B69-468F-B69F-88F6DE6A72F2}</a:tableStyleId>
                  </a:tblPr>
                  <a:tblGrid>
                    <a:gridCol w="1304717">
                      <a:extLst>
                        <a:ext uri="{9D8B030D-6E8A-4147-A177-3AD203B41FA5}">
                          <a16:colId xmlns:a16="http://schemas.microsoft.com/office/drawing/2014/main" val="1528853107"/>
                        </a:ext>
                      </a:extLst>
                    </a:gridCol>
                    <a:gridCol w="1961987">
                      <a:extLst>
                        <a:ext uri="{9D8B030D-6E8A-4147-A177-3AD203B41FA5}">
                          <a16:colId xmlns:a16="http://schemas.microsoft.com/office/drawing/2014/main" val="1072814901"/>
                        </a:ext>
                      </a:extLst>
                    </a:gridCol>
                    <a:gridCol w="1944280">
                      <a:extLst>
                        <a:ext uri="{9D8B030D-6E8A-4147-A177-3AD203B41FA5}">
                          <a16:colId xmlns:a16="http://schemas.microsoft.com/office/drawing/2014/main" val="1505836720"/>
                        </a:ext>
                      </a:extLst>
                    </a:gridCol>
                    <a:gridCol w="1650585">
                      <a:extLst>
                        <a:ext uri="{9D8B030D-6E8A-4147-A177-3AD203B41FA5}">
                          <a16:colId xmlns:a16="http://schemas.microsoft.com/office/drawing/2014/main" val="172168488"/>
                        </a:ext>
                      </a:extLst>
                    </a:gridCol>
                    <a:gridCol w="2067422">
                      <a:extLst>
                        <a:ext uri="{9D8B030D-6E8A-4147-A177-3AD203B41FA5}">
                          <a16:colId xmlns:a16="http://schemas.microsoft.com/office/drawing/2014/main" val="1219145628"/>
                        </a:ext>
                      </a:extLst>
                    </a:gridCol>
                  </a:tblGrid>
                  <a:tr h="10971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Сократи дробь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Сложи дроби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Сделай проверку вычитанием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Умножь дроби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Сделай проверку делением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93718752"/>
                      </a:ext>
                    </a:extLst>
                  </a:tr>
                  <a:tr h="350487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67" t="-33333" r="-585981" b="-3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6770" t="-33333" r="-289441" b="-3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16236" t="-33333" r="-125830" b="-3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4823574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86EDD3-E026-B7C2-6C22-2D319736EC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06" b="1358"/>
          <a:stretch/>
        </p:blipFill>
        <p:spPr bwMode="auto">
          <a:xfrm>
            <a:off x="6942179" y="1232756"/>
            <a:ext cx="2114527" cy="266429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07D9B0-7411-248F-60EA-521A88B173F4}"/>
                  </a:ext>
                </a:extLst>
              </p:cNvPr>
              <p:cNvSpPr txBox="1"/>
              <p:nvPr/>
            </p:nvSpPr>
            <p:spPr>
              <a:xfrm>
                <a:off x="815892" y="3264835"/>
                <a:ext cx="360040" cy="668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07D9B0-7411-248F-60EA-521A88B17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92" y="3264835"/>
                <a:ext cx="360040" cy="6689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8DAE6F-58D0-EF6F-65EA-C525CACEAAFB}"/>
                  </a:ext>
                </a:extLst>
              </p:cNvPr>
              <p:cNvSpPr txBox="1"/>
              <p:nvPr/>
            </p:nvSpPr>
            <p:spPr>
              <a:xfrm>
                <a:off x="815892" y="4363994"/>
                <a:ext cx="360040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8DAE6F-58D0-EF6F-65EA-C525CACEA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92" y="4363994"/>
                <a:ext cx="360040" cy="670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D7D973-7B39-6462-A126-1795CCF5F716}"/>
                  </a:ext>
                </a:extLst>
              </p:cNvPr>
              <p:cNvSpPr txBox="1"/>
              <p:nvPr/>
            </p:nvSpPr>
            <p:spPr>
              <a:xfrm>
                <a:off x="800805" y="5491134"/>
                <a:ext cx="360040" cy="67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D7D973-7B39-6462-A126-1795CCF5F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05" y="5491134"/>
                <a:ext cx="360040" cy="6705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D07702-BB53-E958-1AC7-1DE12816B5CB}"/>
                  </a:ext>
                </a:extLst>
              </p:cNvPr>
              <p:cNvSpPr txBox="1"/>
              <p:nvPr/>
            </p:nvSpPr>
            <p:spPr>
              <a:xfrm>
                <a:off x="2817719" y="3265220"/>
                <a:ext cx="524045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D07702-BB53-E958-1AC7-1DE12816B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719" y="3265220"/>
                <a:ext cx="524045" cy="6685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A55A16-A29E-2ECA-15F7-000FD5B6C482}"/>
                  </a:ext>
                </a:extLst>
              </p:cNvPr>
              <p:cNvSpPr txBox="1"/>
              <p:nvPr/>
            </p:nvSpPr>
            <p:spPr>
              <a:xfrm>
                <a:off x="2837888" y="4354529"/>
                <a:ext cx="548090" cy="67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A55A16-A29E-2ECA-15F7-000FD5B6C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888" y="4354529"/>
                <a:ext cx="548090" cy="670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B6281A-09E2-7BEE-E580-175E8D4FF04A}"/>
                  </a:ext>
                </a:extLst>
              </p:cNvPr>
              <p:cNvSpPr txBox="1"/>
              <p:nvPr/>
            </p:nvSpPr>
            <p:spPr>
              <a:xfrm>
                <a:off x="2791710" y="5443325"/>
                <a:ext cx="57606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B6281A-09E2-7BEE-E580-175E8D4FF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710" y="5443325"/>
                <a:ext cx="576064" cy="6705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500C60-E073-193C-CC17-ABBA8C2C3DF3}"/>
                  </a:ext>
                </a:extLst>
              </p:cNvPr>
              <p:cNvSpPr txBox="1"/>
              <p:nvPr/>
            </p:nvSpPr>
            <p:spPr>
              <a:xfrm>
                <a:off x="3424581" y="3201403"/>
                <a:ext cx="1945661" cy="3125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den>
                      </m:f>
                      <m:r>
                        <a:rPr lang="ru-RU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ru-R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ru-R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den>
                          </m:f>
                        </m:e>
                        <m:sup>
                          <m: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\</m:t>
                          </m:r>
                        </m:sup>
                      </m:sSup>
                      <m:r>
                        <a:rPr lang="ru-R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        </m:t>
                      </m:r>
                    </m:oMath>
                  </m:oMathPara>
                </a14:m>
                <a:endParaRPr lang="ru-RU" sz="20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ru-RU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ru-R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ru-R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  <m:sup>
                          <m: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\</m:t>
                          </m:r>
                        </m:sup>
                      </m:sSup>
                      <m:r>
                        <a:rPr lang="ru-R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        </m:t>
                      </m:r>
                    </m:oMath>
                  </m:oMathPara>
                </a14:m>
                <a:endParaRPr lang="ru-RU" sz="20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  <a:spcBef>
                    <a:spcPts val="18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        </m:t>
                      </m:r>
                    </m:oMath>
                  </m:oMathPara>
                </a14:m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500C60-E073-193C-CC17-ABBA8C2C3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581" y="3201403"/>
                <a:ext cx="1945661" cy="31252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1590CC-DE0E-15ED-013F-1C5435DF8A51}"/>
                  </a:ext>
                </a:extLst>
              </p:cNvPr>
              <p:cNvSpPr txBox="1"/>
              <p:nvPr/>
            </p:nvSpPr>
            <p:spPr>
              <a:xfrm>
                <a:off x="6179489" y="3263168"/>
                <a:ext cx="628890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1590CC-DE0E-15ED-013F-1C5435DF8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489" y="3263168"/>
                <a:ext cx="628890" cy="6705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271CCD-5D37-BB13-51B7-B3C9FDB0598C}"/>
                  </a:ext>
                </a:extLst>
              </p:cNvPr>
              <p:cNvSpPr txBox="1"/>
              <p:nvPr/>
            </p:nvSpPr>
            <p:spPr>
              <a:xfrm>
                <a:off x="6197317" y="4381441"/>
                <a:ext cx="611062" cy="669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271CCD-5D37-BB13-51B7-B3C9FDB05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317" y="4381441"/>
                <a:ext cx="611062" cy="66941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3A4CD0-7613-B634-E71C-D1DF508D0C21}"/>
                  </a:ext>
                </a:extLst>
              </p:cNvPr>
              <p:cNvSpPr txBox="1"/>
              <p:nvPr/>
            </p:nvSpPr>
            <p:spPr>
              <a:xfrm>
                <a:off x="6292348" y="5477093"/>
                <a:ext cx="360040" cy="668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3A4CD0-7613-B634-E71C-D1DF508D0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348" y="5477093"/>
                <a:ext cx="360040" cy="6689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389B13F-CB67-C3A6-5DD2-8A5BB93D21FE}"/>
                  </a:ext>
                </a:extLst>
              </p:cNvPr>
              <p:cNvSpPr txBox="1"/>
              <p:nvPr/>
            </p:nvSpPr>
            <p:spPr>
              <a:xfrm>
                <a:off x="2359364" y="316641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389B13F-CB67-C3A6-5DD2-8A5BB93D2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364" y="3166416"/>
                <a:ext cx="36004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946502F-B8B5-A10F-AAD6-D0A48DE222CE}"/>
                  </a:ext>
                </a:extLst>
              </p:cNvPr>
              <p:cNvSpPr txBox="1"/>
              <p:nvPr/>
            </p:nvSpPr>
            <p:spPr>
              <a:xfrm>
                <a:off x="2370711" y="4239077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946502F-B8B5-A10F-AAD6-D0A48DE22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11" y="4239077"/>
                <a:ext cx="36004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C8418C7-0E9C-0B9D-029E-49993771C473}"/>
                  </a:ext>
                </a:extLst>
              </p:cNvPr>
              <p:cNvSpPr txBox="1"/>
              <p:nvPr/>
            </p:nvSpPr>
            <p:spPr>
              <a:xfrm>
                <a:off x="1649723" y="531553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ru-RU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C8418C7-0E9C-0B9D-029E-49993771C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723" y="5315534"/>
                <a:ext cx="36004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43FAAEE-52FC-CC85-05B3-0FAB2C47A1ED}"/>
                  </a:ext>
                </a:extLst>
              </p:cNvPr>
              <p:cNvSpPr txBox="1"/>
              <p:nvPr/>
            </p:nvSpPr>
            <p:spPr>
              <a:xfrm>
                <a:off x="6913459" y="3011566"/>
                <a:ext cx="2038483" cy="3291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8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  <m:r>
                        <a:rPr lang="ru-RU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…=   </m:t>
                      </m:r>
                    </m:oMath>
                  </m:oMathPara>
                </a14:m>
                <a:endParaRPr lang="ru-RU" sz="20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8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ru-R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…=   </m:t>
                      </m:r>
                    </m:oMath>
                  </m:oMathPara>
                </a14:m>
                <a:endParaRPr lang="ru-RU" sz="20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8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ru-R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…=     </m:t>
                      </m:r>
                    </m:oMath>
                  </m:oMathPara>
                </a14:m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43FAAEE-52FC-CC85-05B3-0FAB2C47A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459" y="3011566"/>
                <a:ext cx="2038483" cy="329160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391CED4-FF74-57F7-B476-A80AF4D56E1C}"/>
                  </a:ext>
                </a:extLst>
              </p:cNvPr>
              <p:cNvSpPr txBox="1"/>
              <p:nvPr/>
            </p:nvSpPr>
            <p:spPr>
              <a:xfrm>
                <a:off x="4631633" y="3251366"/>
                <a:ext cx="524045" cy="67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391CED4-FF74-57F7-B476-A80AF4D56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633" y="3251366"/>
                <a:ext cx="524045" cy="6748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2DC4A91-AEC7-8E67-AE75-C3CC7C73F2ED}"/>
                  </a:ext>
                </a:extLst>
              </p:cNvPr>
              <p:cNvSpPr txBox="1"/>
              <p:nvPr/>
            </p:nvSpPr>
            <p:spPr>
              <a:xfrm>
                <a:off x="4645964" y="4363994"/>
                <a:ext cx="524045" cy="67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2DC4A91-AEC7-8E67-AE75-C3CC7C73F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964" y="4363994"/>
                <a:ext cx="524045" cy="67050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BBF911-C27F-25CC-6097-B2A4E5BCF1B5}"/>
                  </a:ext>
                </a:extLst>
              </p:cNvPr>
              <p:cNvSpPr txBox="1"/>
              <p:nvPr/>
            </p:nvSpPr>
            <p:spPr>
              <a:xfrm>
                <a:off x="4631632" y="5501150"/>
                <a:ext cx="524045" cy="67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BBF911-C27F-25CC-6097-B2A4E5BCF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632" y="5501150"/>
                <a:ext cx="524045" cy="67050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033811-21B4-1F0F-C4FC-47C0525CB16B}"/>
                  </a:ext>
                </a:extLst>
              </p:cNvPr>
              <p:cNvSpPr txBox="1"/>
              <p:nvPr/>
            </p:nvSpPr>
            <p:spPr>
              <a:xfrm>
                <a:off x="4292778" y="313121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033811-21B4-1F0F-C4FC-47C0525CB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778" y="3131216"/>
                <a:ext cx="360040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2DFEF81-401F-135D-C7C5-F9584BFAB0FB}"/>
                  </a:ext>
                </a:extLst>
              </p:cNvPr>
              <p:cNvSpPr txBox="1"/>
              <p:nvPr/>
            </p:nvSpPr>
            <p:spPr>
              <a:xfrm>
                <a:off x="4292778" y="421894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2DFEF81-401F-135D-C7C5-F9584BFAB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778" y="4218944"/>
                <a:ext cx="360040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0D68A37-4D7F-83DC-2D2B-481D2804C0F8}"/>
                  </a:ext>
                </a:extLst>
              </p:cNvPr>
              <p:cNvSpPr txBox="1"/>
              <p:nvPr/>
            </p:nvSpPr>
            <p:spPr>
              <a:xfrm>
                <a:off x="8558055" y="3285402"/>
                <a:ext cx="360040" cy="78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0D68A37-4D7F-83DC-2D2B-481D2804C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055" y="3285402"/>
                <a:ext cx="360040" cy="78425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F8DD795-78E3-48E0-E781-BF82A3499371}"/>
                  </a:ext>
                </a:extLst>
              </p:cNvPr>
              <p:cNvSpPr txBox="1"/>
              <p:nvPr/>
            </p:nvSpPr>
            <p:spPr>
              <a:xfrm>
                <a:off x="8576737" y="4354529"/>
                <a:ext cx="360040" cy="78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F8DD795-78E3-48E0-E781-BF82A3499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737" y="4354529"/>
                <a:ext cx="360040" cy="78425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6F20C3C-F5DC-21E9-E243-F13DE25AE669}"/>
                  </a:ext>
                </a:extLst>
              </p:cNvPr>
              <p:cNvSpPr txBox="1"/>
              <p:nvPr/>
            </p:nvSpPr>
            <p:spPr>
              <a:xfrm>
                <a:off x="8487088" y="5408868"/>
                <a:ext cx="360040" cy="78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6F20C3C-F5DC-21E9-E243-F13DE25AE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088" y="5408868"/>
                <a:ext cx="360040" cy="78425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716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37253"/>
            <a:ext cx="8640960" cy="1520329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Деление обыкновенных дробей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584E0B-880E-401A-8F10-A1F2539DA2E2}"/>
                  </a:ext>
                </a:extLst>
              </p:cNvPr>
              <p:cNvSpPr txBox="1"/>
              <p:nvPr/>
            </p:nvSpPr>
            <p:spPr>
              <a:xfrm>
                <a:off x="3707904" y="6221139"/>
                <a:ext cx="20849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 panose="02040503050406030204" pitchFamily="18" charset="0"/>
                        </a:rPr>
                        <m:t>𝟎𝟕</m:t>
                      </m:r>
                      <m:r>
                        <a:rPr lang="ru-RU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sz="2800" b="1" i="1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ru-RU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sz="2800" b="1" i="1" smtClean="0">
                          <a:latin typeface="Cambria Math" panose="02040503050406030204" pitchFamily="18" charset="0"/>
                        </a:rPr>
                        <m:t>𝟐𝟎𝟐𝟐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584E0B-880E-401A-8F10-A1F2539DA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6221139"/>
                <a:ext cx="2084930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9944FA9-1C0B-DD71-7AD6-A552B88FDB55}"/>
              </a:ext>
            </a:extLst>
          </p:cNvPr>
          <p:cNvSpPr txBox="1"/>
          <p:nvPr/>
        </p:nvSpPr>
        <p:spPr>
          <a:xfrm>
            <a:off x="682289" y="1112821"/>
            <a:ext cx="29536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Century Schoolbook" pitchFamily="18" charset="0"/>
              </a:rPr>
              <a:t>Тема урока: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A5F98B-8139-BB6A-8E07-CA2453113B90}"/>
              </a:ext>
            </a:extLst>
          </p:cNvPr>
          <p:cNvSpPr txBox="1"/>
          <p:nvPr/>
        </p:nvSpPr>
        <p:spPr>
          <a:xfrm>
            <a:off x="575928" y="3809018"/>
            <a:ext cx="29536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Century Schoolbook" pitchFamily="18" charset="0"/>
              </a:rPr>
              <a:t>Цель урока: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BDF6015-A141-588D-2600-E17610806592}"/>
              </a:ext>
            </a:extLst>
          </p:cNvPr>
          <p:cNvSpPr txBox="1">
            <a:spLocks/>
          </p:cNvSpPr>
          <p:nvPr/>
        </p:nvSpPr>
        <p:spPr>
          <a:xfrm>
            <a:off x="551447" y="4418541"/>
            <a:ext cx="7920880" cy="1520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Научиться Делить дробь на дробь</a:t>
            </a:r>
          </a:p>
        </p:txBody>
      </p:sp>
    </p:spTree>
    <p:extLst>
      <p:ext uri="{BB962C8B-B14F-4D97-AF65-F5344CB8AC3E}">
        <p14:creationId xmlns:p14="http://schemas.microsoft.com/office/powerpoint/2010/main" val="12369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8629" y="577981"/>
            <a:ext cx="3456384" cy="990600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>
                <a:solidFill>
                  <a:srgbClr val="F07F0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Задачи урока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85693F-1B80-B356-55D6-086E564A75C8}"/>
              </a:ext>
            </a:extLst>
          </p:cNvPr>
          <p:cNvSpPr txBox="1">
            <a:spLocks/>
          </p:cNvSpPr>
          <p:nvPr/>
        </p:nvSpPr>
        <p:spPr>
          <a:xfrm>
            <a:off x="188087" y="2047600"/>
            <a:ext cx="6885057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solidFill>
                  <a:srgbClr val="002060"/>
                </a:solidFill>
                <a:latin typeface="Century Schoolbook" pitchFamily="18" charset="0"/>
              </a:rPr>
              <a:t>1. ПОВТОРИТЬ связь сложения с вычитанием;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688CCF65-B2D4-F49C-73B9-085BC87395EE}"/>
              </a:ext>
            </a:extLst>
          </p:cNvPr>
          <p:cNvSpPr txBox="1">
            <a:spLocks/>
          </p:cNvSpPr>
          <p:nvPr/>
        </p:nvSpPr>
        <p:spPr>
          <a:xfrm>
            <a:off x="121917" y="2957841"/>
            <a:ext cx="8837335" cy="1225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solidFill>
                  <a:srgbClr val="002060"/>
                </a:solidFill>
                <a:latin typeface="Century Schoolbook" pitchFamily="18" charset="0"/>
              </a:rPr>
              <a:t>2. Связать ПО АНАЛОГИИ умножение с делением и получить ОТВЕТЫ в примерах на деление обыкновенных дробей;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F7C4B7B7-1C85-9447-BCC6-E7BFB9125040}"/>
              </a:ext>
            </a:extLst>
          </p:cNvPr>
          <p:cNvSpPr txBox="1">
            <a:spLocks/>
          </p:cNvSpPr>
          <p:nvPr/>
        </p:nvSpPr>
        <p:spPr>
          <a:xfrm>
            <a:off x="121917" y="4263092"/>
            <a:ext cx="8989808" cy="1392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solidFill>
                  <a:srgbClr val="002060"/>
                </a:solidFill>
                <a:latin typeface="Century Schoolbook" pitchFamily="18" charset="0"/>
              </a:rPr>
              <a:t>3. Выдвинуть ГИПОТЕЗУ о том, как именно делить дробь на дробь, чтобы умножение проверялось делением, а деление - умножением;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9A65F044-49C7-EC95-48F5-9CDFB189C216}"/>
              </a:ext>
            </a:extLst>
          </p:cNvPr>
          <p:cNvSpPr txBox="1">
            <a:spLocks/>
          </p:cNvSpPr>
          <p:nvPr/>
        </p:nvSpPr>
        <p:spPr>
          <a:xfrm>
            <a:off x="78765" y="5589240"/>
            <a:ext cx="8986469" cy="1176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solidFill>
                  <a:srgbClr val="002060"/>
                </a:solidFill>
                <a:latin typeface="Century Schoolbook" pitchFamily="18" charset="0"/>
              </a:rPr>
              <a:t>4. Подтвердить выдвинутую ГИПОТЕЗУ и сформулировать АЛГОРИТМ деления дроби на дробь. </a:t>
            </a:r>
          </a:p>
          <a:p>
            <a:endParaRPr lang="ru-RU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CAA3A9-C5C0-1DE2-A5A6-A320BDF102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5" r="68529" b="12074"/>
          <a:stretch/>
        </p:blipFill>
        <p:spPr bwMode="auto">
          <a:xfrm>
            <a:off x="7524328" y="493132"/>
            <a:ext cx="1320855" cy="20497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CAA3A9-C5C0-1DE2-A5A6-A320BDF102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54" t="30154" r="18393" b="25355"/>
          <a:stretch/>
        </p:blipFill>
        <p:spPr bwMode="auto">
          <a:xfrm>
            <a:off x="298817" y="383938"/>
            <a:ext cx="1470454" cy="13786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142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77" y="540451"/>
            <a:ext cx="8928991" cy="990600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>
                <a:solidFill>
                  <a:srgbClr val="F07F0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Письменная математическая разминка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6693ADF4-5D23-72AD-2C25-9026E5972F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6491783"/>
                  </p:ext>
                </p:extLst>
              </p:nvPr>
            </p:nvGraphicFramePr>
            <p:xfrm>
              <a:off x="45277" y="1750707"/>
              <a:ext cx="8928991" cy="4490642"/>
            </p:xfrm>
            <a:graphic>
              <a:graphicData uri="http://schemas.openxmlformats.org/drawingml/2006/table">
                <a:tbl>
                  <a:tblPr firstRow="1" firstCol="1" bandRow="1">
                    <a:tableStyleId>{FABFCF23-3B69-468F-B69F-88F6DE6A72F2}</a:tableStyleId>
                  </a:tblPr>
                  <a:tblGrid>
                    <a:gridCol w="1224136">
                      <a:extLst>
                        <a:ext uri="{9D8B030D-6E8A-4147-A177-3AD203B41FA5}">
                          <a16:colId xmlns:a16="http://schemas.microsoft.com/office/drawing/2014/main" val="1528853107"/>
                        </a:ext>
                      </a:extLst>
                    </a:gridCol>
                    <a:gridCol w="1728192">
                      <a:extLst>
                        <a:ext uri="{9D8B030D-6E8A-4147-A177-3AD203B41FA5}">
                          <a16:colId xmlns:a16="http://schemas.microsoft.com/office/drawing/2014/main" val="1072814901"/>
                        </a:ext>
                      </a:extLst>
                    </a:gridCol>
                    <a:gridCol w="1944216">
                      <a:extLst>
                        <a:ext uri="{9D8B030D-6E8A-4147-A177-3AD203B41FA5}">
                          <a16:colId xmlns:a16="http://schemas.microsoft.com/office/drawing/2014/main" val="1505836720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172168488"/>
                        </a:ext>
                      </a:extLst>
                    </a:gridCol>
                    <a:gridCol w="2376263">
                      <a:extLst>
                        <a:ext uri="{9D8B030D-6E8A-4147-A177-3AD203B41FA5}">
                          <a16:colId xmlns:a16="http://schemas.microsoft.com/office/drawing/2014/main" val="1219145628"/>
                        </a:ext>
                      </a:extLst>
                    </a:gridCol>
                  </a:tblGrid>
                  <a:tr h="10801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Сократи дробь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Сложи дроби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Сделай проверку вычитанием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Умножь дроби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Сделай проверку делением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93718752"/>
                      </a:ext>
                    </a:extLst>
                  </a:tr>
                  <a:tr h="33591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𝟏𝟒</m:t>
                                    </m:r>
                                  </m:den>
                                </m:f>
                                <m:r>
                                  <a:rPr lang="ru-RU" sz="2400" b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ru-RU" sz="24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num>
                                  <m:den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𝟏𝟓</m:t>
                                    </m:r>
                                  </m:den>
                                </m:f>
                                <m:r>
                                  <a:rPr lang="ru-RU" sz="2400" b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ru-RU" sz="24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𝟏𝟒</m:t>
                                    </m:r>
                                  </m:num>
                                  <m:den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𝟑𝟓</m:t>
                                    </m:r>
                                  </m:den>
                                </m:f>
                                <m:r>
                                  <a:rPr lang="ru-RU" sz="2400" b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ru-RU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4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𝟏𝟒</m:t>
                                    </m:r>
                                  </m:den>
                                </m:f>
                                <m:r>
                                  <a:rPr lang="ru-RU" sz="2400" b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ctrlPr>
                                          <a:rPr lang="ru-RU" sz="24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400" b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num>
                                      <m:den>
                                        <m:r>
                                          <a:rPr lang="ru-RU" sz="2400" b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𝟕</m:t>
                                        </m:r>
                                      </m:den>
                                    </m:f>
                                  </m:e>
                                  <m:sup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\</m:t>
                                    </m:r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2400" b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ru-RU" sz="24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4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𝟏𝟓</m:t>
                                    </m:r>
                                  </m:den>
                                </m:f>
                                <m:r>
                                  <a:rPr lang="ru-RU" sz="2400" b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ctrlPr>
                                          <a:rPr lang="ru-RU" sz="24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400" b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num>
                                      <m:den>
                                        <m:r>
                                          <a:rPr lang="ru-RU" sz="2400" b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den>
                                    </m:f>
                                  </m:e>
                                  <m:sup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\</m:t>
                                    </m:r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  <m:r>
                                  <a:rPr lang="ru-RU" sz="2400" b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ru-RU" sz="24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4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ctrlPr>
                                          <a:rPr lang="ru-RU" sz="24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400" b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num>
                                      <m:den>
                                        <m:r>
                                          <a:rPr lang="ru-RU" sz="2400" b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den>
                                    </m:f>
                                  </m:e>
                                  <m:sup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\</m:t>
                                    </m:r>
                                    <m:r>
                                      <a:rPr lang="ru-RU" sz="2400" b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sup>
                                </m:sSup>
                                <m:r>
                                  <a:rPr lang="ru-RU" sz="2400" b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𝟑𝟓</m:t>
                                    </m:r>
                                  </m:den>
                                </m:f>
                                <m:r>
                                  <a:rPr lang="ru-RU" sz="2400" b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ru-RU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4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num>
                                  <m:den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𝟏𝟒</m:t>
                                    </m:r>
                                  </m:den>
                                </m:f>
                                <m:r>
                                  <a:rPr lang="ru-RU" sz="2400" b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ctrlPr>
                                          <a:rPr lang="ru-RU" sz="24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400" b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num>
                                      <m:den>
                                        <m:r>
                                          <a:rPr lang="ru-RU" sz="2400" b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𝟕</m:t>
                                        </m:r>
                                      </m:den>
                                    </m:f>
                                  </m:e>
                                  <m:sup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\</m:t>
                                    </m:r>
                                  </m:sup>
                                </m:sSup>
                                <m:r>
                                  <a:rPr lang="ru-RU" sz="2400" b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ru-RU" sz="24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4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num>
                                  <m:den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𝟏𝟓</m:t>
                                    </m:r>
                                  </m:den>
                                </m:f>
                                <m:r>
                                  <a:rPr lang="ru-RU" sz="2400" b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ctrlPr>
                                          <a:rPr lang="ru-RU" sz="24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400" b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num>
                                      <m:den>
                                        <m:r>
                                          <a:rPr lang="ru-RU" sz="2400" b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den>
                                    </m:f>
                                  </m:e>
                                  <m:sup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\</m:t>
                                    </m:r>
                                  </m:sup>
                                </m:sSup>
                                <m:r>
                                  <a:rPr lang="ru-RU" sz="2400" b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ru-RU" sz="24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4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ru-RU" sz="2400" b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𝟑𝟓</m:t>
                                    </m:r>
                                  </m:den>
                                </m:f>
                                <m:r>
                                  <a:rPr lang="ru-RU" sz="2400" b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𝟑𝟓</m:t>
                                    </m:r>
                                  </m:den>
                                </m:f>
                                <m:r>
                                  <a:rPr lang="ru-RU" sz="2400" b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ru-RU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  <m:r>
                                  <a:rPr lang="ru-RU" sz="2400" b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  <m:r>
                                  <a:rPr lang="ru-RU" sz="2400" b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ru-RU" sz="24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ru-RU" sz="2400" b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  <m:r>
                                  <a:rPr lang="ru-RU" sz="2400" b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ru-RU" sz="24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  <m:r>
                                  <a:rPr lang="ru-RU" sz="2400" b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ru-RU" sz="2400" b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ru-RU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𝟑𝟓</m:t>
                                    </m:r>
                                  </m:den>
                                </m:f>
                                <m:r>
                                  <a:rPr lang="ru-RU" sz="2400" b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f>
                                  <m:f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  <m:r>
                                  <a:rPr lang="ru-RU" sz="2400" b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=…=</m:t>
                                </m:r>
                              </m:oMath>
                            </m:oMathPara>
                          </a14:m>
                          <a:endParaRPr lang="ru-RU" sz="24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𝟏𝟓</m:t>
                                    </m:r>
                                  </m:den>
                                </m:f>
                                <m:r>
                                  <a:rPr lang="ru-RU" sz="2400" b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f>
                                  <m:f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  <m:r>
                                  <a:rPr lang="ru-RU" sz="2400" b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=…=</m:t>
                                </m:r>
                              </m:oMath>
                            </m:oMathPara>
                          </a14:m>
                          <a:endParaRPr lang="ru-RU" sz="24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  <m:r>
                                  <a:rPr lang="ru-RU" sz="2400" b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f>
                                  <m:f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ru-RU" sz="2400" b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ru-RU" sz="2400" b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=…=</m:t>
                                </m:r>
                              </m:oMath>
                            </m:oMathPara>
                          </a14:m>
                          <a:endParaRPr lang="ru-RU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/>
                    </a:tc>
                    <a:extLst>
                      <a:ext uri="{0D108BD9-81ED-4DB2-BD59-A6C34878D82A}">
                        <a16:rowId xmlns:a16="http://schemas.microsoft.com/office/drawing/2014/main" val="1748235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6693ADF4-5D23-72AD-2C25-9026E5972F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6491783"/>
                  </p:ext>
                </p:extLst>
              </p:nvPr>
            </p:nvGraphicFramePr>
            <p:xfrm>
              <a:off x="45277" y="1750707"/>
              <a:ext cx="8928991" cy="4490642"/>
            </p:xfrm>
            <a:graphic>
              <a:graphicData uri="http://schemas.openxmlformats.org/drawingml/2006/table">
                <a:tbl>
                  <a:tblPr firstRow="1" firstCol="1" bandRow="1">
                    <a:tableStyleId>{FABFCF23-3B69-468F-B69F-88F6DE6A72F2}</a:tableStyleId>
                  </a:tblPr>
                  <a:tblGrid>
                    <a:gridCol w="1224136">
                      <a:extLst>
                        <a:ext uri="{9D8B030D-6E8A-4147-A177-3AD203B41FA5}">
                          <a16:colId xmlns:a16="http://schemas.microsoft.com/office/drawing/2014/main" val="1528853107"/>
                        </a:ext>
                      </a:extLst>
                    </a:gridCol>
                    <a:gridCol w="1728192">
                      <a:extLst>
                        <a:ext uri="{9D8B030D-6E8A-4147-A177-3AD203B41FA5}">
                          <a16:colId xmlns:a16="http://schemas.microsoft.com/office/drawing/2014/main" val="1072814901"/>
                        </a:ext>
                      </a:extLst>
                    </a:gridCol>
                    <a:gridCol w="1944216">
                      <a:extLst>
                        <a:ext uri="{9D8B030D-6E8A-4147-A177-3AD203B41FA5}">
                          <a16:colId xmlns:a16="http://schemas.microsoft.com/office/drawing/2014/main" val="1505836720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172168488"/>
                        </a:ext>
                      </a:extLst>
                    </a:gridCol>
                    <a:gridCol w="2376263">
                      <a:extLst>
                        <a:ext uri="{9D8B030D-6E8A-4147-A177-3AD203B41FA5}">
                          <a16:colId xmlns:a16="http://schemas.microsoft.com/office/drawing/2014/main" val="1219145628"/>
                        </a:ext>
                      </a:extLst>
                    </a:gridCol>
                  </a:tblGrid>
                  <a:tr h="10801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Сократи дробь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Сложи дроби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Сделай проверку вычитанием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Умножь дроби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Сделай проверку делением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93718752"/>
                      </a:ext>
                    </a:extLst>
                  </a:tr>
                  <a:tr h="34105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9525" marB="0">
                        <a:blipFill>
                          <a:blip r:embed="rId2"/>
                          <a:stretch>
                            <a:fillRect l="-498" t="-33929" r="-630348" b="-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9525" marB="0">
                        <a:blipFill>
                          <a:blip r:embed="rId2"/>
                          <a:stretch>
                            <a:fillRect l="-71127" t="-33929" r="-346127" b="-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9525" marB="0">
                        <a:blipFill>
                          <a:blip r:embed="rId2"/>
                          <a:stretch>
                            <a:fillRect l="-152351" t="-33929" r="-208150" b="-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9525" marB="0">
                        <a:blipFill>
                          <a:blip r:embed="rId2"/>
                          <a:stretch>
                            <a:fillRect l="-295956" t="-33929" r="-144118" b="-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9525" marB="0">
                        <a:blipFill>
                          <a:blip r:embed="rId2"/>
                          <a:stretch>
                            <a:fillRect l="-276154" t="-33929" r="-513" b="-3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823574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3821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B05C47F4-08EB-847A-7B8D-B23FD8E9E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669367"/>
              </p:ext>
            </p:extLst>
          </p:nvPr>
        </p:nvGraphicFramePr>
        <p:xfrm>
          <a:off x="468000" y="2063595"/>
          <a:ext cx="8208000" cy="4245725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4104000">
                  <a:extLst>
                    <a:ext uri="{9D8B030D-6E8A-4147-A177-3AD203B41FA5}">
                      <a16:colId xmlns:a16="http://schemas.microsoft.com/office/drawing/2014/main" val="3454493914"/>
                    </a:ext>
                  </a:extLst>
                </a:gridCol>
                <a:gridCol w="4104000">
                  <a:extLst>
                    <a:ext uri="{9D8B030D-6E8A-4147-A177-3AD203B41FA5}">
                      <a16:colId xmlns:a16="http://schemas.microsoft.com/office/drawing/2014/main" val="4126984155"/>
                    </a:ext>
                  </a:extLst>
                </a:gridCol>
              </a:tblGrid>
              <a:tr h="891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Умножь дроби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Сделай проверку делением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8469176"/>
                  </a:ext>
                </a:extLst>
              </a:tr>
              <a:tr h="3354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endParaRPr lang="ru-RU" sz="2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endParaRPr lang="ru-RU" sz="2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endParaRPr lang="ru-RU" sz="2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endParaRPr lang="ru-RU" sz="2400" b="1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8909922"/>
                  </a:ext>
                </a:extLst>
              </a:tr>
            </a:tbl>
          </a:graphicData>
        </a:graphic>
      </p:graphicFrame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014873C-D70C-550B-28D9-FD01830127ED}"/>
              </a:ext>
            </a:extLst>
          </p:cNvPr>
          <p:cNvCxnSpPr/>
          <p:nvPr/>
        </p:nvCxnSpPr>
        <p:spPr>
          <a:xfrm flipV="1">
            <a:off x="1856461" y="5805264"/>
            <a:ext cx="216024" cy="2160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96C4CE3-F6CB-5F38-A246-A4F5C2ED90A4}"/>
              </a:ext>
            </a:extLst>
          </p:cNvPr>
          <p:cNvCxnSpPr/>
          <p:nvPr/>
        </p:nvCxnSpPr>
        <p:spPr>
          <a:xfrm flipV="1">
            <a:off x="1311324" y="5373216"/>
            <a:ext cx="216024" cy="2160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DE2D4-E833-B64F-C92F-8BB1239EE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850" y="571730"/>
            <a:ext cx="6429399" cy="990600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>
                <a:solidFill>
                  <a:srgbClr val="F07F0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Выявление затруднения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AA42C1-2625-DB40-8446-70D70D96BF04}"/>
                  </a:ext>
                </a:extLst>
              </p:cNvPr>
              <p:cNvSpPr txBox="1"/>
              <p:nvPr/>
            </p:nvSpPr>
            <p:spPr>
              <a:xfrm>
                <a:off x="1835696" y="3122602"/>
                <a:ext cx="1630575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ru-RU" sz="2400" b="1">
                          <a:effectLst/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2400" b="1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AA42C1-2625-DB40-8446-70D70D96B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122602"/>
                <a:ext cx="1630575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BD4E9B-2992-2050-23D7-4B72F758E961}"/>
                  </a:ext>
                </a:extLst>
              </p:cNvPr>
              <p:cNvSpPr txBox="1"/>
              <p:nvPr/>
            </p:nvSpPr>
            <p:spPr>
              <a:xfrm>
                <a:off x="1855191" y="4193539"/>
                <a:ext cx="1630575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ru-RU" sz="2400" b="1">
                          <a:effectLst/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2400" b="1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BD4E9B-2992-2050-23D7-4B72F758E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191" y="4193539"/>
                <a:ext cx="1630575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D2D16D-7288-C48B-DDDE-8CC91CFA9D3B}"/>
                  </a:ext>
                </a:extLst>
              </p:cNvPr>
              <p:cNvSpPr txBox="1"/>
              <p:nvPr/>
            </p:nvSpPr>
            <p:spPr>
              <a:xfrm>
                <a:off x="1158572" y="5213252"/>
                <a:ext cx="2733312" cy="903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ru-RU" sz="24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ru-RU" sz="2400" b="1">
                          <a:effectLst/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b>
                              <m:r>
                                <a:rPr lang="ru-RU" sz="24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ru-RU" sz="2400" b="1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ru-RU" sz="24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D2D16D-7288-C48B-DDDE-8CC91CFA9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572" y="5213252"/>
                <a:ext cx="2733312" cy="9033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ED70C0-D9C3-6753-49D3-EAAE9612644F}"/>
                  </a:ext>
                </a:extLst>
              </p:cNvPr>
              <p:cNvSpPr txBox="1"/>
              <p:nvPr/>
            </p:nvSpPr>
            <p:spPr>
              <a:xfrm>
                <a:off x="5220072" y="3122602"/>
                <a:ext cx="2891433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  <m:r>
                        <a:rPr lang="ru-RU" sz="2400" b="1" i="1" smtClean="0">
                          <a:effectLst/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24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𝟑𝟓</m:t>
                          </m:r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24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ED70C0-D9C3-6753-49D3-EAAE96126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122602"/>
                <a:ext cx="2891433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FB6927-BF09-6E66-6706-EDFD0584F2C0}"/>
                  </a:ext>
                </a:extLst>
              </p:cNvPr>
              <p:cNvSpPr txBox="1"/>
              <p:nvPr/>
            </p:nvSpPr>
            <p:spPr>
              <a:xfrm>
                <a:off x="5260660" y="4193539"/>
                <a:ext cx="2810256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0" smtClean="0"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ru-RU" sz="2400" b="1" i="0" smtClean="0">
                              <a:effectLst/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ru-RU" sz="2400" b="1" i="1" smtClean="0">
                          <a:effectLst/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24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24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FB6927-BF09-6E66-6706-EDFD0584F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660" y="4193539"/>
                <a:ext cx="2810256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D450CD-5A12-D3A8-97ED-BDBA8C6595FA}"/>
                  </a:ext>
                </a:extLst>
              </p:cNvPr>
              <p:cNvSpPr txBox="1"/>
              <p:nvPr/>
            </p:nvSpPr>
            <p:spPr>
              <a:xfrm>
                <a:off x="5486328" y="5344443"/>
                <a:ext cx="2441566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0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ru-RU" sz="2400" b="1" i="1" smtClean="0">
                          <a:effectLst/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ru-RU" sz="24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ru-RU" sz="24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?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D450CD-5A12-D3A8-97ED-BDBA8C659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28" y="5344443"/>
                <a:ext cx="2441566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953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дзаголовок 2">
            <a:extLst>
              <a:ext uri="{FF2B5EF4-FFF2-40B4-BE49-F238E27FC236}">
                <a16:creationId xmlns:a16="http://schemas.microsoft.com/office/drawing/2014/main" id="{896932D0-B2DB-A6EE-5914-1A75F6AA4A77}"/>
              </a:ext>
            </a:extLst>
          </p:cNvPr>
          <p:cNvSpPr txBox="1">
            <a:spLocks/>
          </p:cNvSpPr>
          <p:nvPr/>
        </p:nvSpPr>
        <p:spPr>
          <a:xfrm>
            <a:off x="-12022" y="1250070"/>
            <a:ext cx="9156022" cy="2078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800" b="1" i="1" dirty="0">
                <a:solidFill>
                  <a:srgbClr val="002060"/>
                </a:solidFill>
                <a:latin typeface="Century Schoolbook" pitchFamily="18" charset="0"/>
              </a:rPr>
              <a:t>чтобы выполнить деление дроби на дробь, нужно ДЕЛЕНИЕ тоже свести к СОКРАЩЕНИЮ дробей, а для этого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8C4167-6839-D314-3895-66DC1F93DD7F}"/>
                  </a:ext>
                </a:extLst>
              </p:cNvPr>
              <p:cNvSpPr txBox="1"/>
              <p:nvPr/>
            </p:nvSpPr>
            <p:spPr>
              <a:xfrm>
                <a:off x="315090" y="5129817"/>
                <a:ext cx="2519608" cy="1653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5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5400" b="1" i="0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5400" b="1" i="1" smtClean="0">
                              <a:effectLst/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ru-RU" sz="5400" b="1" i="1" smtClean="0">
                          <a:effectLst/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ru-RU" sz="5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5400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5400" b="1" i="1" smtClean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ru-RU" sz="54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8C4167-6839-D314-3895-66DC1F93D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90" y="5129817"/>
                <a:ext cx="2519608" cy="16535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3A3B58-616E-5D48-DE85-A029FA6FFEB9}"/>
                  </a:ext>
                </a:extLst>
              </p:cNvPr>
              <p:cNvSpPr txBox="1"/>
              <p:nvPr/>
            </p:nvSpPr>
            <p:spPr>
              <a:xfrm>
                <a:off x="4969787" y="4971953"/>
                <a:ext cx="2519608" cy="1969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5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54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54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ru-RU" sz="54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ru-RU" sz="54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54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ru-RU" sz="5400" b="1" i="1" smtClean="0">
                              <a:effectLst/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ru-RU" sz="54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54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54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b>
                              <m:r>
                                <a:rPr lang="ru-RU" sz="54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3A3B58-616E-5D48-DE85-A029FA6FF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787" y="4971953"/>
                <a:ext cx="2519608" cy="19692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5A0C49-6A35-38D3-A181-5E61E5F71076}"/>
                  </a:ext>
                </a:extLst>
              </p:cNvPr>
              <p:cNvSpPr txBox="1"/>
              <p:nvPr/>
            </p:nvSpPr>
            <p:spPr>
              <a:xfrm>
                <a:off x="2708175" y="5129817"/>
                <a:ext cx="2519608" cy="1653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5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5400" b="1" i="0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5400" b="1" i="1" smtClean="0">
                              <a:effectLst/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ru-RU" sz="54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5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5400" b="1" i="1" smtClean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ru-RU" sz="5400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ru-RU" sz="54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5A0C49-6A35-38D3-A181-5E61E5F71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175" y="5129817"/>
                <a:ext cx="2519608" cy="16535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D0184F0-D2EC-B5CF-2298-AEE2BDC75A01}"/>
              </a:ext>
            </a:extLst>
          </p:cNvPr>
          <p:cNvCxnSpPr>
            <a:cxnSpLocks/>
          </p:cNvCxnSpPr>
          <p:nvPr/>
        </p:nvCxnSpPr>
        <p:spPr>
          <a:xfrm>
            <a:off x="5465492" y="5206189"/>
            <a:ext cx="288032" cy="57606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207BC08-6940-99CE-5162-6A7809893B2A}"/>
              </a:ext>
            </a:extLst>
          </p:cNvPr>
          <p:cNvCxnSpPr>
            <a:cxnSpLocks/>
          </p:cNvCxnSpPr>
          <p:nvPr/>
        </p:nvCxnSpPr>
        <p:spPr>
          <a:xfrm>
            <a:off x="6350921" y="6180844"/>
            <a:ext cx="288032" cy="57606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0BA27-695E-1007-0772-FAFE14D1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393844"/>
            <a:ext cx="6840760" cy="990600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>
                <a:solidFill>
                  <a:srgbClr val="F07F0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Формулировка ГИПОТЕЗЫ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8391BB-92D8-41AF-FA63-4F65D844A7C5}"/>
                  </a:ext>
                </a:extLst>
              </p:cNvPr>
              <p:cNvSpPr txBox="1"/>
              <p:nvPr/>
            </p:nvSpPr>
            <p:spPr>
              <a:xfrm>
                <a:off x="7236350" y="5107739"/>
                <a:ext cx="1592560" cy="1649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5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5400" b="1" i="1" smtClean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ru-RU" sz="5400" b="1" i="1" smtClean="0">
                              <a:effectLst/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8391BB-92D8-41AF-FA63-4F65D844A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350" y="5107739"/>
                <a:ext cx="1592560" cy="16491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E2FBB22-931A-07D7-163C-D992A4E8C6A4}"/>
              </a:ext>
            </a:extLst>
          </p:cNvPr>
          <p:cNvSpPr txBox="1">
            <a:spLocks/>
          </p:cNvSpPr>
          <p:nvPr/>
        </p:nvSpPr>
        <p:spPr>
          <a:xfrm>
            <a:off x="-45058" y="3328362"/>
            <a:ext cx="9156022" cy="1377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800" b="1" i="1" dirty="0">
                <a:solidFill>
                  <a:srgbClr val="FF0000"/>
                </a:solidFill>
                <a:latin typeface="Century Schoolbook" pitchFamily="18" charset="0"/>
              </a:rPr>
              <a:t>… деление ЗАМЕНИТЬ умножением на «перевёрнутую» дробь</a:t>
            </a:r>
          </a:p>
        </p:txBody>
      </p:sp>
    </p:spTree>
    <p:extLst>
      <p:ext uri="{BB962C8B-B14F-4D97-AF65-F5344CB8AC3E}">
        <p14:creationId xmlns:p14="http://schemas.microsoft.com/office/powerpoint/2010/main" val="380343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B05C47F4-08EB-847A-7B8D-B23FD8E9E8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6240465"/>
                  </p:ext>
                </p:extLst>
              </p:nvPr>
            </p:nvGraphicFramePr>
            <p:xfrm>
              <a:off x="468000" y="1376772"/>
              <a:ext cx="8208000" cy="5325174"/>
            </p:xfrm>
            <a:graphic>
              <a:graphicData uri="http://schemas.openxmlformats.org/drawingml/2006/table">
                <a:tbl>
                  <a:tblPr firstRow="1" firstCol="1" bandRow="1">
                    <a:tableStyleId>{FABFCF23-3B69-468F-B69F-88F6DE6A72F2}</a:tableStyleId>
                  </a:tblPr>
                  <a:tblGrid>
                    <a:gridCol w="4031992">
                      <a:extLst>
                        <a:ext uri="{9D8B030D-6E8A-4147-A177-3AD203B41FA5}">
                          <a16:colId xmlns:a16="http://schemas.microsoft.com/office/drawing/2014/main" val="3454493914"/>
                        </a:ext>
                      </a:extLst>
                    </a:gridCol>
                    <a:gridCol w="4176008">
                      <a:extLst>
                        <a:ext uri="{9D8B030D-6E8A-4147-A177-3AD203B41FA5}">
                          <a16:colId xmlns:a16="http://schemas.microsoft.com/office/drawing/2014/main" val="4126984155"/>
                        </a:ext>
                      </a:extLst>
                    </a:gridCol>
                  </a:tblGrid>
                  <a:tr h="4680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Умножение дробей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Проверка умножения делением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88469176"/>
                      </a:ext>
                    </a:extLst>
                  </a:tr>
                  <a:tr h="28438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sz="2400" b="1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2400" b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e>
                                      <m:sup>
                                        <m:r>
                                          <a:rPr lang="ru-RU" sz="2400" b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ru-RU" sz="24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  <m:r>
                                  <a:rPr lang="ru-RU" sz="2400" b="1"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2400" b="1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 b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e>
                                      <m:sub>
                                        <m:r>
                                          <a:rPr lang="ru-RU" sz="2400" b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ru-RU" sz="24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den>
                                </m:f>
                                <m:r>
                                  <a:rPr lang="ru-RU" sz="2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  <m:r>
                                  <a:rPr lang="ru-RU" sz="2400" b="1"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  <m:r>
                                  <a:rPr lang="ru-RU" sz="24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sz="2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                    </m:t>
                                </m:r>
                              </m:oMath>
                            </m:oMathPara>
                          </a14:m>
                          <a:endParaRPr lang="ru-RU" sz="2400" b="1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ru-RU" sz="2400" b="1"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  <m:r>
                                  <a:rPr lang="ru-RU" sz="24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sz="2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                    </m:t>
                                </m:r>
                              </m:oMath>
                            </m:oMathPara>
                          </a14:m>
                          <a:endParaRPr lang="ru-RU" sz="2400" b="1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ru-RU" sz="24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ru-RU" sz="2400" b="1"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  <m:r>
                                  <a:rPr lang="ru-RU" sz="24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sz="2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                    </m:t>
                                </m:r>
                              </m:oMath>
                            </m:oMathPara>
                          </a14:m>
                          <a:endParaRPr lang="ru-RU" sz="2400" b="1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  <m:r>
                                  <a:rPr lang="ru-RU" sz="2400" b="1"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  <m:r>
                                  <a:rPr lang="ru-RU" sz="24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sz="2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                    </m:t>
                                </m:r>
                              </m:oMath>
                            </m:oMathPara>
                          </a14:m>
                          <a:endParaRPr lang="ru-RU" sz="2400" dirty="0">
                            <a:effectLst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400"/>
                            </a:spcBef>
                            <a:spcAft>
                              <a:spcPts val="24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  <m:r>
                                  <a:rPr lang="ru-RU" sz="2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f>
                                  <m:fPr>
                                    <m:ctrlPr>
                                      <a:rPr lang="ru-RU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ru-RU" sz="2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ru-RU" sz="2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                                     </m:t>
                                </m:r>
                                <m:r>
                                  <a:rPr lang="ru-RU" sz="2400" b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400" b="1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ru-RU" sz="2400" b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589099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B05C47F4-08EB-847A-7B8D-B23FD8E9E8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6240465"/>
                  </p:ext>
                </p:extLst>
              </p:nvPr>
            </p:nvGraphicFramePr>
            <p:xfrm>
              <a:off x="468000" y="1376772"/>
              <a:ext cx="8208000" cy="5325174"/>
            </p:xfrm>
            <a:graphic>
              <a:graphicData uri="http://schemas.openxmlformats.org/drawingml/2006/table">
                <a:tbl>
                  <a:tblPr firstRow="1" firstCol="1" bandRow="1">
                    <a:tableStyleId>{FABFCF23-3B69-468F-B69F-88F6DE6A72F2}</a:tableStyleId>
                  </a:tblPr>
                  <a:tblGrid>
                    <a:gridCol w="4031992">
                      <a:extLst>
                        <a:ext uri="{9D8B030D-6E8A-4147-A177-3AD203B41FA5}">
                          <a16:colId xmlns:a16="http://schemas.microsoft.com/office/drawing/2014/main" val="3454493914"/>
                        </a:ext>
                      </a:extLst>
                    </a:gridCol>
                    <a:gridCol w="4176008">
                      <a:extLst>
                        <a:ext uri="{9D8B030D-6E8A-4147-A177-3AD203B41FA5}">
                          <a16:colId xmlns:a16="http://schemas.microsoft.com/office/drawing/2014/main" val="4126984155"/>
                        </a:ext>
                      </a:extLst>
                    </a:gridCol>
                  </a:tblGrid>
                  <a:tr h="7630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Умножение дробей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Проверка умножения делением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88469176"/>
                      </a:ext>
                    </a:extLst>
                  </a:tr>
                  <a:tr h="456215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51" t="-18667" r="-103927" b="-2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96647" t="-18667" r="-292" b="-2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890992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014873C-D70C-550B-28D9-FD01830127ED}"/>
              </a:ext>
            </a:extLst>
          </p:cNvPr>
          <p:cNvCxnSpPr>
            <a:cxnSpLocks/>
          </p:cNvCxnSpPr>
          <p:nvPr/>
        </p:nvCxnSpPr>
        <p:spPr>
          <a:xfrm flipV="1">
            <a:off x="1187624" y="2204213"/>
            <a:ext cx="288032" cy="32631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96C4CE3-F6CB-5F38-A246-A4F5C2ED90A4}"/>
              </a:ext>
            </a:extLst>
          </p:cNvPr>
          <p:cNvCxnSpPr>
            <a:cxnSpLocks/>
          </p:cNvCxnSpPr>
          <p:nvPr/>
        </p:nvCxnSpPr>
        <p:spPr>
          <a:xfrm flipV="1">
            <a:off x="1691680" y="2708920"/>
            <a:ext cx="288032" cy="31146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C1E71B2C-A12D-1994-E9A0-DF91AB832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2322"/>
            <a:ext cx="892899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>
                <a:solidFill>
                  <a:srgbClr val="F07F0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Подтверждение выдвинутой ГИПОТЕЗЫ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2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B05C47F4-08EB-847A-7B8D-B23FD8E9E8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9521494"/>
                  </p:ext>
                </p:extLst>
              </p:nvPr>
            </p:nvGraphicFramePr>
            <p:xfrm>
              <a:off x="468000" y="1772816"/>
              <a:ext cx="8208000" cy="4684983"/>
            </p:xfrm>
            <a:graphic>
              <a:graphicData uri="http://schemas.openxmlformats.org/drawingml/2006/table">
                <a:tbl>
                  <a:tblPr firstRow="1" firstCol="1" bandRow="1">
                    <a:tableStyleId>{FABFCF23-3B69-468F-B69F-88F6DE6A72F2}</a:tableStyleId>
                  </a:tblPr>
                  <a:tblGrid>
                    <a:gridCol w="4104000">
                      <a:extLst>
                        <a:ext uri="{9D8B030D-6E8A-4147-A177-3AD203B41FA5}">
                          <a16:colId xmlns:a16="http://schemas.microsoft.com/office/drawing/2014/main" val="3454493914"/>
                        </a:ext>
                      </a:extLst>
                    </a:gridCol>
                    <a:gridCol w="4104000">
                      <a:extLst>
                        <a:ext uri="{9D8B030D-6E8A-4147-A177-3AD203B41FA5}">
                          <a16:colId xmlns:a16="http://schemas.microsoft.com/office/drawing/2014/main" val="4126984155"/>
                        </a:ext>
                      </a:extLst>
                    </a:gridCol>
                  </a:tblGrid>
                  <a:tr h="6281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Деление дробей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Проверка деления умножением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88469176"/>
                      </a:ext>
                    </a:extLst>
                  </a:tr>
                  <a:tr h="39219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ru-RU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f>
                                    <m:fPr>
                                      <m:ctrlPr>
                                        <a:rPr lang="ru-RU" sz="28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800" b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ru-RU" sz="2800" b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𝟕</m:t>
                                      </m:r>
                                    </m:den>
                                  </m:f>
                                </m:e>
                              </m:borderBox>
                              <m:r>
                                <a:rPr lang="ru-RU" sz="2800" b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: </m:t>
                              </m:r>
                              <m:f>
                                <m:fPr>
                                  <m:ctrlPr>
                                    <a:rPr lang="ru-RU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b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ru-RU" sz="2800" b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ru-RU" sz="2800" b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b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ru-RU" sz="2800" b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den>
                              </m:f>
                              <m:r>
                                <a:rPr lang="ru-RU" sz="2800" b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∙ </m:t>
                              </m:r>
                              <m:f>
                                <m:fPr>
                                  <m:ctrlPr>
                                    <a:rPr lang="ru-RU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b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ru-RU" sz="2800" b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ru-RU" sz="2800" b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ru-RU" sz="2800" b="1" dirty="0">
                              <a:solidFill>
                                <a:srgbClr val="000000"/>
                              </a:solidFill>
                              <a:effectLst/>
                            </a:rPr>
                            <a:t>  </a:t>
                          </a:r>
                          <a:endParaRPr lang="ru-RU" sz="28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b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ru-RU" sz="2800" b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ru-RU" sz="2800" b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: </m:t>
                              </m:r>
                              <m:f>
                                <m:fPr>
                                  <m:ctrlPr>
                                    <a:rPr lang="ru-RU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b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2800" b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ru-RU" sz="2800" b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ru-RU" sz="2800" b="1" dirty="0">
                              <a:solidFill>
                                <a:srgbClr val="000000"/>
                              </a:solidFill>
                              <a:effectLst/>
                            </a:rPr>
                            <a:t> </a:t>
                          </a:r>
                          <a:endParaRPr lang="ru-RU" sz="28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b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ru-RU" sz="2800" b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ru-RU" sz="2800" b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: </m:t>
                              </m:r>
                              <m:f>
                                <m:fPr>
                                  <m:ctrlPr>
                                    <a:rPr lang="ru-RU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b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ru-RU" sz="2800" b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den>
                              </m:f>
                              <m:r>
                                <a:rPr lang="ru-RU" sz="2800" b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ru-RU" sz="2800" b="1" dirty="0">
                              <a:solidFill>
                                <a:srgbClr val="000000"/>
                              </a:solidFill>
                              <a:effectLst/>
                            </a:rPr>
                            <a:t> </a:t>
                          </a:r>
                          <a:endParaRPr lang="ru-RU" sz="2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b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ru-RU" sz="2800" b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𝟏𝟒</m:t>
                                  </m:r>
                                </m:den>
                              </m:f>
                              <m:r>
                                <a:rPr lang="ru-RU" sz="2800" b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∙ </m:t>
                              </m:r>
                              <m:f>
                                <m:fPr>
                                  <m:ctrlPr>
                                    <a:rPr lang="ru-RU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b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ru-RU" sz="2800" b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ru-RU" sz="2800" b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              =</m:t>
                              </m:r>
                              <m:borderBox>
                                <m:borderBoxPr>
                                  <m:ctrlPr>
                                    <a:rPr lang="ru-RU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f>
                                    <m:fPr>
                                      <m:ctrlPr>
                                        <a:rPr lang="ru-RU" sz="28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800" b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ru-RU" sz="2800" b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𝟕</m:t>
                                      </m:r>
                                    </m:den>
                                  </m:f>
                                </m:e>
                              </m:borderBox>
                            </m:oMath>
                          </a14:m>
                          <a:r>
                            <a:rPr lang="ru-RU" sz="2800" b="1" dirty="0">
                              <a:solidFill>
                                <a:srgbClr val="000000"/>
                              </a:solidFill>
                              <a:effectLst/>
                            </a:rPr>
                            <a:t>  </a:t>
                          </a:r>
                          <a:endParaRPr lang="ru-RU" sz="2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/>
                    </a:tc>
                    <a:extLst>
                      <a:ext uri="{0D108BD9-81ED-4DB2-BD59-A6C34878D82A}">
                        <a16:rowId xmlns:a16="http://schemas.microsoft.com/office/drawing/2014/main" val="15589099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B05C47F4-08EB-847A-7B8D-B23FD8E9E8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9521494"/>
                  </p:ext>
                </p:extLst>
              </p:nvPr>
            </p:nvGraphicFramePr>
            <p:xfrm>
              <a:off x="468000" y="1772816"/>
              <a:ext cx="8208000" cy="4684983"/>
            </p:xfrm>
            <a:graphic>
              <a:graphicData uri="http://schemas.openxmlformats.org/drawingml/2006/table">
                <a:tbl>
                  <a:tblPr firstRow="1" firstCol="1" bandRow="1">
                    <a:tableStyleId>{FABFCF23-3B69-468F-B69F-88F6DE6A72F2}</a:tableStyleId>
                  </a:tblPr>
                  <a:tblGrid>
                    <a:gridCol w="4104000">
                      <a:extLst>
                        <a:ext uri="{9D8B030D-6E8A-4147-A177-3AD203B41FA5}">
                          <a16:colId xmlns:a16="http://schemas.microsoft.com/office/drawing/2014/main" val="3454493914"/>
                        </a:ext>
                      </a:extLst>
                    </a:gridCol>
                    <a:gridCol w="4104000">
                      <a:extLst>
                        <a:ext uri="{9D8B030D-6E8A-4147-A177-3AD203B41FA5}">
                          <a16:colId xmlns:a16="http://schemas.microsoft.com/office/drawing/2014/main" val="4126984155"/>
                        </a:ext>
                      </a:extLst>
                    </a:gridCol>
                  </a:tblGrid>
                  <a:tr h="7630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Деление дробей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Проверка деления умножением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88469176"/>
                      </a:ext>
                    </a:extLst>
                  </a:tr>
                  <a:tr h="392196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9525" marB="0">
                        <a:blipFill>
                          <a:blip r:embed="rId3"/>
                          <a:stretch>
                            <a:fillRect l="-148" t="-21705" r="-100297" b="-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9525" marB="0">
                        <a:blipFill>
                          <a:blip r:embed="rId3"/>
                          <a:stretch>
                            <a:fillRect l="-100148" t="-21705" r="-297" b="-3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89099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10C62D6-E641-C196-B072-48534CDED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535069"/>
            <a:ext cx="892899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>
                <a:solidFill>
                  <a:srgbClr val="F07F0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Подтверждение выдвинутой ГИПОТЕЗЫ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7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1603</TotalTime>
  <Words>647</Words>
  <Application>Microsoft Office PowerPoint</Application>
  <PresentationFormat>Экран (4:3)</PresentationFormat>
  <Paragraphs>146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Century Schoolbook</vt:lpstr>
      <vt:lpstr>Ясность</vt:lpstr>
      <vt:lpstr>Цитата – на уроке</vt:lpstr>
      <vt:lpstr>Устная математическая разминка</vt:lpstr>
      <vt:lpstr>Деление обыкновенных дробей</vt:lpstr>
      <vt:lpstr>Задачи урока</vt:lpstr>
      <vt:lpstr>Письменная математическая разминка</vt:lpstr>
      <vt:lpstr>Выявление затруднения</vt:lpstr>
      <vt:lpstr>Формулировка ГИПОТЕЗЫ</vt:lpstr>
      <vt:lpstr>Подтверждение выдвинутой ГИПОТЕЗЫ</vt:lpstr>
      <vt:lpstr>Подтверждение выдвинутой ГИПОТЕЗЫ</vt:lpstr>
      <vt:lpstr>Взаимопроверка</vt:lpstr>
      <vt:lpstr>АЛГОРИТМ деления дроби на дробь</vt:lpstr>
      <vt:lpstr>Подведём итоги</vt:lpstr>
      <vt:lpstr>Домашнее задание</vt:lpstr>
      <vt:lpstr>СПАСИБО за РАБОТУ на уроке!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 с помощью дробных рациональных уравнений</dc:title>
  <dc:creator>Марина</dc:creator>
  <cp:lastModifiedBy>Татьяна Харбих</cp:lastModifiedBy>
  <cp:revision>52</cp:revision>
  <dcterms:created xsi:type="dcterms:W3CDTF">2013-02-09T18:31:02Z</dcterms:created>
  <dcterms:modified xsi:type="dcterms:W3CDTF">2022-11-27T07:03:00Z</dcterms:modified>
</cp:coreProperties>
</file>