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3" r:id="rId23"/>
    <p:sldId id="278" r:id="rId24"/>
    <p:sldId id="277" r:id="rId25"/>
    <p:sldId id="284" r:id="rId26"/>
    <p:sldId id="280" r:id="rId27"/>
    <p:sldId id="279" r:id="rId28"/>
    <p:sldId id="281" r:id="rId29"/>
    <p:sldId id="282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0A91-5146-499F-B57C-E9F60DF6AE3E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55C76-C437-426D-AF45-9F353D165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0A91-5146-499F-B57C-E9F60DF6AE3E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55C76-C437-426D-AF45-9F353D165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0A91-5146-499F-B57C-E9F60DF6AE3E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55C76-C437-426D-AF45-9F353D165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0A91-5146-499F-B57C-E9F60DF6AE3E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55C76-C437-426D-AF45-9F353D165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0A91-5146-499F-B57C-E9F60DF6AE3E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55C76-C437-426D-AF45-9F353D165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0A91-5146-499F-B57C-E9F60DF6AE3E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55C76-C437-426D-AF45-9F353D165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0A91-5146-499F-B57C-E9F60DF6AE3E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55C76-C437-426D-AF45-9F353D165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0A91-5146-499F-B57C-E9F60DF6AE3E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55C76-C437-426D-AF45-9F353D165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0A91-5146-499F-B57C-E9F60DF6AE3E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55C76-C437-426D-AF45-9F353D165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0A91-5146-499F-B57C-E9F60DF6AE3E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55C76-C437-426D-AF45-9F353D165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0A91-5146-499F-B57C-E9F60DF6AE3E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55C76-C437-426D-AF45-9F353D165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50A91-5146-499F-B57C-E9F60DF6AE3E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55C76-C437-426D-AF45-9F353D165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/>
          <a:lstStyle/>
          <a:p>
            <a:r>
              <a:rPr lang="ru-RU" b="1" dirty="0" smtClean="0"/>
              <a:t>Тема </a:t>
            </a:r>
            <a:r>
              <a:rPr lang="ru-RU" b="1" dirty="0" smtClean="0"/>
              <a:t>урока: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2276872"/>
            <a:ext cx="6400800" cy="1752600"/>
          </a:xfrm>
        </p:spPr>
        <p:txBody>
          <a:bodyPr>
            <a:normAutofit fontScale="77500" lnSpcReduction="20000"/>
          </a:bodyPr>
          <a:lstStyle/>
          <a:p>
            <a:r>
              <a:rPr lang="ru-RU" sz="6600" b="1" dirty="0">
                <a:solidFill>
                  <a:srgbClr val="0070C0"/>
                </a:solidFill>
              </a:rPr>
              <a:t>«Правда или ложь: учимся </a:t>
            </a:r>
            <a:r>
              <a:rPr lang="ru-RU" sz="6600" b="1" dirty="0" err="1">
                <a:solidFill>
                  <a:srgbClr val="0070C0"/>
                </a:solidFill>
              </a:rPr>
              <a:t>фактчекингу</a:t>
            </a:r>
            <a:r>
              <a:rPr lang="ru-RU" sz="6600" b="1" dirty="0" smtClean="0">
                <a:solidFill>
                  <a:srgbClr val="0070C0"/>
                </a:solidFill>
              </a:rPr>
              <a:t>»</a:t>
            </a:r>
            <a:endParaRPr lang="ru-RU" sz="6600" b="1" dirty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95936" y="501317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Автор: Морина Н.А.</a:t>
            </a:r>
          </a:p>
          <a:p>
            <a:r>
              <a:rPr lang="ru-RU" dirty="0" smtClean="0"/>
              <a:t>МАОУ «СОШ №34»</a:t>
            </a:r>
          </a:p>
          <a:p>
            <a:r>
              <a:rPr lang="ru-RU" dirty="0" smtClean="0"/>
              <a:t>Г. Каменск-Уральский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44008" y="908720"/>
            <a:ext cx="3970784" cy="5721499"/>
          </a:xfrm>
        </p:spPr>
        <p:txBody>
          <a:bodyPr>
            <a:normAutofit fontScale="70000" lnSpcReduction="20000"/>
          </a:bodyPr>
          <a:lstStyle/>
          <a:p>
            <a:pPr fontAlgn="t">
              <a:buNone/>
            </a:pPr>
            <a:r>
              <a:rPr lang="ru-RU" b="1" dirty="0" err="1" smtClean="0">
                <a:solidFill>
                  <a:srgbClr val="0070C0"/>
                </a:solidFill>
              </a:rPr>
              <a:t>Фактоид</a:t>
            </a:r>
            <a:r>
              <a:rPr lang="ru-RU" b="1" dirty="0">
                <a:solidFill>
                  <a:srgbClr val="0070C0"/>
                </a:solidFill>
              </a:rPr>
              <a:t>: </a:t>
            </a:r>
            <a:r>
              <a:rPr lang="ru-RU" dirty="0"/>
              <a:t>печенье с предсказаниями родом из Китая</a:t>
            </a:r>
          </a:p>
          <a:p>
            <a:pPr fontAlgn="t">
              <a:buNone/>
            </a:pPr>
            <a:r>
              <a:rPr lang="ru-RU" b="1" dirty="0">
                <a:solidFill>
                  <a:srgbClr val="0070C0"/>
                </a:solidFill>
              </a:rPr>
              <a:t>Факт:</a:t>
            </a:r>
            <a:r>
              <a:rPr lang="ru-RU" dirty="0"/>
              <a:t> оно из Японии. Там существовал обряд — человек, который хотел погадать, писал на бумажках несколько вариантов решения проблемы, а затем вытягивал одну из них. В конце XIX века японский иммигрант </a:t>
            </a:r>
            <a:r>
              <a:rPr lang="ru-RU" dirty="0" err="1"/>
              <a:t>Макото</a:t>
            </a:r>
            <a:r>
              <a:rPr lang="ru-RU" dirty="0"/>
              <a:t> </a:t>
            </a:r>
            <a:r>
              <a:rPr lang="ru-RU" dirty="0" err="1"/>
              <a:t>Хагивара</a:t>
            </a:r>
            <a:r>
              <a:rPr lang="ru-RU" dirty="0"/>
              <a:t> придумал прятать такие бумажки в печенье — и угощал ими посетителей Японского чайного сада в Сан-Франциско.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02_pecheny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1340768"/>
            <a:ext cx="3573016" cy="357301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3754760" cy="521744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err="1">
                <a:solidFill>
                  <a:srgbClr val="0070C0"/>
                </a:solidFill>
              </a:rPr>
              <a:t>Фактоид</a:t>
            </a:r>
            <a:r>
              <a:rPr lang="ru-RU" b="1" dirty="0">
                <a:solidFill>
                  <a:srgbClr val="0070C0"/>
                </a:solidFill>
              </a:rPr>
              <a:t>:</a:t>
            </a:r>
            <a:r>
              <a:rPr lang="ru-RU" dirty="0"/>
              <a:t> хамелеоны меняют цвет для маскировки</a:t>
            </a:r>
          </a:p>
          <a:p>
            <a:r>
              <a:rPr lang="ru-RU" b="1" dirty="0">
                <a:solidFill>
                  <a:srgbClr val="0070C0"/>
                </a:solidFill>
              </a:rPr>
              <a:t>Факт:</a:t>
            </a:r>
            <a:r>
              <a:rPr lang="ru-RU" dirty="0"/>
              <a:t> раньше ученые действительно так считали, но затем выяснили, что цвет кожи хамелеона меняется в зависимости от температуры окружающей среды, уровня освещенности, настроения и протекающих физиологических процессов. Все оказалось гораздо сложнее, чем предполагалось.</a:t>
            </a:r>
          </a:p>
          <a:p>
            <a:endParaRPr lang="ru-RU" dirty="0"/>
          </a:p>
        </p:txBody>
      </p:sp>
      <p:pic>
        <p:nvPicPr>
          <p:cNvPr id="4" name="Рисунок 3" descr="03_chamele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953344"/>
            <a:ext cx="4176464" cy="417646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20072" y="1052736"/>
            <a:ext cx="3466728" cy="4525963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>
                <a:solidFill>
                  <a:srgbClr val="0070C0"/>
                </a:solidFill>
              </a:rPr>
              <a:t>Фактоид</a:t>
            </a:r>
            <a:r>
              <a:rPr lang="ru-RU" dirty="0">
                <a:solidFill>
                  <a:srgbClr val="0070C0"/>
                </a:solidFill>
              </a:rPr>
              <a:t>:</a:t>
            </a:r>
            <a:r>
              <a:rPr lang="ru-RU" dirty="0"/>
              <a:t> бананы растут на пальмах</a:t>
            </a:r>
          </a:p>
          <a:p>
            <a:r>
              <a:rPr lang="ru-RU" dirty="0">
                <a:solidFill>
                  <a:srgbClr val="0070C0"/>
                </a:solidFill>
              </a:rPr>
              <a:t>Факт:</a:t>
            </a:r>
            <a:r>
              <a:rPr lang="ru-RU" dirty="0"/>
              <a:t> банановых пальм не существует, любимые многими бананы — это плоды травянистого растения с мощной корневой системой, недлинным плотным стеблем и мощными листьями. Оно занимает второе место в мире по высоте среди трав, на первом — бамбук. И банан официально не фрукт, а ягода.</a:t>
            </a:r>
          </a:p>
          <a:p>
            <a:endParaRPr lang="ru-RU" dirty="0"/>
          </a:p>
        </p:txBody>
      </p:sp>
      <p:pic>
        <p:nvPicPr>
          <p:cNvPr id="4" name="Рисунок 3" descr="04_banan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836712"/>
            <a:ext cx="4343683" cy="439248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Единственное </a:t>
            </a:r>
            <a:r>
              <a:rPr lang="ru-RU" dirty="0"/>
              <a:t>оружие против вот таких недостоверных утверждений — это </a:t>
            </a:r>
            <a:r>
              <a:rPr lang="ru-RU" sz="5400" b="1" dirty="0" err="1" smtClean="0">
                <a:solidFill>
                  <a:srgbClr val="0070C0"/>
                </a:solidFill>
              </a:rPr>
              <a:t>фактчекинг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Принципы </a:t>
            </a:r>
            <a:r>
              <a:rPr lang="ru-RU" dirty="0" err="1" smtClean="0">
                <a:solidFill>
                  <a:srgbClr val="0070C0"/>
                </a:solidFill>
              </a:rPr>
              <a:t>фактчекинга</a:t>
            </a:r>
            <a:r>
              <a:rPr lang="ru-RU" dirty="0" smtClean="0">
                <a:solidFill>
                  <a:srgbClr val="0070C0"/>
                </a:solidFill>
              </a:rPr>
              <a:t>: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независимость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т</a:t>
            </a:r>
            <a:r>
              <a:rPr lang="ru-RU" dirty="0" smtClean="0"/>
              <a:t>очность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беспристрастность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700808"/>
            <a:ext cx="8229600" cy="229512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Примеры </a:t>
            </a:r>
            <a:r>
              <a:rPr lang="ru-RU" b="1" dirty="0" err="1">
                <a:solidFill>
                  <a:srgbClr val="0070C0"/>
                </a:solidFill>
              </a:rPr>
              <a:t>фактчекинга</a:t>
            </a:r>
            <a:r>
              <a:rPr lang="ru-RU" b="1" dirty="0">
                <a:solidFill>
                  <a:srgbClr val="0070C0"/>
                </a:solidFill>
              </a:rPr>
              <a:t>: что бывает, если пренебречь проверкой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4258816" cy="557748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b="1" dirty="0" smtClean="0">
                <a:solidFill>
                  <a:srgbClr val="0070C0"/>
                </a:solidFill>
              </a:rPr>
              <a:t>Вышки </a:t>
            </a:r>
            <a:r>
              <a:rPr lang="ru-RU" b="1" dirty="0">
                <a:solidFill>
                  <a:srgbClr val="0070C0"/>
                </a:solidFill>
              </a:rPr>
              <a:t>5G вызывают </a:t>
            </a:r>
            <a:r>
              <a:rPr lang="ru-RU" b="1" dirty="0" err="1" smtClean="0">
                <a:solidFill>
                  <a:srgbClr val="0070C0"/>
                </a:solidFill>
              </a:rPr>
              <a:t>коронавирус</a:t>
            </a:r>
            <a:endParaRPr lang="ru-RU" b="1" dirty="0" smtClean="0">
              <a:solidFill>
                <a:srgbClr val="0070C0"/>
              </a:solidFill>
            </a:endParaRPr>
          </a:p>
          <a:p>
            <a:endParaRPr lang="ru-RU" dirty="0"/>
          </a:p>
          <a:p>
            <a:pPr>
              <a:buNone/>
            </a:pPr>
            <a:r>
              <a:rPr lang="ru-RU" dirty="0" smtClean="0"/>
              <a:t>	Весной </a:t>
            </a:r>
            <a:r>
              <a:rPr lang="ru-RU" dirty="0"/>
              <a:t>и летом 2020 года сообщения с таким посылом с космической скоростью распространились по социальным сетям. Бельгийский терапевт </a:t>
            </a:r>
            <a:r>
              <a:rPr lang="ru-RU" dirty="0" err="1"/>
              <a:t>Крис</a:t>
            </a:r>
            <a:r>
              <a:rPr lang="ru-RU" dirty="0"/>
              <a:t> Ван </a:t>
            </a:r>
            <a:r>
              <a:rPr lang="ru-RU" dirty="0" err="1"/>
              <a:t>Керкховен</a:t>
            </a:r>
            <a:r>
              <a:rPr lang="ru-RU" dirty="0"/>
              <a:t> дал интервью местной газете, где связал вспышку инфекции в Китае с установкой вышек 5G. Это интервью через какое-то время удалили, но любители </a:t>
            </a:r>
            <a:r>
              <a:rPr lang="ru-RU" dirty="0" err="1"/>
              <a:t>конспирологии</a:t>
            </a:r>
            <a:r>
              <a:rPr lang="ru-RU" dirty="0"/>
              <a:t> уже успели заинтересоваться им. В итоге кроме паники были зафиксированы и акты вандализма — в Великобритании злоумышленники намеренно уничтожали вышки сотовой связи.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06_5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1196752"/>
            <a:ext cx="3861048" cy="386104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260648"/>
            <a:ext cx="4114800" cy="586551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b="1" dirty="0" smtClean="0">
                <a:solidFill>
                  <a:srgbClr val="0070C0"/>
                </a:solidFill>
              </a:rPr>
              <a:t>Имбирь </a:t>
            </a:r>
            <a:r>
              <a:rPr lang="ru-RU" b="1" dirty="0">
                <a:solidFill>
                  <a:srgbClr val="0070C0"/>
                </a:solidFill>
              </a:rPr>
              <a:t>защищает от </a:t>
            </a:r>
            <a:r>
              <a:rPr lang="ru-RU" b="1" dirty="0" err="1" smtClean="0">
                <a:solidFill>
                  <a:srgbClr val="0070C0"/>
                </a:solidFill>
              </a:rPr>
              <a:t>коронавируса</a:t>
            </a: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dirty="0" smtClean="0"/>
              <a:t>	Новость</a:t>
            </a:r>
            <a:r>
              <a:rPr lang="ru-RU" dirty="0"/>
              <a:t>, что имбирь помогает в профилактике и лечении новой инфекции, быстро подхватили и сделали вирусной. Результат — цена за 1 кг имбиря выросла примерно с 250 рублей до 1 000 рублей. Более того — корнеплод стало сложно купить, его буквально сметали с прилавков. Ажиотаж вскоре пропал, когда с опровержениями начали выступать различные врачи.</a:t>
            </a:r>
          </a:p>
          <a:p>
            <a:endParaRPr lang="ru-RU" dirty="0"/>
          </a:p>
        </p:txBody>
      </p:sp>
      <p:pic>
        <p:nvPicPr>
          <p:cNvPr id="4" name="Рисунок 3" descr="07_koren-imbiry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124744"/>
            <a:ext cx="4365104" cy="436510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Главное в </a:t>
            </a:r>
            <a:r>
              <a:rPr lang="ru-RU" b="1" dirty="0" err="1">
                <a:solidFill>
                  <a:srgbClr val="0070C0"/>
                </a:solidFill>
              </a:rPr>
              <a:t>фактчекинге</a:t>
            </a:r>
            <a:r>
              <a:rPr lang="ru-RU" b="1" dirty="0">
                <a:solidFill>
                  <a:srgbClr val="0070C0"/>
                </a:solidFill>
              </a:rPr>
              <a:t> — это сомнения.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	Не</a:t>
            </a:r>
            <a:r>
              <a:rPr lang="ru-RU" dirty="0"/>
              <a:t> стоит слепо доверять увиденной информации, все нужно подвергать проверке и обращаться к надежным источникам. Можно к одному, а лучше — к нескольким сразу, ведь даже в энциклопедиях бывают ошибки.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Как проверять информацию?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Цель урока: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sz="4000" b="1" dirty="0" smtClean="0">
                <a:solidFill>
                  <a:srgbClr val="0070C0"/>
                </a:solidFill>
              </a:rPr>
              <a:t>Научиться работать </a:t>
            </a:r>
            <a:r>
              <a:rPr lang="ru-RU" sz="4000" b="1" dirty="0">
                <a:solidFill>
                  <a:srgbClr val="0070C0"/>
                </a:solidFill>
              </a:rPr>
              <a:t>с информацией и развить способность критически оценивать информацию, получаемую из Интернета.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Практическая работа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4868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Проверить достоверность информации, используя схему: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564904"/>
            <a:ext cx="8065343" cy="164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Группа 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Работа с социальными сетями, проверка </a:t>
            </a:r>
            <a:r>
              <a:rPr lang="ru-RU" dirty="0" err="1" smtClean="0"/>
              <a:t>аккаунта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https://vk.com/school34_kur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Чек-лист по проверке источника в </a:t>
            </a:r>
            <a:r>
              <a:rPr lang="ru-RU" sz="3200" b="1" dirty="0" err="1" smtClean="0">
                <a:solidFill>
                  <a:srgbClr val="0070C0"/>
                </a:solidFill>
              </a:rPr>
              <a:t>соцсети</a:t>
            </a:r>
            <a:r>
              <a:rPr lang="ru-RU" sz="3200" b="1" dirty="0" smtClean="0">
                <a:solidFill>
                  <a:srgbClr val="0070C0"/>
                </a:solidFill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 smtClean="0"/>
              <a:t>Когда создан </a:t>
            </a:r>
            <a:r>
              <a:rPr lang="ru-RU" sz="2400" dirty="0" err="1" smtClean="0"/>
              <a:t>аккаунт</a:t>
            </a:r>
            <a:r>
              <a:rPr lang="ru-RU" sz="2400" dirty="0" smtClean="0"/>
              <a:t>?</a:t>
            </a:r>
          </a:p>
          <a:p>
            <a:r>
              <a:rPr lang="ru-RU" sz="2400" dirty="0" smtClean="0"/>
              <a:t>В ленте только </a:t>
            </a:r>
            <a:r>
              <a:rPr lang="ru-RU" sz="2400" dirty="0" err="1" smtClean="0"/>
              <a:t>репосты</a:t>
            </a:r>
            <a:r>
              <a:rPr lang="ru-RU" sz="2400" dirty="0" smtClean="0"/>
              <a:t> или есть авторский </a:t>
            </a:r>
            <a:r>
              <a:rPr lang="ru-RU" sz="2400" dirty="0" err="1" smtClean="0"/>
              <a:t>контент</a:t>
            </a:r>
            <a:r>
              <a:rPr lang="ru-RU" sz="2400" dirty="0" smtClean="0"/>
              <a:t>?</a:t>
            </a:r>
          </a:p>
          <a:p>
            <a:r>
              <a:rPr lang="ru-RU" sz="2400" dirty="0" smtClean="0"/>
              <a:t>Есть ли связь между новостным поводом, профилем и страницами, на которые подписан источник?</a:t>
            </a:r>
          </a:p>
          <a:p>
            <a:r>
              <a:rPr lang="ru-RU" sz="2400" dirty="0" smtClean="0"/>
              <a:t>Что насчет фото и видео, ранее загруженных пользователем?</a:t>
            </a:r>
          </a:p>
          <a:p>
            <a:r>
              <a:rPr lang="ru-RU" sz="2400" dirty="0" smtClean="0"/>
              <a:t>Есть ли человек в других </a:t>
            </a:r>
            <a:r>
              <a:rPr lang="ru-RU" sz="2400" dirty="0" err="1" smtClean="0"/>
              <a:t>соцсетях</a:t>
            </a:r>
            <a:r>
              <a:rPr lang="ru-RU" sz="2400" dirty="0" smtClean="0"/>
              <a:t>? Он проявляет там активность?</a:t>
            </a:r>
          </a:p>
          <a:p>
            <a:r>
              <a:rPr lang="ru-RU" sz="2400" dirty="0" smtClean="0"/>
              <a:t>Кто дружит с пользователем? В «друзьях» есть сомнительные </a:t>
            </a:r>
            <a:r>
              <a:rPr lang="ru-RU" sz="2400" dirty="0" err="1" smtClean="0"/>
              <a:t>аккаунты</a:t>
            </a:r>
            <a:r>
              <a:rPr lang="ru-RU" sz="2400" dirty="0" smtClean="0"/>
              <a:t>?</a:t>
            </a:r>
          </a:p>
          <a:p>
            <a:r>
              <a:rPr lang="ru-RU" sz="2400" dirty="0" smtClean="0"/>
              <a:t>Фотографии пользователя уникальны?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Группа 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367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		Работа с изображением, проверка достоверности изображения.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2852936"/>
            <a:ext cx="4387007" cy="2967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Группа 3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		Проверить факт на достоверность, привести доказательства.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ru-RU" b="1" dirty="0" smtClean="0">
                <a:solidFill>
                  <a:srgbClr val="0070C0"/>
                </a:solidFill>
              </a:rPr>
              <a:t>Петр пришел на готовенькое. Медный всадник, Исаакиевский собор, Александрийский столп – наследие «цивилизации богов».</a:t>
            </a:r>
          </a:p>
          <a:p>
            <a:pPr>
              <a:buNone/>
            </a:pPr>
            <a:r>
              <a:rPr lang="ru-RU" dirty="0" smtClean="0"/>
              <a:t>	</a:t>
            </a:r>
          </a:p>
          <a:p>
            <a:pPr>
              <a:buNone/>
            </a:pPr>
            <a:r>
              <a:rPr lang="ru-RU" dirty="0" smtClean="0"/>
              <a:t>		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Чек-лист по проверке достоверности информации: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Проверка фактического материала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Поиск других источников информации</a:t>
            </a:r>
          </a:p>
          <a:p>
            <a:pPr marL="514350" indent="-514350">
              <a:buAutoNum type="arabicPeriod"/>
            </a:pPr>
            <a:r>
              <a:rPr lang="ru-RU" dirty="0" smtClean="0"/>
              <a:t>Установление использования материала другими источниками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Итоги работы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37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74918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Группа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Группа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Группа 3</a:t>
                      </a:r>
                      <a:endParaRPr lang="ru-RU" dirty="0"/>
                    </a:p>
                  </a:txBody>
                  <a:tcPr/>
                </a:tc>
              </a:tr>
              <a:tr h="388793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8229600" cy="403244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Подведем итоги урока.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Сформулируем правила </a:t>
            </a:r>
            <a:r>
              <a:rPr lang="ru-RU" b="1" dirty="0" err="1" smtClean="0">
                <a:solidFill>
                  <a:srgbClr val="0070C0"/>
                </a:solidFill>
              </a:rPr>
              <a:t>фактчекинга</a:t>
            </a:r>
            <a:r>
              <a:rPr lang="ru-RU" b="1" dirty="0">
                <a:solidFill>
                  <a:srgbClr val="0070C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Проверять </a:t>
            </a:r>
            <a:r>
              <a:rPr lang="ru-RU" dirty="0"/>
              <a:t>нужно все — даже </a:t>
            </a:r>
            <a:r>
              <a:rPr lang="ru-RU" b="1" dirty="0"/>
              <a:t>общеизвестные факты</a:t>
            </a:r>
            <a:r>
              <a:rPr lang="ru-RU" dirty="0"/>
              <a:t>. Потому что это напрямую сказывается на качестве </a:t>
            </a:r>
            <a:r>
              <a:rPr lang="ru-RU" dirty="0" err="1"/>
              <a:t>контента</a:t>
            </a:r>
            <a:r>
              <a:rPr lang="ru-RU" dirty="0"/>
              <a:t>: грубые нарушения могут привести к лавине негатива от пользователей, санкциям от поисковых систем, сложностям с продвижением в социальных сетях и даже к привлечению к ответственности за </a:t>
            </a:r>
            <a:r>
              <a:rPr lang="ru-RU" dirty="0" err="1"/>
              <a:t>фейковые</a:t>
            </a:r>
            <a:r>
              <a:rPr lang="ru-RU" dirty="0"/>
              <a:t> новости.</a:t>
            </a:r>
          </a:p>
          <a:p>
            <a:r>
              <a:rPr lang="ru-RU" dirty="0"/>
              <a:t>Важно находить </a:t>
            </a:r>
            <a:r>
              <a:rPr lang="ru-RU" b="1" dirty="0"/>
              <a:t>надежные источники </a:t>
            </a:r>
            <a:r>
              <a:rPr lang="ru-RU" dirty="0"/>
              <a:t>информации — и желательно не ограничиваться одним, поскольку даже в энциклопедиях бывают ошибки.</a:t>
            </a:r>
          </a:p>
          <a:p>
            <a:r>
              <a:rPr lang="ru-RU" b="1" dirty="0"/>
              <a:t>Фотографии </a:t>
            </a:r>
            <a:r>
              <a:rPr lang="ru-RU" dirty="0"/>
              <a:t>и видео тоже </a:t>
            </a:r>
            <a:r>
              <a:rPr lang="ru-RU" b="1" dirty="0"/>
              <a:t>требуют проверки</a:t>
            </a:r>
            <a:r>
              <a:rPr lang="ru-RU" dirty="0"/>
              <a:t> — нередки случае подделки.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08920"/>
            <a:ext cx="8229600" cy="1143000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70C0"/>
                </a:solidFill>
              </a:rPr>
              <a:t>Спасибо за работу!</a:t>
            </a:r>
            <a:endParaRPr lang="ru-RU" sz="6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Что скрывается за словом </a:t>
            </a:r>
            <a:r>
              <a:rPr lang="ru-RU" b="1" dirty="0" err="1" smtClean="0">
                <a:solidFill>
                  <a:srgbClr val="0070C0"/>
                </a:solidFill>
              </a:rPr>
              <a:t>фактчекинг</a:t>
            </a:r>
            <a:r>
              <a:rPr lang="ru-RU" b="1" dirty="0" smtClean="0">
                <a:solidFill>
                  <a:srgbClr val="0070C0"/>
                </a:solidFill>
              </a:rPr>
              <a:t>?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		</a:t>
            </a:r>
            <a:r>
              <a:rPr lang="ru-RU" sz="3600" dirty="0" smtClean="0"/>
              <a:t>Термин </a:t>
            </a:r>
            <a:r>
              <a:rPr lang="ru-RU" sz="3600" dirty="0"/>
              <a:t>очень простой, он образован от двух английских слов: </a:t>
            </a:r>
            <a:r>
              <a:rPr lang="ru-RU" sz="3600" b="1" dirty="0" err="1">
                <a:solidFill>
                  <a:srgbClr val="0070C0"/>
                </a:solidFill>
              </a:rPr>
              <a:t>fact</a:t>
            </a:r>
            <a:r>
              <a:rPr lang="ru-RU" sz="3600" b="1" dirty="0">
                <a:solidFill>
                  <a:srgbClr val="0070C0"/>
                </a:solidFill>
              </a:rPr>
              <a:t> — «факт», </a:t>
            </a:r>
            <a:r>
              <a:rPr lang="ru-RU" sz="3600" b="1" dirty="0" err="1">
                <a:solidFill>
                  <a:srgbClr val="0070C0"/>
                </a:solidFill>
              </a:rPr>
              <a:t>checking</a:t>
            </a:r>
            <a:r>
              <a:rPr lang="ru-RU" sz="3600" b="1" dirty="0">
                <a:solidFill>
                  <a:srgbClr val="0070C0"/>
                </a:solidFill>
              </a:rPr>
              <a:t> — «проверка».</a:t>
            </a:r>
            <a:r>
              <a:rPr lang="ru-RU" sz="3600" dirty="0"/>
              <a:t> Уже отсюда можно легко понять, что </a:t>
            </a:r>
            <a:r>
              <a:rPr lang="ru-RU" sz="3600" b="1" dirty="0" err="1"/>
              <a:t>фактчекинг</a:t>
            </a:r>
            <a:r>
              <a:rPr lang="ru-RU" sz="3600" dirty="0"/>
              <a:t> — проверка фактов. То есть определение того, является информация истиной или ложной.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Факт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(</a:t>
            </a:r>
            <a:r>
              <a:rPr lang="ru-RU" dirty="0"/>
              <a:t>лат. factum букв. </a:t>
            </a:r>
            <a:r>
              <a:rPr lang="ru-RU" dirty="0" smtClean="0"/>
              <a:t>«сделанное») </a:t>
            </a:r>
            <a:r>
              <a:rPr lang="ru-RU" dirty="0"/>
              <a:t>— термин, в широком смысле может выступать как синоним истины; событие или результат; реальное, а не вымышленное; конкретное и единичное в противоположность общему и абстрактному.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		</a:t>
            </a:r>
            <a:r>
              <a:rPr lang="ru-RU" sz="5400" b="1" dirty="0" smtClean="0">
                <a:solidFill>
                  <a:srgbClr val="0070C0"/>
                </a:solidFill>
              </a:rPr>
              <a:t>Какой источник информации считается самым надежным и точным?</a:t>
            </a:r>
            <a:endParaRPr lang="ru-RU" sz="5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Документ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4000" dirty="0" smtClean="0"/>
              <a:t>один </a:t>
            </a:r>
            <a:r>
              <a:rPr lang="ru-RU" sz="4000" dirty="0"/>
              <a:t>из наиболее </a:t>
            </a:r>
            <a:r>
              <a:rPr lang="ru-RU" sz="4000" b="1" dirty="0"/>
              <a:t>надежных</a:t>
            </a:r>
            <a:r>
              <a:rPr lang="ru-RU" sz="4000" dirty="0"/>
              <a:t> и точных источников </a:t>
            </a:r>
            <a:r>
              <a:rPr lang="ru-RU" sz="4000" b="1" dirty="0"/>
              <a:t>информации</a:t>
            </a:r>
            <a:r>
              <a:rPr lang="ru-RU" sz="4000" dirty="0"/>
              <a:t>.</a:t>
            </a:r>
          </a:p>
        </p:txBody>
      </p:sp>
      <p:pic>
        <p:nvPicPr>
          <p:cNvPr id="4" name="Рисунок 3" descr="dokument-chto-tako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3140968"/>
            <a:ext cx="3125688" cy="31256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</a:t>
            </a:r>
            <a:r>
              <a:rPr lang="ru-RU" sz="5400" b="1" dirty="0" smtClean="0">
                <a:solidFill>
                  <a:srgbClr val="0070C0"/>
                </a:solidFill>
              </a:rPr>
              <a:t>Назовите антоним </a:t>
            </a:r>
          </a:p>
          <a:p>
            <a:pPr algn="ctr">
              <a:buNone/>
            </a:pPr>
            <a:r>
              <a:rPr lang="ru-RU" sz="5400" b="1" dirty="0" smtClean="0">
                <a:solidFill>
                  <a:srgbClr val="0070C0"/>
                </a:solidFill>
              </a:rPr>
              <a:t>к слову «факт»?</a:t>
            </a:r>
            <a:endParaRPr lang="ru-RU" sz="5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0070C0"/>
                </a:solidFill>
              </a:rPr>
              <a:t>Фактоид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4000" dirty="0" smtClean="0"/>
              <a:t>это</a:t>
            </a:r>
            <a:r>
              <a:rPr lang="ru-RU" sz="4000" b="1" dirty="0" smtClean="0"/>
              <a:t> недостоверное </a:t>
            </a:r>
            <a:r>
              <a:rPr lang="ru-RU" sz="4000" b="1" dirty="0"/>
              <a:t>или ложное </a:t>
            </a:r>
            <a:r>
              <a:rPr lang="ru-RU" sz="4000" dirty="0"/>
              <a:t>утверждение, которое повсеместно </a:t>
            </a:r>
            <a:r>
              <a:rPr lang="ru-RU" sz="4000" b="1" dirty="0"/>
              <a:t>принимается за правду.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229</Words>
  <Application>Microsoft Office PowerPoint</Application>
  <PresentationFormat>Экран (4:3)</PresentationFormat>
  <Paragraphs>79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Тема урока:</vt:lpstr>
      <vt:lpstr>Цель урока:</vt:lpstr>
      <vt:lpstr>Что скрывается за словом фактчекинг?</vt:lpstr>
      <vt:lpstr>Слайд 4</vt:lpstr>
      <vt:lpstr>Факт</vt:lpstr>
      <vt:lpstr>Слайд 6</vt:lpstr>
      <vt:lpstr>Документ</vt:lpstr>
      <vt:lpstr>Слайд 8</vt:lpstr>
      <vt:lpstr>Фактоид</vt:lpstr>
      <vt:lpstr>Слайд 10</vt:lpstr>
      <vt:lpstr>Слайд 11</vt:lpstr>
      <vt:lpstr>Слайд 12</vt:lpstr>
      <vt:lpstr>Слайд 13</vt:lpstr>
      <vt:lpstr>Принципы фактчекинга:</vt:lpstr>
      <vt:lpstr>Примеры фактчекинга: что бывает, если пренебречь проверкой </vt:lpstr>
      <vt:lpstr>Слайд 16</vt:lpstr>
      <vt:lpstr>Слайд 17</vt:lpstr>
      <vt:lpstr>Главное в фактчекинге — это сомнения. </vt:lpstr>
      <vt:lpstr>Как проверять информацию?</vt:lpstr>
      <vt:lpstr>Практическая работа</vt:lpstr>
      <vt:lpstr>Группа 1</vt:lpstr>
      <vt:lpstr>Чек-лист по проверке источника в соцсети: </vt:lpstr>
      <vt:lpstr>Группа 2</vt:lpstr>
      <vt:lpstr>Группа 3</vt:lpstr>
      <vt:lpstr>Чек-лист по проверке достоверности информации: </vt:lpstr>
      <vt:lpstr>Итоги работы</vt:lpstr>
      <vt:lpstr>Подведем итоги урока. Сформулируем правила фактчекинга.</vt:lpstr>
      <vt:lpstr>Слайд 28</vt:lpstr>
      <vt:lpstr>Спасибо за работу!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</dc:title>
  <dc:creator>Admin</dc:creator>
  <cp:lastModifiedBy>Admin</cp:lastModifiedBy>
  <cp:revision>11</cp:revision>
  <dcterms:created xsi:type="dcterms:W3CDTF">2022-07-01T15:33:59Z</dcterms:created>
  <dcterms:modified xsi:type="dcterms:W3CDTF">2022-11-21T06:54:25Z</dcterms:modified>
</cp:coreProperties>
</file>