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4" r:id="rId2"/>
    <p:sldId id="265" r:id="rId3"/>
    <p:sldId id="275" r:id="rId4"/>
    <p:sldId id="276" r:id="rId5"/>
    <p:sldId id="277" r:id="rId6"/>
    <p:sldId id="278" r:id="rId7"/>
    <p:sldId id="279" r:id="rId8"/>
    <p:sldId id="280" r:id="rId9"/>
    <p:sldId id="281" r:id="rId10"/>
    <p:sldId id="263" r:id="rId11"/>
    <p:sldId id="266" r:id="rId12"/>
    <p:sldId id="262" r:id="rId13"/>
    <p:sldId id="267" r:id="rId14"/>
    <p:sldId id="268" r:id="rId15"/>
    <p:sldId id="269" r:id="rId16"/>
    <p:sldId id="270" r:id="rId17"/>
    <p:sldId id="271" r:id="rId18"/>
    <p:sldId id="272" r:id="rId19"/>
    <p:sldId id="273" r:id="rId20"/>
    <p:sldId id="282" r:id="rId21"/>
    <p:sldId id="283" r:id="rId22"/>
    <p:sldId id="284" r:id="rId23"/>
    <p:sldId id="274" r:id="rId24"/>
    <p:sldId id="285" r:id="rId25"/>
    <p:sldId id="286" r:id="rId26"/>
  </p:sldIdLst>
  <p:sldSz cx="9144000" cy="6858000" type="screen4x3"/>
  <p:notesSz cx="6858000" cy="9144000"/>
  <p:custDataLst>
    <p:tags r:id="rId2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57" d="100"/>
          <a:sy n="57" d="100"/>
        </p:scale>
        <p:origin x="83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узяль Андержанова" userId="f1a37393859db1c8" providerId="LiveId" clId="{880ADA81-F281-4A90-93B4-B90186B91925}"/>
    <pc:docChg chg="undo custSel addSld delSld modSld">
      <pc:chgData name="Гузяль Андержанова" userId="f1a37393859db1c8" providerId="LiveId" clId="{880ADA81-F281-4A90-93B4-B90186B91925}" dt="2022-11-13T17:18:24.945" v="619" actId="2711"/>
      <pc:docMkLst>
        <pc:docMk/>
      </pc:docMkLst>
      <pc:sldChg chg="del">
        <pc:chgData name="Гузяль Андержанова" userId="f1a37393859db1c8" providerId="LiveId" clId="{880ADA81-F281-4A90-93B4-B90186B91925}" dt="2022-11-13T17:04:10.736" v="581" actId="2696"/>
        <pc:sldMkLst>
          <pc:docMk/>
          <pc:sldMk cId="2400859123" sldId="260"/>
        </pc:sldMkLst>
      </pc:sldChg>
      <pc:sldChg chg="modSp mod">
        <pc:chgData name="Гузяль Андержанова" userId="f1a37393859db1c8" providerId="LiveId" clId="{880ADA81-F281-4A90-93B4-B90186B91925}" dt="2022-11-13T15:34:13.654" v="290" actId="207"/>
        <pc:sldMkLst>
          <pc:docMk/>
          <pc:sldMk cId="1343024342" sldId="263"/>
        </pc:sldMkLst>
        <pc:spChg chg="mod">
          <ac:chgData name="Гузяль Андержанова" userId="f1a37393859db1c8" providerId="LiveId" clId="{880ADA81-F281-4A90-93B4-B90186B91925}" dt="2022-11-13T15:34:13.654" v="290" actId="207"/>
          <ac:spMkLst>
            <pc:docMk/>
            <pc:sldMk cId="1343024342" sldId="263"/>
            <ac:spMk id="3" creationId="{00000000-0000-0000-0000-000000000000}"/>
          </ac:spMkLst>
        </pc:spChg>
      </pc:sldChg>
      <pc:sldChg chg="addSp modSp mod">
        <pc:chgData name="Гузяль Андержанова" userId="f1a37393859db1c8" providerId="LiveId" clId="{880ADA81-F281-4A90-93B4-B90186B91925}" dt="2022-11-13T17:18:24.945" v="619" actId="2711"/>
        <pc:sldMkLst>
          <pc:docMk/>
          <pc:sldMk cId="1962480250" sldId="264"/>
        </pc:sldMkLst>
        <pc:spChg chg="mod">
          <ac:chgData name="Гузяль Андержанова" userId="f1a37393859db1c8" providerId="LiveId" clId="{880ADA81-F281-4A90-93B4-B90186B91925}" dt="2022-11-13T17:02:13.092" v="577" actId="313"/>
          <ac:spMkLst>
            <pc:docMk/>
            <pc:sldMk cId="1962480250" sldId="264"/>
            <ac:spMk id="2" creationId="{46CFEED0-373E-11F5-A6F2-1092450A0F95}"/>
          </ac:spMkLst>
        </pc:spChg>
        <pc:spChg chg="mod">
          <ac:chgData name="Гузяль Андержанова" userId="f1a37393859db1c8" providerId="LiveId" clId="{880ADA81-F281-4A90-93B4-B90186B91925}" dt="2022-11-13T17:18:24.945" v="619" actId="2711"/>
          <ac:spMkLst>
            <pc:docMk/>
            <pc:sldMk cId="1962480250" sldId="264"/>
            <ac:spMk id="3" creationId="{A2436AC2-B861-1E88-8FEA-242F3EDF5A0D}"/>
          </ac:spMkLst>
        </pc:spChg>
        <pc:picChg chg="add mod">
          <ac:chgData name="Гузяль Андержанова" userId="f1a37393859db1c8" providerId="LiveId" clId="{880ADA81-F281-4A90-93B4-B90186B91925}" dt="2022-11-13T17:01:58.498" v="573" actId="1076"/>
          <ac:picMkLst>
            <pc:docMk/>
            <pc:sldMk cId="1962480250" sldId="264"/>
            <ac:picMk id="5" creationId="{3AA5BBB4-B33C-0587-683D-AC83FC379CCC}"/>
          </ac:picMkLst>
        </pc:picChg>
      </pc:sldChg>
      <pc:sldChg chg="modSp mod">
        <pc:chgData name="Гузяль Андержанова" userId="f1a37393859db1c8" providerId="LiveId" clId="{880ADA81-F281-4A90-93B4-B90186B91925}" dt="2022-11-13T15:43:46.553" v="357" actId="207"/>
        <pc:sldMkLst>
          <pc:docMk/>
          <pc:sldMk cId="3769499265" sldId="265"/>
        </pc:sldMkLst>
        <pc:spChg chg="mod">
          <ac:chgData name="Гузяль Андержанова" userId="f1a37393859db1c8" providerId="LiveId" clId="{880ADA81-F281-4A90-93B4-B90186B91925}" dt="2022-11-13T15:43:46.553" v="357" actId="207"/>
          <ac:spMkLst>
            <pc:docMk/>
            <pc:sldMk cId="3769499265" sldId="265"/>
            <ac:spMk id="2" creationId="{46CFEED0-373E-11F5-A6F2-1092450A0F95}"/>
          </ac:spMkLst>
        </pc:spChg>
      </pc:sldChg>
      <pc:sldChg chg="modSp mod">
        <pc:chgData name="Гузяль Андержанова" userId="f1a37393859db1c8" providerId="LiveId" clId="{880ADA81-F281-4A90-93B4-B90186B91925}" dt="2022-11-13T15:32:05.878" v="279" actId="207"/>
        <pc:sldMkLst>
          <pc:docMk/>
          <pc:sldMk cId="2773130292" sldId="266"/>
        </pc:sldMkLst>
        <pc:spChg chg="mod">
          <ac:chgData name="Гузяль Андержанова" userId="f1a37393859db1c8" providerId="LiveId" clId="{880ADA81-F281-4A90-93B4-B90186B91925}" dt="2022-11-13T15:32:05.878" v="279" actId="207"/>
          <ac:spMkLst>
            <pc:docMk/>
            <pc:sldMk cId="2773130292" sldId="266"/>
            <ac:spMk id="3" creationId="{00000000-0000-0000-0000-000000000000}"/>
          </ac:spMkLst>
        </pc:spChg>
      </pc:sldChg>
      <pc:sldChg chg="modSp mod">
        <pc:chgData name="Гузяль Андержанова" userId="f1a37393859db1c8" providerId="LiveId" clId="{880ADA81-F281-4A90-93B4-B90186B91925}" dt="2022-11-13T15:35:14.818" v="296" actId="14100"/>
        <pc:sldMkLst>
          <pc:docMk/>
          <pc:sldMk cId="4016349228" sldId="267"/>
        </pc:sldMkLst>
        <pc:spChg chg="mod">
          <ac:chgData name="Гузяль Андержанова" userId="f1a37393859db1c8" providerId="LiveId" clId="{880ADA81-F281-4A90-93B4-B90186B91925}" dt="2022-11-13T15:35:14.818" v="296" actId="14100"/>
          <ac:spMkLst>
            <pc:docMk/>
            <pc:sldMk cId="4016349228" sldId="267"/>
            <ac:spMk id="2" creationId="{1334DD4D-1B6F-6892-F56E-84DBCF2A0948}"/>
          </ac:spMkLst>
        </pc:spChg>
        <pc:spChg chg="mod">
          <ac:chgData name="Гузяль Андержанова" userId="f1a37393859db1c8" providerId="LiveId" clId="{880ADA81-F281-4A90-93B4-B90186B91925}" dt="2022-11-13T15:30:36.186" v="268" actId="27636"/>
          <ac:spMkLst>
            <pc:docMk/>
            <pc:sldMk cId="4016349228" sldId="267"/>
            <ac:spMk id="3" creationId="{87244BB1-64B8-9202-EFCD-583207A8574C}"/>
          </ac:spMkLst>
        </pc:spChg>
      </pc:sldChg>
      <pc:sldChg chg="modSp mod">
        <pc:chgData name="Гузяль Андержанова" userId="f1a37393859db1c8" providerId="LiveId" clId="{880ADA81-F281-4A90-93B4-B90186B91925}" dt="2022-11-13T15:35:39.416" v="300" actId="27636"/>
        <pc:sldMkLst>
          <pc:docMk/>
          <pc:sldMk cId="2930463379" sldId="268"/>
        </pc:sldMkLst>
        <pc:spChg chg="mod">
          <ac:chgData name="Гузяль Андержанова" userId="f1a37393859db1c8" providerId="LiveId" clId="{880ADA81-F281-4A90-93B4-B90186B91925}" dt="2022-11-13T15:35:24.239" v="298" actId="207"/>
          <ac:spMkLst>
            <pc:docMk/>
            <pc:sldMk cId="2930463379" sldId="268"/>
            <ac:spMk id="2" creationId="{0B581FBF-990A-9319-3CBA-F80EDC6A3AC2}"/>
          </ac:spMkLst>
        </pc:spChg>
        <pc:spChg chg="mod">
          <ac:chgData name="Гузяль Андержанова" userId="f1a37393859db1c8" providerId="LiveId" clId="{880ADA81-F281-4A90-93B4-B90186B91925}" dt="2022-11-13T15:35:39.416" v="300" actId="27636"/>
          <ac:spMkLst>
            <pc:docMk/>
            <pc:sldMk cId="2930463379" sldId="268"/>
            <ac:spMk id="3" creationId="{B7A8BB08-2F79-285A-6A0C-52D8D36FF595}"/>
          </ac:spMkLst>
        </pc:spChg>
      </pc:sldChg>
      <pc:sldChg chg="addSp modSp mod">
        <pc:chgData name="Гузяль Андержанова" userId="f1a37393859db1c8" providerId="LiveId" clId="{880ADA81-F281-4A90-93B4-B90186B91925}" dt="2022-11-13T16:24:45.424" v="452" actId="208"/>
        <pc:sldMkLst>
          <pc:docMk/>
          <pc:sldMk cId="3559611118" sldId="269"/>
        </pc:sldMkLst>
        <pc:spChg chg="mod">
          <ac:chgData name="Гузяль Андержанова" userId="f1a37393859db1c8" providerId="LiveId" clId="{880ADA81-F281-4A90-93B4-B90186B91925}" dt="2022-11-13T15:50:42.129" v="393" actId="14100"/>
          <ac:spMkLst>
            <pc:docMk/>
            <pc:sldMk cId="3559611118" sldId="269"/>
            <ac:spMk id="2" creationId="{2E29AC9B-CE8E-6BD1-E43A-E3BA14B7F4DA}"/>
          </ac:spMkLst>
        </pc:spChg>
        <pc:spChg chg="mod">
          <ac:chgData name="Гузяль Андержанова" userId="f1a37393859db1c8" providerId="LiveId" clId="{880ADA81-F281-4A90-93B4-B90186B91925}" dt="2022-11-13T15:51:06.565" v="395" actId="948"/>
          <ac:spMkLst>
            <pc:docMk/>
            <pc:sldMk cId="3559611118" sldId="269"/>
            <ac:spMk id="3" creationId="{B8B491DA-9D08-C936-1939-F5E2F3086651}"/>
          </ac:spMkLst>
        </pc:spChg>
        <pc:picChg chg="add mod">
          <ac:chgData name="Гузяль Андержанова" userId="f1a37393859db1c8" providerId="LiveId" clId="{880ADA81-F281-4A90-93B4-B90186B91925}" dt="2022-11-13T16:24:45.424" v="452" actId="208"/>
          <ac:picMkLst>
            <pc:docMk/>
            <pc:sldMk cId="3559611118" sldId="269"/>
            <ac:picMk id="5" creationId="{80337855-8FBB-55F1-C98E-F3214E5C26A3}"/>
          </ac:picMkLst>
        </pc:picChg>
      </pc:sldChg>
      <pc:sldChg chg="addSp modSp mod">
        <pc:chgData name="Гузяль Андержанова" userId="f1a37393859db1c8" providerId="LiveId" clId="{880ADA81-F281-4A90-93B4-B90186B91925}" dt="2022-11-13T16:24:37.583" v="451" actId="208"/>
        <pc:sldMkLst>
          <pc:docMk/>
          <pc:sldMk cId="4213509513" sldId="270"/>
        </pc:sldMkLst>
        <pc:spChg chg="mod">
          <ac:chgData name="Гузяль Андержанова" userId="f1a37393859db1c8" providerId="LiveId" clId="{880ADA81-F281-4A90-93B4-B90186B91925}" dt="2022-11-13T16:01:29.404" v="398" actId="14100"/>
          <ac:spMkLst>
            <pc:docMk/>
            <pc:sldMk cId="4213509513" sldId="270"/>
            <ac:spMk id="2" creationId="{D2741A41-EAD9-A078-DE2E-D570BBB70ED2}"/>
          </ac:spMkLst>
        </pc:spChg>
        <pc:spChg chg="mod">
          <ac:chgData name="Гузяль Андержанова" userId="f1a37393859db1c8" providerId="LiveId" clId="{880ADA81-F281-4A90-93B4-B90186B91925}" dt="2022-11-13T16:02:19.164" v="404" actId="20577"/>
          <ac:spMkLst>
            <pc:docMk/>
            <pc:sldMk cId="4213509513" sldId="270"/>
            <ac:spMk id="3" creationId="{ADB5C3A2-0B20-B79E-ADAE-62798D74583F}"/>
          </ac:spMkLst>
        </pc:spChg>
        <pc:picChg chg="add mod modCrop">
          <ac:chgData name="Гузяль Андержанова" userId="f1a37393859db1c8" providerId="LiveId" clId="{880ADA81-F281-4A90-93B4-B90186B91925}" dt="2022-11-13T16:24:35.584" v="450" actId="208"/>
          <ac:picMkLst>
            <pc:docMk/>
            <pc:sldMk cId="4213509513" sldId="270"/>
            <ac:picMk id="5" creationId="{BD9020CD-1796-9145-44C6-DF8943E3E28A}"/>
          </ac:picMkLst>
        </pc:picChg>
        <pc:picChg chg="add mod">
          <ac:chgData name="Гузяль Андержанова" userId="f1a37393859db1c8" providerId="LiveId" clId="{880ADA81-F281-4A90-93B4-B90186B91925}" dt="2022-11-13T16:24:37.583" v="451" actId="208"/>
          <ac:picMkLst>
            <pc:docMk/>
            <pc:sldMk cId="4213509513" sldId="270"/>
            <ac:picMk id="7" creationId="{0A4B2E57-78C4-41AE-BB66-952D851A042E}"/>
          </ac:picMkLst>
        </pc:picChg>
      </pc:sldChg>
      <pc:sldChg chg="modSp mod">
        <pc:chgData name="Гузяль Андержанова" userId="f1a37393859db1c8" providerId="LiveId" clId="{880ADA81-F281-4A90-93B4-B90186B91925}" dt="2022-11-13T16:06:51.937" v="425" actId="27636"/>
        <pc:sldMkLst>
          <pc:docMk/>
          <pc:sldMk cId="3235750111" sldId="271"/>
        </pc:sldMkLst>
        <pc:spChg chg="mod">
          <ac:chgData name="Гузяль Андержанова" userId="f1a37393859db1c8" providerId="LiveId" clId="{880ADA81-F281-4A90-93B4-B90186B91925}" dt="2022-11-13T16:06:17.616" v="419" actId="14100"/>
          <ac:spMkLst>
            <pc:docMk/>
            <pc:sldMk cId="3235750111" sldId="271"/>
            <ac:spMk id="2" creationId="{D12C3CF4-5D14-EB32-0C74-342870C7B8AD}"/>
          </ac:spMkLst>
        </pc:spChg>
        <pc:spChg chg="mod">
          <ac:chgData name="Гузяль Андержанова" userId="f1a37393859db1c8" providerId="LiveId" clId="{880ADA81-F281-4A90-93B4-B90186B91925}" dt="2022-11-13T16:06:51.937" v="425" actId="27636"/>
          <ac:spMkLst>
            <pc:docMk/>
            <pc:sldMk cId="3235750111" sldId="271"/>
            <ac:spMk id="3" creationId="{3D582B31-D8C1-FD01-D737-F86996FA49EE}"/>
          </ac:spMkLst>
        </pc:spChg>
      </pc:sldChg>
      <pc:sldChg chg="addSp modSp mod">
        <pc:chgData name="Гузяль Андержанова" userId="f1a37393859db1c8" providerId="LiveId" clId="{880ADA81-F281-4A90-93B4-B90186B91925}" dt="2022-11-13T16:24:14.632" v="449" actId="208"/>
        <pc:sldMkLst>
          <pc:docMk/>
          <pc:sldMk cId="4101155088" sldId="272"/>
        </pc:sldMkLst>
        <pc:spChg chg="mod">
          <ac:chgData name="Гузяль Андержанова" userId="f1a37393859db1c8" providerId="LiveId" clId="{880ADA81-F281-4A90-93B4-B90186B91925}" dt="2022-11-13T16:19:28.318" v="437" actId="14100"/>
          <ac:spMkLst>
            <pc:docMk/>
            <pc:sldMk cId="4101155088" sldId="272"/>
            <ac:spMk id="2" creationId="{DD0A5B75-FC0D-8646-85B3-ED002B607301}"/>
          </ac:spMkLst>
        </pc:spChg>
        <pc:spChg chg="mod">
          <ac:chgData name="Гузяль Андержанова" userId="f1a37393859db1c8" providerId="LiveId" clId="{880ADA81-F281-4A90-93B4-B90186B91925}" dt="2022-11-13T16:19:35.670" v="439" actId="14100"/>
          <ac:spMkLst>
            <pc:docMk/>
            <pc:sldMk cId="4101155088" sldId="272"/>
            <ac:spMk id="3" creationId="{5CD68587-D1AA-CCF1-91CD-DEC90D9BFA00}"/>
          </ac:spMkLst>
        </pc:spChg>
        <pc:picChg chg="add mod">
          <ac:chgData name="Гузяль Андержанова" userId="f1a37393859db1c8" providerId="LiveId" clId="{880ADA81-F281-4A90-93B4-B90186B91925}" dt="2022-11-13T16:24:14.632" v="449" actId="208"/>
          <ac:picMkLst>
            <pc:docMk/>
            <pc:sldMk cId="4101155088" sldId="272"/>
            <ac:picMk id="5" creationId="{5B1419A9-B115-A71F-3D6A-A62A689DE8C8}"/>
          </ac:picMkLst>
        </pc:picChg>
        <pc:picChg chg="add mod">
          <ac:chgData name="Гузяль Андержанова" userId="f1a37393859db1c8" providerId="LiveId" clId="{880ADA81-F281-4A90-93B4-B90186B91925}" dt="2022-11-13T16:24:11.399" v="448" actId="208"/>
          <ac:picMkLst>
            <pc:docMk/>
            <pc:sldMk cId="4101155088" sldId="272"/>
            <ac:picMk id="7" creationId="{6EDC8632-F5EE-7F7E-2406-C8848FCC34B9}"/>
          </ac:picMkLst>
        </pc:picChg>
      </pc:sldChg>
      <pc:sldChg chg="modSp mod">
        <pc:chgData name="Гузяль Андержанова" userId="f1a37393859db1c8" providerId="LiveId" clId="{880ADA81-F281-4A90-93B4-B90186B91925}" dt="2022-11-13T15:38:48.421" v="324" actId="207"/>
        <pc:sldMkLst>
          <pc:docMk/>
          <pc:sldMk cId="862344653" sldId="273"/>
        </pc:sldMkLst>
        <pc:spChg chg="mod">
          <ac:chgData name="Гузяль Андержанова" userId="f1a37393859db1c8" providerId="LiveId" clId="{880ADA81-F281-4A90-93B4-B90186B91925}" dt="2022-11-13T15:38:48.421" v="324" actId="207"/>
          <ac:spMkLst>
            <pc:docMk/>
            <pc:sldMk cId="862344653" sldId="273"/>
            <ac:spMk id="2" creationId="{2D4887D2-BD3A-AA32-48D9-7630F70E31A3}"/>
          </ac:spMkLst>
        </pc:spChg>
      </pc:sldChg>
      <pc:sldChg chg="addSp delSp modSp mod">
        <pc:chgData name="Гузяль Андержанова" userId="f1a37393859db1c8" providerId="LiveId" clId="{880ADA81-F281-4A90-93B4-B90186B91925}" dt="2022-11-13T16:57:54.930" v="530" actId="1076"/>
        <pc:sldMkLst>
          <pc:docMk/>
          <pc:sldMk cId="2333634102" sldId="274"/>
        </pc:sldMkLst>
        <pc:spChg chg="mod">
          <ac:chgData name="Гузяль Андержанова" userId="f1a37393859db1c8" providerId="LiveId" clId="{880ADA81-F281-4A90-93B4-B90186B91925}" dt="2022-11-13T16:44:57.684" v="486" actId="14100"/>
          <ac:spMkLst>
            <pc:docMk/>
            <pc:sldMk cId="2333634102" sldId="274"/>
            <ac:spMk id="2" creationId="{86F2C25C-519F-D9AD-1B6B-43F55790052D}"/>
          </ac:spMkLst>
        </pc:spChg>
        <pc:spChg chg="mod">
          <ac:chgData name="Гузяль Андержанова" userId="f1a37393859db1c8" providerId="LiveId" clId="{880ADA81-F281-4A90-93B4-B90186B91925}" dt="2022-11-13T16:45:28.519" v="504" actId="5793"/>
          <ac:spMkLst>
            <pc:docMk/>
            <pc:sldMk cId="2333634102" sldId="274"/>
            <ac:spMk id="3" creationId="{764ACC84-33A6-E51F-DFAA-820676E01C1A}"/>
          </ac:spMkLst>
        </pc:spChg>
        <pc:picChg chg="add del mod">
          <ac:chgData name="Гузяль Андержанова" userId="f1a37393859db1c8" providerId="LiveId" clId="{880ADA81-F281-4A90-93B4-B90186B91925}" dt="2022-11-13T16:53:53.240" v="513" actId="478"/>
          <ac:picMkLst>
            <pc:docMk/>
            <pc:sldMk cId="2333634102" sldId="274"/>
            <ac:picMk id="5" creationId="{65FF4E21-CF90-21BD-BB59-9DC45CA49EC9}"/>
          </ac:picMkLst>
        </pc:picChg>
        <pc:picChg chg="add del mod">
          <ac:chgData name="Гузяль Андержанова" userId="f1a37393859db1c8" providerId="LiveId" clId="{880ADA81-F281-4A90-93B4-B90186B91925}" dt="2022-11-13T16:52:59.029" v="509" actId="478"/>
          <ac:picMkLst>
            <pc:docMk/>
            <pc:sldMk cId="2333634102" sldId="274"/>
            <ac:picMk id="7" creationId="{61BBE13F-85D9-AF39-37F7-3D872502271B}"/>
          </ac:picMkLst>
        </pc:picChg>
        <pc:picChg chg="add mod">
          <ac:chgData name="Гузяль Андержанова" userId="f1a37393859db1c8" providerId="LiveId" clId="{880ADA81-F281-4A90-93B4-B90186B91925}" dt="2022-11-13T16:57:54.930" v="530" actId="1076"/>
          <ac:picMkLst>
            <pc:docMk/>
            <pc:sldMk cId="2333634102" sldId="274"/>
            <ac:picMk id="9" creationId="{13A86BD0-A0B3-DA57-648E-763FFB42096D}"/>
          </ac:picMkLst>
        </pc:picChg>
        <pc:picChg chg="add mod">
          <ac:chgData name="Гузяль Андержанова" userId="f1a37393859db1c8" providerId="LiveId" clId="{880ADA81-F281-4A90-93B4-B90186B91925}" dt="2022-11-13T16:57:51.380" v="529" actId="1076"/>
          <ac:picMkLst>
            <pc:docMk/>
            <pc:sldMk cId="2333634102" sldId="274"/>
            <ac:picMk id="11" creationId="{06375B1A-A2B9-8FEC-C36F-8E7247581E48}"/>
          </ac:picMkLst>
        </pc:picChg>
      </pc:sldChg>
      <pc:sldChg chg="modSp mod">
        <pc:chgData name="Гузяль Андержанова" userId="f1a37393859db1c8" providerId="LiveId" clId="{880ADA81-F281-4A90-93B4-B90186B91925}" dt="2022-11-13T15:32:36.022" v="280" actId="255"/>
        <pc:sldMkLst>
          <pc:docMk/>
          <pc:sldMk cId="4113775720" sldId="275"/>
        </pc:sldMkLst>
        <pc:spChg chg="mod">
          <ac:chgData name="Гузяль Андержанова" userId="f1a37393859db1c8" providerId="LiveId" clId="{880ADA81-F281-4A90-93B4-B90186B91925}" dt="2022-11-13T15:32:36.022" v="280" actId="255"/>
          <ac:spMkLst>
            <pc:docMk/>
            <pc:sldMk cId="4113775720" sldId="275"/>
            <ac:spMk id="2" creationId="{2F853F44-4F27-2959-7012-392CCC749740}"/>
          </ac:spMkLst>
        </pc:spChg>
      </pc:sldChg>
      <pc:sldChg chg="modSp mod">
        <pc:chgData name="Гузяль Андержанова" userId="f1a37393859db1c8" providerId="LiveId" clId="{880ADA81-F281-4A90-93B4-B90186B91925}" dt="2022-11-13T15:32:44.039" v="281" actId="255"/>
        <pc:sldMkLst>
          <pc:docMk/>
          <pc:sldMk cId="662254053" sldId="276"/>
        </pc:sldMkLst>
        <pc:spChg chg="mod">
          <ac:chgData name="Гузяль Андержанова" userId="f1a37393859db1c8" providerId="LiveId" clId="{880ADA81-F281-4A90-93B4-B90186B91925}" dt="2022-11-13T15:32:44.039" v="281" actId="255"/>
          <ac:spMkLst>
            <pc:docMk/>
            <pc:sldMk cId="662254053" sldId="276"/>
            <ac:spMk id="2" creationId="{AD6D3239-F249-0E4F-A733-6E1E72A9A621}"/>
          </ac:spMkLst>
        </pc:spChg>
      </pc:sldChg>
      <pc:sldChg chg="modSp mod">
        <pc:chgData name="Гузяль Андержанова" userId="f1a37393859db1c8" providerId="LiveId" clId="{880ADA81-F281-4A90-93B4-B90186B91925}" dt="2022-11-13T15:44:10.389" v="359" actId="14100"/>
        <pc:sldMkLst>
          <pc:docMk/>
          <pc:sldMk cId="1205077122" sldId="277"/>
        </pc:sldMkLst>
        <pc:spChg chg="mod">
          <ac:chgData name="Гузяль Андержанова" userId="f1a37393859db1c8" providerId="LiveId" clId="{880ADA81-F281-4A90-93B4-B90186B91925}" dt="2022-11-13T15:32:53.606" v="282" actId="255"/>
          <ac:spMkLst>
            <pc:docMk/>
            <pc:sldMk cId="1205077122" sldId="277"/>
            <ac:spMk id="2" creationId="{8C011F06-8460-A915-5FD8-ED1C0279AE98}"/>
          </ac:spMkLst>
        </pc:spChg>
        <pc:spChg chg="mod">
          <ac:chgData name="Гузяль Андержанова" userId="f1a37393859db1c8" providerId="LiveId" clId="{880ADA81-F281-4A90-93B4-B90186B91925}" dt="2022-11-13T15:44:10.389" v="359" actId="14100"/>
          <ac:spMkLst>
            <pc:docMk/>
            <pc:sldMk cId="1205077122" sldId="277"/>
            <ac:spMk id="3" creationId="{C09D25DA-7E15-3CD6-F103-E2F4E542A7FC}"/>
          </ac:spMkLst>
        </pc:spChg>
      </pc:sldChg>
      <pc:sldChg chg="addSp delSp modSp mod">
        <pc:chgData name="Гузяль Андержанова" userId="f1a37393859db1c8" providerId="LiveId" clId="{880ADA81-F281-4A90-93B4-B90186B91925}" dt="2022-11-13T17:17:32.179" v="617" actId="478"/>
        <pc:sldMkLst>
          <pc:docMk/>
          <pc:sldMk cId="1059558921" sldId="278"/>
        </pc:sldMkLst>
        <pc:spChg chg="mod">
          <ac:chgData name="Гузяль Андержанова" userId="f1a37393859db1c8" providerId="LiveId" clId="{880ADA81-F281-4A90-93B4-B90186B91925}" dt="2022-11-13T15:44:22.295" v="361" actId="14100"/>
          <ac:spMkLst>
            <pc:docMk/>
            <pc:sldMk cId="1059558921" sldId="278"/>
            <ac:spMk id="2" creationId="{68F6E5FF-8827-6F2B-5A55-4E563FC211A3}"/>
          </ac:spMkLst>
        </pc:spChg>
        <pc:spChg chg="mod">
          <ac:chgData name="Гузяль Андержанова" userId="f1a37393859db1c8" providerId="LiveId" clId="{880ADA81-F281-4A90-93B4-B90186B91925}" dt="2022-11-13T17:16:20.017" v="612" actId="27636"/>
          <ac:spMkLst>
            <pc:docMk/>
            <pc:sldMk cId="1059558921" sldId="278"/>
            <ac:spMk id="3" creationId="{80C6B653-965B-9477-339A-D666164AC845}"/>
          </ac:spMkLst>
        </pc:spChg>
        <pc:picChg chg="add del mod">
          <ac:chgData name="Гузяль Андержанова" userId="f1a37393859db1c8" providerId="LiveId" clId="{880ADA81-F281-4A90-93B4-B90186B91925}" dt="2022-11-13T17:17:20.033" v="615" actId="478"/>
          <ac:picMkLst>
            <pc:docMk/>
            <pc:sldMk cId="1059558921" sldId="278"/>
            <ac:picMk id="5" creationId="{726A8F43-8ACA-A5DB-6B81-0CA952228878}"/>
          </ac:picMkLst>
        </pc:picChg>
        <pc:picChg chg="add del mod">
          <ac:chgData name="Гузяль Андержанова" userId="f1a37393859db1c8" providerId="LiveId" clId="{880ADA81-F281-4A90-93B4-B90186B91925}" dt="2022-11-13T17:17:32.179" v="617" actId="478"/>
          <ac:picMkLst>
            <pc:docMk/>
            <pc:sldMk cId="1059558921" sldId="278"/>
            <ac:picMk id="7" creationId="{B285020C-F110-C63D-E230-1DA5AFDB0294}"/>
          </ac:picMkLst>
        </pc:picChg>
      </pc:sldChg>
      <pc:sldChg chg="addSp modSp mod">
        <pc:chgData name="Гузяль Андержанова" userId="f1a37393859db1c8" providerId="LiveId" clId="{880ADA81-F281-4A90-93B4-B90186B91925}" dt="2022-11-13T17:11:56.897" v="604" actId="1076"/>
        <pc:sldMkLst>
          <pc:docMk/>
          <pc:sldMk cId="2294477139" sldId="279"/>
        </pc:sldMkLst>
        <pc:spChg chg="mod">
          <ac:chgData name="Гузяль Андержанова" userId="f1a37393859db1c8" providerId="LiveId" clId="{880ADA81-F281-4A90-93B4-B90186B91925}" dt="2022-11-13T17:07:38.810" v="586" actId="14100"/>
          <ac:spMkLst>
            <pc:docMk/>
            <pc:sldMk cId="2294477139" sldId="279"/>
            <ac:spMk id="2" creationId="{DCFBBDE0-80B5-FCDC-9916-6ACAF13532E9}"/>
          </ac:spMkLst>
        </pc:spChg>
        <pc:spChg chg="mod">
          <ac:chgData name="Гузяль Андержанова" userId="f1a37393859db1c8" providerId="LiveId" clId="{880ADA81-F281-4A90-93B4-B90186B91925}" dt="2022-11-13T17:08:54.490" v="598" actId="14100"/>
          <ac:spMkLst>
            <pc:docMk/>
            <pc:sldMk cId="2294477139" sldId="279"/>
            <ac:spMk id="3" creationId="{D3CCB7F0-1B50-27FA-280B-D913B5C6F4E4}"/>
          </ac:spMkLst>
        </pc:spChg>
        <pc:picChg chg="add mod">
          <ac:chgData name="Гузяль Андержанова" userId="f1a37393859db1c8" providerId="LiveId" clId="{880ADA81-F281-4A90-93B4-B90186B91925}" dt="2022-11-13T17:11:56.897" v="604" actId="1076"/>
          <ac:picMkLst>
            <pc:docMk/>
            <pc:sldMk cId="2294477139" sldId="279"/>
            <ac:picMk id="4" creationId="{763DCFDF-C6CA-8A8E-EB87-54A263B29AAC}"/>
          </ac:picMkLst>
        </pc:picChg>
        <pc:picChg chg="add mod">
          <ac:chgData name="Гузяль Андержанова" userId="f1a37393859db1c8" providerId="LiveId" clId="{880ADA81-F281-4A90-93B4-B90186B91925}" dt="2022-11-13T17:11:48.489" v="601" actId="1076"/>
          <ac:picMkLst>
            <pc:docMk/>
            <pc:sldMk cId="2294477139" sldId="279"/>
            <ac:picMk id="5" creationId="{1D225F43-BDCD-82EE-2E10-33C3E2371EB6}"/>
          </ac:picMkLst>
        </pc:picChg>
      </pc:sldChg>
      <pc:sldChg chg="modSp mod">
        <pc:chgData name="Гузяль Андержанова" userId="f1a37393859db1c8" providerId="LiveId" clId="{880ADA81-F281-4A90-93B4-B90186B91925}" dt="2022-11-13T15:45:29.038" v="377" actId="14100"/>
        <pc:sldMkLst>
          <pc:docMk/>
          <pc:sldMk cId="1390983011" sldId="280"/>
        </pc:sldMkLst>
        <pc:spChg chg="mod">
          <ac:chgData name="Гузяль Андержанова" userId="f1a37393859db1c8" providerId="LiveId" clId="{880ADA81-F281-4A90-93B4-B90186B91925}" dt="2022-11-13T15:44:47.547" v="364" actId="14100"/>
          <ac:spMkLst>
            <pc:docMk/>
            <pc:sldMk cId="1390983011" sldId="280"/>
            <ac:spMk id="2" creationId="{9F3F7ED8-12A5-7C79-90CE-A7ADD5B240C7}"/>
          </ac:spMkLst>
        </pc:spChg>
        <pc:spChg chg="mod">
          <ac:chgData name="Гузяль Андержанова" userId="f1a37393859db1c8" providerId="LiveId" clId="{880ADA81-F281-4A90-93B4-B90186B91925}" dt="2022-11-13T15:45:29.038" v="377" actId="14100"/>
          <ac:spMkLst>
            <pc:docMk/>
            <pc:sldMk cId="1390983011" sldId="280"/>
            <ac:spMk id="3" creationId="{6157DE00-6713-CC1A-56E5-1E8E7C9DEA5B}"/>
          </ac:spMkLst>
        </pc:spChg>
      </pc:sldChg>
      <pc:sldChg chg="modSp mod">
        <pc:chgData name="Гузяль Андержанова" userId="f1a37393859db1c8" providerId="LiveId" clId="{880ADA81-F281-4A90-93B4-B90186B91925}" dt="2022-11-13T15:45:43.094" v="382" actId="27636"/>
        <pc:sldMkLst>
          <pc:docMk/>
          <pc:sldMk cId="1554589042" sldId="281"/>
        </pc:sldMkLst>
        <pc:spChg chg="mod">
          <ac:chgData name="Гузяль Андержанова" userId="f1a37393859db1c8" providerId="LiveId" clId="{880ADA81-F281-4A90-93B4-B90186B91925}" dt="2022-11-13T15:45:34.940" v="378" actId="14100"/>
          <ac:spMkLst>
            <pc:docMk/>
            <pc:sldMk cId="1554589042" sldId="281"/>
            <ac:spMk id="2" creationId="{159BF908-B757-8058-EE2B-EB627AFEBF56}"/>
          </ac:spMkLst>
        </pc:spChg>
        <pc:spChg chg="mod">
          <ac:chgData name="Гузяль Андержанова" userId="f1a37393859db1c8" providerId="LiveId" clId="{880ADA81-F281-4A90-93B4-B90186B91925}" dt="2022-11-13T15:45:43.094" v="382" actId="27636"/>
          <ac:spMkLst>
            <pc:docMk/>
            <pc:sldMk cId="1554589042" sldId="281"/>
            <ac:spMk id="3" creationId="{119B3A0F-C051-73E3-1BCC-6B3A88F6E9D0}"/>
          </ac:spMkLst>
        </pc:spChg>
      </pc:sldChg>
      <pc:sldChg chg="modSp mod">
        <pc:chgData name="Гузяль Андержанова" userId="f1a37393859db1c8" providerId="LiveId" clId="{880ADA81-F281-4A90-93B4-B90186B91925}" dt="2022-11-13T15:40:31.676" v="326" actId="255"/>
        <pc:sldMkLst>
          <pc:docMk/>
          <pc:sldMk cId="3508047996" sldId="282"/>
        </pc:sldMkLst>
        <pc:spChg chg="mod">
          <ac:chgData name="Гузяль Андержанова" userId="f1a37393859db1c8" providerId="LiveId" clId="{880ADA81-F281-4A90-93B4-B90186B91925}" dt="2022-11-13T15:40:31.676" v="326" actId="255"/>
          <ac:spMkLst>
            <pc:docMk/>
            <pc:sldMk cId="3508047996" sldId="282"/>
            <ac:spMk id="2" creationId="{03D1B3F8-9AAC-DFCC-FA84-A692B33E3D24}"/>
          </ac:spMkLst>
        </pc:spChg>
        <pc:graphicFrameChg chg="mod modGraphic">
          <ac:chgData name="Гузяль Андержанова" userId="f1a37393859db1c8" providerId="LiveId" clId="{880ADA81-F281-4A90-93B4-B90186B91925}" dt="2022-11-13T15:17:57.667" v="49" actId="14734"/>
          <ac:graphicFrameMkLst>
            <pc:docMk/>
            <pc:sldMk cId="3508047996" sldId="282"/>
            <ac:graphicFrameMk id="4" creationId="{B40BE528-946F-820C-1046-15017A1EE6B3}"/>
          </ac:graphicFrameMkLst>
        </pc:graphicFrameChg>
      </pc:sldChg>
      <pc:sldChg chg="new del">
        <pc:chgData name="Гузяль Андержанова" userId="f1a37393859db1c8" providerId="LiveId" clId="{880ADA81-F281-4A90-93B4-B90186B91925}" dt="2022-11-13T15:10:16.593" v="1" actId="680"/>
        <pc:sldMkLst>
          <pc:docMk/>
          <pc:sldMk cId="181084125" sldId="283"/>
        </pc:sldMkLst>
      </pc:sldChg>
      <pc:sldChg chg="modSp add mod">
        <pc:chgData name="Гузяль Андержанова" userId="f1a37393859db1c8" providerId="LiveId" clId="{880ADA81-F281-4A90-93B4-B90186B91925}" dt="2022-11-13T15:40:52.020" v="328" actId="207"/>
        <pc:sldMkLst>
          <pc:docMk/>
          <pc:sldMk cId="1057630467" sldId="283"/>
        </pc:sldMkLst>
        <pc:spChg chg="mod">
          <ac:chgData name="Гузяль Андержанова" userId="f1a37393859db1c8" providerId="LiveId" clId="{880ADA81-F281-4A90-93B4-B90186B91925}" dt="2022-11-13T15:40:52.020" v="328" actId="207"/>
          <ac:spMkLst>
            <pc:docMk/>
            <pc:sldMk cId="1057630467" sldId="283"/>
            <ac:spMk id="2" creationId="{03D1B3F8-9AAC-DFCC-FA84-A692B33E3D24}"/>
          </ac:spMkLst>
        </pc:spChg>
        <pc:graphicFrameChg chg="mod modGraphic">
          <ac:chgData name="Гузяль Андержанова" userId="f1a37393859db1c8" providerId="LiveId" clId="{880ADA81-F281-4A90-93B4-B90186B91925}" dt="2022-11-13T15:16:15.420" v="36" actId="14734"/>
          <ac:graphicFrameMkLst>
            <pc:docMk/>
            <pc:sldMk cId="1057630467" sldId="283"/>
            <ac:graphicFrameMk id="4" creationId="{B40BE528-946F-820C-1046-15017A1EE6B3}"/>
          </ac:graphicFrameMkLst>
        </pc:graphicFrameChg>
      </pc:sldChg>
      <pc:sldChg chg="modSp add mod">
        <pc:chgData name="Гузяль Андержанова" userId="f1a37393859db1c8" providerId="LiveId" clId="{880ADA81-F281-4A90-93B4-B90186B91925}" dt="2022-11-13T15:41:05.731" v="331" actId="207"/>
        <pc:sldMkLst>
          <pc:docMk/>
          <pc:sldMk cId="599527057" sldId="284"/>
        </pc:sldMkLst>
        <pc:spChg chg="mod">
          <ac:chgData name="Гузяль Андержанова" userId="f1a37393859db1c8" providerId="LiveId" clId="{880ADA81-F281-4A90-93B4-B90186B91925}" dt="2022-11-13T15:41:05.731" v="331" actId="207"/>
          <ac:spMkLst>
            <pc:docMk/>
            <pc:sldMk cId="599527057" sldId="284"/>
            <ac:spMk id="2" creationId="{03D1B3F8-9AAC-DFCC-FA84-A692B33E3D24}"/>
          </ac:spMkLst>
        </pc:spChg>
        <pc:graphicFrameChg chg="mod modGraphic">
          <ac:chgData name="Гузяль Андержанова" userId="f1a37393859db1c8" providerId="LiveId" clId="{880ADA81-F281-4A90-93B4-B90186B91925}" dt="2022-11-13T15:17:04.494" v="44" actId="14734"/>
          <ac:graphicFrameMkLst>
            <pc:docMk/>
            <pc:sldMk cId="599527057" sldId="284"/>
            <ac:graphicFrameMk id="4" creationId="{B40BE528-946F-820C-1046-15017A1EE6B3}"/>
          </ac:graphicFrameMkLst>
        </pc:graphicFrameChg>
      </pc:sldChg>
      <pc:sldChg chg="modSp add del mod">
        <pc:chgData name="Гузяль Андержанова" userId="f1a37393859db1c8" providerId="LiveId" clId="{880ADA81-F281-4A90-93B4-B90186B91925}" dt="2022-11-13T15:17:25.573" v="45" actId="2696"/>
        <pc:sldMkLst>
          <pc:docMk/>
          <pc:sldMk cId="1584918179" sldId="285"/>
        </pc:sldMkLst>
        <pc:graphicFrameChg chg="modGraphic">
          <ac:chgData name="Гузяль Андержанова" userId="f1a37393859db1c8" providerId="LiveId" clId="{880ADA81-F281-4A90-93B4-B90186B91925}" dt="2022-11-13T15:12:21.842" v="16" actId="6549"/>
          <ac:graphicFrameMkLst>
            <pc:docMk/>
            <pc:sldMk cId="1584918179" sldId="285"/>
            <ac:graphicFrameMk id="4" creationId="{B40BE528-946F-820C-1046-15017A1EE6B3}"/>
          </ac:graphicFrameMkLst>
        </pc:graphicFrameChg>
      </pc:sldChg>
      <pc:sldChg chg="addSp modSp new mod">
        <pc:chgData name="Гузяль Андержанова" userId="f1a37393859db1c8" providerId="LiveId" clId="{880ADA81-F281-4A90-93B4-B90186B91925}" dt="2022-11-13T16:44:08.363" v="482" actId="14100"/>
        <pc:sldMkLst>
          <pc:docMk/>
          <pc:sldMk cId="1671293260" sldId="285"/>
        </pc:sldMkLst>
        <pc:spChg chg="mod">
          <ac:chgData name="Гузяль Андержанова" userId="f1a37393859db1c8" providerId="LiveId" clId="{880ADA81-F281-4A90-93B4-B90186B91925}" dt="2022-11-13T16:43:12.828" v="474" actId="14100"/>
          <ac:spMkLst>
            <pc:docMk/>
            <pc:sldMk cId="1671293260" sldId="285"/>
            <ac:spMk id="2" creationId="{6AB10A36-2FD2-FC48-4BCD-C228D5EF77E5}"/>
          </ac:spMkLst>
        </pc:spChg>
        <pc:spChg chg="mod">
          <ac:chgData name="Гузяль Андержанова" userId="f1a37393859db1c8" providerId="LiveId" clId="{880ADA81-F281-4A90-93B4-B90186B91925}" dt="2022-11-13T16:43:22.684" v="476" actId="14100"/>
          <ac:spMkLst>
            <pc:docMk/>
            <pc:sldMk cId="1671293260" sldId="285"/>
            <ac:spMk id="3" creationId="{8F540A95-F865-B3CE-F927-2A428148FE94}"/>
          </ac:spMkLst>
        </pc:spChg>
        <pc:picChg chg="add mod">
          <ac:chgData name="Гузяль Андержанова" userId="f1a37393859db1c8" providerId="LiveId" clId="{880ADA81-F281-4A90-93B4-B90186B91925}" dt="2022-11-13T16:44:04.524" v="481" actId="1076"/>
          <ac:picMkLst>
            <pc:docMk/>
            <pc:sldMk cId="1671293260" sldId="285"/>
            <ac:picMk id="5" creationId="{BBA94683-4077-4535-1BAE-F9D6B993E0DD}"/>
          </ac:picMkLst>
        </pc:picChg>
        <pc:picChg chg="add mod">
          <ac:chgData name="Гузяль Андержанова" userId="f1a37393859db1c8" providerId="LiveId" clId="{880ADA81-F281-4A90-93B4-B90186B91925}" dt="2022-11-13T16:44:08.363" v="482" actId="14100"/>
          <ac:picMkLst>
            <pc:docMk/>
            <pc:sldMk cId="1671293260" sldId="285"/>
            <ac:picMk id="7" creationId="{1D30D8B9-EC7D-95E8-F764-C71DBDF4B9A9}"/>
          </ac:picMkLst>
        </pc:picChg>
      </pc:sldChg>
      <pc:sldChg chg="modSp new mod">
        <pc:chgData name="Гузяль Андержанова" userId="f1a37393859db1c8" providerId="LiveId" clId="{880ADA81-F281-4A90-93B4-B90186B91925}" dt="2022-11-13T17:03:58.060" v="580" actId="207"/>
        <pc:sldMkLst>
          <pc:docMk/>
          <pc:sldMk cId="3704003485" sldId="286"/>
        </pc:sldMkLst>
        <pc:spChg chg="mod">
          <ac:chgData name="Гузяль Андержанова" userId="f1a37393859db1c8" providerId="LiveId" clId="{880ADA81-F281-4A90-93B4-B90186B91925}" dt="2022-11-13T17:03:58.060" v="580" actId="207"/>
          <ac:spMkLst>
            <pc:docMk/>
            <pc:sldMk cId="3704003485" sldId="286"/>
            <ac:spMk id="2" creationId="{DC7A910C-7C07-7F68-9B5F-24D97833AE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13.11.2022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13.11.2022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74341FE-AE5C-47F1-8FD8-47C4A673A802}" type="slidenum">
              <a:rPr lang="ru-RU" smtClean="0"/>
              <a:t>11</a:t>
            </a:fld>
            <a:endParaRPr lang="ru-RU"/>
          </a:p>
        </p:txBody>
      </p:sp>
    </p:spTree>
    <p:extLst>
      <p:ext uri="{BB962C8B-B14F-4D97-AF65-F5344CB8AC3E}">
        <p14:creationId xmlns:p14="http://schemas.microsoft.com/office/powerpoint/2010/main" val="244988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74341FE-AE5C-47F1-8FD8-47C4A673A802}" type="slidenum">
              <a:rPr lang="ru-RU" smtClean="0"/>
              <a:t>19</a:t>
            </a:fld>
            <a:endParaRPr lang="ru-RU"/>
          </a:p>
        </p:txBody>
      </p:sp>
    </p:spTree>
    <p:extLst>
      <p:ext uri="{BB962C8B-B14F-4D97-AF65-F5344CB8AC3E}">
        <p14:creationId xmlns:p14="http://schemas.microsoft.com/office/powerpoint/2010/main" val="419560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381537"/>
            <a:ext cx="6480720" cy="1080120"/>
          </a:xfrm>
        </p:spPr>
        <p:txBody>
          <a:bodyPr/>
          <a:lstStyle>
            <a:lvl1pPr>
              <a:defRPr b="1">
                <a:solidFill>
                  <a:schemeClr val="accent2">
                    <a:lumMod val="40000"/>
                    <a:lumOff val="60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accent2">
                    <a:lumMod val="40000"/>
                    <a:lumOff val="6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40000"/>
                    <a:lumOff val="6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40000"/>
                    <a:lumOff val="6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2">
                  <a:lumMod val="50000"/>
                </a:schemeClr>
              </a:solidFill>
            </a:endParaRPr>
          </a:p>
        </p:txBody>
      </p:sp>
      <p:sp>
        <p:nvSpPr>
          <p:cNvPr id="9" name="Заголовок 1"/>
          <p:cNvSpPr>
            <a:spLocks noGrp="1"/>
          </p:cNvSpPr>
          <p:nvPr>
            <p:ph type="title"/>
          </p:nvPr>
        </p:nvSpPr>
        <p:spPr>
          <a:xfrm>
            <a:off x="1691680" y="191549"/>
            <a:ext cx="7344816" cy="1224136"/>
          </a:xfrm>
          <a:prstGeom prst="rect">
            <a:avLst/>
          </a:prstGeom>
        </p:spPr>
        <p:txBody>
          <a:bodyPr vert="horz" lIns="91440" tIns="45720" rIns="91440" bIns="45720" rtlCol="0" anchor="ctr">
            <a:normAutofit/>
          </a:bodyPr>
          <a:lstStyle/>
          <a:p>
            <a:r>
              <a:rPr lang="ru-RU" dirty="0"/>
              <a:t>Образец заголовка</a:t>
            </a:r>
          </a:p>
        </p:txBody>
      </p:sp>
      <p:sp>
        <p:nvSpPr>
          <p:cNvPr id="11" name="Текст 2"/>
          <p:cNvSpPr>
            <a:spLocks noGrp="1"/>
          </p:cNvSpPr>
          <p:nvPr>
            <p:ph idx="1"/>
          </p:nvPr>
        </p:nvSpPr>
        <p:spPr>
          <a:xfrm>
            <a:off x="1691680" y="1556792"/>
            <a:ext cx="7344816" cy="46805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a:t>Образец заголовка</a:t>
            </a:r>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91549"/>
            <a:ext cx="7344816" cy="1224136"/>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691680" y="1556792"/>
            <a:ext cx="7344816" cy="46805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40000"/>
                    <a:lumOff val="60000"/>
                  </a:schemeClr>
                </a:solidFill>
              </a:defRPr>
            </a:lvl1pPr>
          </a:lstStyle>
          <a:p>
            <a:fld id="{A5E48A96-E1BB-4C8F-80B2-32A47A48A9D5}" type="datetimeFigureOut">
              <a:rPr lang="ru-RU" smtClean="0"/>
              <a:pPr/>
              <a:t>13.11.2022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40000"/>
                    <a:lumOff val="6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2">
              <a:lumMod val="40000"/>
              <a:lumOff val="6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40000"/>
              <a:lumOff val="6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40000"/>
              <a:lumOff val="6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40000"/>
              <a:lumOff val="6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40000"/>
              <a:lumOff val="6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40000"/>
              <a:lumOff val="6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andia.ru/text/category/vnushen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andia.ru/text/category/vnushenie/"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pandia.ru/text/category/vidi_deyatelmznosti/"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FEED0-373E-11F5-A6F2-1092450A0F95}"/>
              </a:ext>
            </a:extLst>
          </p:cNvPr>
          <p:cNvSpPr>
            <a:spLocks noGrp="1"/>
          </p:cNvSpPr>
          <p:nvPr>
            <p:ph type="title"/>
          </p:nvPr>
        </p:nvSpPr>
        <p:spPr>
          <a:xfrm>
            <a:off x="395536" y="191548"/>
            <a:ext cx="8640960" cy="2001811"/>
          </a:xfrm>
        </p:spPr>
        <p:txBody>
          <a:bodyPr>
            <a:normAutofit/>
          </a:bodyPr>
          <a:lstStyle/>
          <a:p>
            <a:r>
              <a:rPr lang="ru-RU" dirty="0">
                <a:solidFill>
                  <a:schemeClr val="accent1">
                    <a:lumMod val="50000"/>
                  </a:schemeClr>
                </a:solidFill>
              </a:rPr>
              <a:t>                ГБУЗ «Детский санаторий № 29 ДЗМ»</a:t>
            </a:r>
          </a:p>
        </p:txBody>
      </p:sp>
      <p:sp>
        <p:nvSpPr>
          <p:cNvPr id="3" name="Объект 2">
            <a:extLst>
              <a:ext uri="{FF2B5EF4-FFF2-40B4-BE49-F238E27FC236}">
                <a16:creationId xmlns:a16="http://schemas.microsoft.com/office/drawing/2014/main" id="{A2436AC2-B861-1E88-8FEA-242F3EDF5A0D}"/>
              </a:ext>
            </a:extLst>
          </p:cNvPr>
          <p:cNvSpPr>
            <a:spLocks noGrp="1"/>
          </p:cNvSpPr>
          <p:nvPr>
            <p:ph idx="1"/>
          </p:nvPr>
        </p:nvSpPr>
        <p:spPr>
          <a:xfrm>
            <a:off x="1691680" y="2348880"/>
            <a:ext cx="7344816" cy="3888432"/>
          </a:xfrm>
        </p:spPr>
        <p:txBody>
          <a:bodyPr>
            <a:normAutofit/>
          </a:bodyPr>
          <a:lstStyle/>
          <a:p>
            <a:pPr marL="0" indent="0" algn="ctr">
              <a:buNone/>
            </a:pPr>
            <a:r>
              <a:rPr lang="ru-RU" b="1" dirty="0">
                <a:solidFill>
                  <a:schemeClr val="tx1"/>
                </a:solidFill>
                <a:latin typeface="Times New Roman" panose="02020603050405020304" pitchFamily="18" charset="0"/>
                <a:cs typeface="Times New Roman" panose="02020603050405020304" pitchFamily="18" charset="0"/>
              </a:rPr>
              <a:t>  </a:t>
            </a:r>
          </a:p>
          <a:p>
            <a:pPr marL="0" indent="0" algn="ctr">
              <a:buNone/>
            </a:pPr>
            <a:r>
              <a:rPr lang="ru-RU" b="1" kern="18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Алгоритм создания ситуации успеха в условиях </a:t>
            </a:r>
            <a:r>
              <a:rPr lang="ru-RU" b="1" dirty="0">
                <a:solidFill>
                  <a:schemeClr val="accent1">
                    <a:lumMod val="50000"/>
                  </a:schemeClr>
                </a:solidFill>
                <a:latin typeface="Times New Roman" panose="02020603050405020304" pitchFamily="18" charset="0"/>
                <a:cs typeface="Times New Roman" panose="02020603050405020304" pitchFamily="18" charset="0"/>
              </a:rPr>
              <a:t>временного коллектива детского санатория</a:t>
            </a:r>
          </a:p>
          <a:p>
            <a:pPr marL="0" indent="0" algn="ctr">
              <a:buNone/>
            </a:pPr>
            <a:endParaRPr lang="ru-RU"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r">
              <a:buNone/>
            </a:pPr>
            <a:r>
              <a:rPr lang="ru-RU" sz="1600" b="1" dirty="0">
                <a:solidFill>
                  <a:schemeClr val="accent1">
                    <a:lumMod val="50000"/>
                  </a:schemeClr>
                </a:solidFill>
                <a:latin typeface="Times New Roman" panose="02020603050405020304" pitchFamily="18" charset="0"/>
                <a:cs typeface="Times New Roman" panose="02020603050405020304" pitchFamily="18" charset="0"/>
              </a:rPr>
              <a:t>Выполнила Андержанова Г.Х. </a:t>
            </a:r>
          </a:p>
          <a:p>
            <a:pPr marL="0" indent="0" algn="r">
              <a:buNone/>
            </a:pPr>
            <a:r>
              <a:rPr lang="ru-RU" sz="1600" b="1" dirty="0">
                <a:solidFill>
                  <a:schemeClr val="accent1">
                    <a:lumMod val="50000"/>
                  </a:schemeClr>
                </a:solidFill>
                <a:latin typeface="Times New Roman" panose="02020603050405020304" pitchFamily="18" charset="0"/>
                <a:cs typeface="Times New Roman" panose="02020603050405020304" pitchFamily="18" charset="0"/>
              </a:rPr>
              <a:t>старший воспитатель</a:t>
            </a:r>
          </a:p>
        </p:txBody>
      </p:sp>
      <p:pic>
        <p:nvPicPr>
          <p:cNvPr id="5" name="Рисунок 4">
            <a:extLst>
              <a:ext uri="{FF2B5EF4-FFF2-40B4-BE49-F238E27FC236}">
                <a16:creationId xmlns:a16="http://schemas.microsoft.com/office/drawing/2014/main" id="{3AA5BBB4-B33C-0587-683D-AC83FC379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61417"/>
            <a:ext cx="1987332" cy="1273135"/>
          </a:xfrm>
          <a:prstGeom prst="rect">
            <a:avLst/>
          </a:prstGeom>
          <a:ln>
            <a:solidFill>
              <a:schemeClr val="accent1"/>
            </a:solidFill>
          </a:ln>
        </p:spPr>
      </p:pic>
    </p:spTree>
    <p:extLst>
      <p:ext uri="{BB962C8B-B14F-4D97-AF65-F5344CB8AC3E}">
        <p14:creationId xmlns:p14="http://schemas.microsoft.com/office/powerpoint/2010/main" val="19624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191549"/>
            <a:ext cx="8280920" cy="1478125"/>
          </a:xfrm>
        </p:spPr>
        <p:txBody>
          <a:bodyPr>
            <a:noAutofit/>
          </a:bodyPr>
          <a:lstStyle/>
          <a:p>
            <a:pPr>
              <a:lnSpc>
                <a:spcPct val="107000"/>
              </a:lnSpc>
              <a:spcBef>
                <a:spcPts val="1320"/>
              </a:spcBef>
              <a:spcAft>
                <a:spcPts val="1320"/>
              </a:spcAft>
            </a:pPr>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Алгоритм создания ситуации успеха в детском санатории.</a:t>
            </a:r>
            <a:br>
              <a:rPr lang="ru-RU" sz="32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своей деятельности педагоги санатория используют следующий алгоритм создания ситуации успеха:</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Line 253"/>
          <p:cNvSpPr>
            <a:spLocks noChangeShapeType="1"/>
          </p:cNvSpPr>
          <p:nvPr/>
        </p:nvSpPr>
        <p:spPr bwMode="gray">
          <a:xfrm>
            <a:off x="3741231" y="49461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20" name="Rectangle 254"/>
          <p:cNvSpPr>
            <a:spLocks noChangeArrowheads="1"/>
          </p:cNvSpPr>
          <p:nvPr/>
        </p:nvSpPr>
        <p:spPr bwMode="gray">
          <a:xfrm rot="3419336">
            <a:off x="3457068" y="4369920"/>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21" name="Text Box 255"/>
          <p:cNvSpPr txBox="1">
            <a:spLocks noChangeArrowheads="1"/>
          </p:cNvSpPr>
          <p:nvPr/>
        </p:nvSpPr>
        <p:spPr bwMode="gray">
          <a:xfrm>
            <a:off x="3520360" y="4412782"/>
            <a:ext cx="338554"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4</a:t>
            </a:r>
          </a:p>
        </p:txBody>
      </p:sp>
      <p:sp>
        <p:nvSpPr>
          <p:cNvPr id="22" name="Line 256"/>
          <p:cNvSpPr>
            <a:spLocks noChangeShapeType="1"/>
          </p:cNvSpPr>
          <p:nvPr/>
        </p:nvSpPr>
        <p:spPr bwMode="gray">
          <a:xfrm>
            <a:off x="3741231" y="24315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23" name="Rectangle 257"/>
          <p:cNvSpPr>
            <a:spLocks noChangeArrowheads="1"/>
          </p:cNvSpPr>
          <p:nvPr/>
        </p:nvSpPr>
        <p:spPr bwMode="gray">
          <a:xfrm rot="3419336">
            <a:off x="3385060" y="1855320"/>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dirty="0">
              <a:solidFill>
                <a:srgbClr val="FF0000"/>
              </a:solidFill>
              <a:latin typeface="Times New Roman" panose="02020603050405020304" pitchFamily="18" charset="0"/>
              <a:cs typeface="Times New Roman" panose="02020603050405020304" pitchFamily="18" charset="0"/>
            </a:endParaRPr>
          </a:p>
        </p:txBody>
      </p:sp>
      <p:sp>
        <p:nvSpPr>
          <p:cNvPr id="37" name="Text Box 258"/>
          <p:cNvSpPr txBox="1">
            <a:spLocks noChangeArrowheads="1"/>
          </p:cNvSpPr>
          <p:nvPr/>
        </p:nvSpPr>
        <p:spPr bwMode="gray">
          <a:xfrm>
            <a:off x="4326633" y="2142260"/>
            <a:ext cx="4349823" cy="400110"/>
          </a:xfrm>
          <a:prstGeom prst="rect">
            <a:avLst/>
          </a:prstGeom>
          <a:noFill/>
          <a:ln w="9525" algn="ctr">
            <a:noFill/>
            <a:miter lim="800000"/>
            <a:headEnd/>
            <a:tailEnd/>
          </a:ln>
          <a:effectLst/>
        </p:spPr>
        <p:txBody>
          <a:bodyPr wrap="square">
            <a:spAutoFit/>
          </a:bodyPr>
          <a:lstStyle/>
          <a:p>
            <a:pPr eaLnBrk="0" hangingPunct="0"/>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а</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тмосфера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доброжелательности </a:t>
            </a:r>
            <a:endParaRPr lang="en-US" sz="20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8" name="Text Box 259"/>
          <p:cNvSpPr txBox="1">
            <a:spLocks noChangeArrowheads="1"/>
          </p:cNvSpPr>
          <p:nvPr/>
        </p:nvSpPr>
        <p:spPr bwMode="gray">
          <a:xfrm>
            <a:off x="3520360" y="1898182"/>
            <a:ext cx="338554" cy="461665"/>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1</a:t>
            </a:r>
          </a:p>
        </p:txBody>
      </p:sp>
      <p:sp>
        <p:nvSpPr>
          <p:cNvPr id="39" name="Line 260"/>
          <p:cNvSpPr>
            <a:spLocks noChangeShapeType="1"/>
          </p:cNvSpPr>
          <p:nvPr/>
        </p:nvSpPr>
        <p:spPr bwMode="gray">
          <a:xfrm>
            <a:off x="3741231" y="32697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43" name="Rectangle 261"/>
          <p:cNvSpPr>
            <a:spLocks noChangeArrowheads="1"/>
          </p:cNvSpPr>
          <p:nvPr/>
        </p:nvSpPr>
        <p:spPr bwMode="gray">
          <a:xfrm rot="3419336">
            <a:off x="3457068" y="2693520"/>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44" name="Text Box 262"/>
          <p:cNvSpPr txBox="1">
            <a:spLocks noChangeArrowheads="1"/>
          </p:cNvSpPr>
          <p:nvPr/>
        </p:nvSpPr>
        <p:spPr bwMode="gray">
          <a:xfrm>
            <a:off x="3512631" y="2736382"/>
            <a:ext cx="354013" cy="457200"/>
          </a:xfrm>
          <a:prstGeom prst="rect">
            <a:avLst/>
          </a:prstGeom>
          <a:noFill/>
          <a:ln w="9525" algn="ctr">
            <a:noFill/>
            <a:miter lim="800000"/>
            <a:headEnd/>
            <a:tailEnd/>
          </a:ln>
          <a:effectLst/>
        </p:spPr>
        <p:txBody>
          <a:bodyPr wrap="squar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2</a:t>
            </a:r>
          </a:p>
        </p:txBody>
      </p:sp>
      <p:sp>
        <p:nvSpPr>
          <p:cNvPr id="45" name="Line 263"/>
          <p:cNvSpPr>
            <a:spLocks noChangeShapeType="1"/>
          </p:cNvSpPr>
          <p:nvPr/>
        </p:nvSpPr>
        <p:spPr bwMode="gray">
          <a:xfrm>
            <a:off x="3742819" y="4106396"/>
            <a:ext cx="4222948"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46" name="Rectangle 264"/>
          <p:cNvSpPr>
            <a:spLocks noChangeArrowheads="1"/>
          </p:cNvSpPr>
          <p:nvPr/>
        </p:nvSpPr>
        <p:spPr bwMode="gray">
          <a:xfrm rot="3419336">
            <a:off x="3457068" y="3531720"/>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47" name="Text Box 265"/>
          <p:cNvSpPr txBox="1">
            <a:spLocks noChangeArrowheads="1"/>
          </p:cNvSpPr>
          <p:nvPr/>
        </p:nvSpPr>
        <p:spPr bwMode="gray">
          <a:xfrm>
            <a:off x="3520360" y="3574582"/>
            <a:ext cx="338554"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3</a:t>
            </a:r>
          </a:p>
        </p:txBody>
      </p:sp>
      <p:sp>
        <p:nvSpPr>
          <p:cNvPr id="48" name="Line 266"/>
          <p:cNvSpPr>
            <a:spLocks noChangeShapeType="1"/>
          </p:cNvSpPr>
          <p:nvPr/>
        </p:nvSpPr>
        <p:spPr bwMode="gray">
          <a:xfrm>
            <a:off x="3741231" y="5806607"/>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49" name="Rectangle 267"/>
          <p:cNvSpPr>
            <a:spLocks noChangeArrowheads="1"/>
          </p:cNvSpPr>
          <p:nvPr/>
        </p:nvSpPr>
        <p:spPr bwMode="ltGray">
          <a:xfrm rot="3419336">
            <a:off x="3449924" y="5224199"/>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50" name="Text Box 268"/>
          <p:cNvSpPr txBox="1">
            <a:spLocks noChangeArrowheads="1"/>
          </p:cNvSpPr>
          <p:nvPr/>
        </p:nvSpPr>
        <p:spPr bwMode="gray">
          <a:xfrm>
            <a:off x="3520360" y="5273207"/>
            <a:ext cx="338554"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5</a:t>
            </a:r>
          </a:p>
        </p:txBody>
      </p:sp>
      <p:sp>
        <p:nvSpPr>
          <p:cNvPr id="51" name="Text Box 269"/>
          <p:cNvSpPr txBox="1">
            <a:spLocks noChangeArrowheads="1"/>
          </p:cNvSpPr>
          <p:nvPr/>
        </p:nvSpPr>
        <p:spPr bwMode="gray">
          <a:xfrm>
            <a:off x="4326633" y="2720904"/>
            <a:ext cx="2114533" cy="400110"/>
          </a:xfrm>
          <a:prstGeom prst="rect">
            <a:avLst/>
          </a:prstGeom>
          <a:noFill/>
          <a:ln w="9525" algn="ctr">
            <a:noFill/>
            <a:miter lim="800000"/>
            <a:headEnd/>
            <a:tailEnd/>
          </a:ln>
          <a:effectLst/>
        </p:spPr>
        <p:txBody>
          <a:bodyPr wrap="square">
            <a:spAutoFit/>
          </a:bodyPr>
          <a:lstStyle/>
          <a:p>
            <a:pPr eaLnBrk="0" hangingPunct="0"/>
            <a:r>
              <a:rPr lang="ru-RU"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снятие страха</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2" name="Text Box 270"/>
          <p:cNvSpPr txBox="1">
            <a:spLocks noChangeArrowheads="1"/>
          </p:cNvSpPr>
          <p:nvPr/>
        </p:nvSpPr>
        <p:spPr bwMode="gray">
          <a:xfrm>
            <a:off x="4218193" y="3660306"/>
            <a:ext cx="4458263" cy="646331"/>
          </a:xfrm>
          <a:prstGeom prst="rect">
            <a:avLst/>
          </a:prstGeom>
          <a:noFill/>
          <a:ln w="9525" algn="ctr">
            <a:noFill/>
            <a:miter lim="800000"/>
            <a:headEnd/>
            <a:tailEnd/>
          </a:ln>
          <a:effectLst/>
        </p:spPr>
        <p:txBody>
          <a:bodyPr wrap="square">
            <a:spAutoFit/>
          </a:bodyPr>
          <a:lstStyle/>
          <a:p>
            <a:pPr eaLnBrk="0" hangingPunct="0"/>
            <a:r>
              <a:rPr lang="ru-RU" sz="1800" b="1" dirty="0">
                <a:solidFill>
                  <a:srgbClr val="000000"/>
                </a:solidFill>
                <a:effectLst/>
                <a:latin typeface="Helvetica" panose="020B0604020202020204" pitchFamily="34" charset="0"/>
                <a:ea typeface="Gadugi" panose="020B0502040204020203" pitchFamily="34" charset="0"/>
              </a:rPr>
              <a:t>Авансирование успешного результата </a:t>
            </a:r>
            <a:endParaRPr lang="en-US" sz="2400" dirty="0">
              <a:solidFill>
                <a:schemeClr val="accent2">
                  <a:lumMod val="40000"/>
                  <a:lumOff val="60000"/>
                </a:schemeClr>
              </a:solidFill>
              <a:latin typeface="Gadugi" panose="020B0502040204020203" pitchFamily="34" charset="0"/>
              <a:ea typeface="Gadugi" panose="020B0502040204020203" pitchFamily="34" charset="0"/>
              <a:cs typeface="Times New Roman" panose="02020603050405020304" pitchFamily="18" charset="0"/>
            </a:endParaRPr>
          </a:p>
        </p:txBody>
      </p:sp>
      <p:sp>
        <p:nvSpPr>
          <p:cNvPr id="53" name="Text Box 271"/>
          <p:cNvSpPr txBox="1">
            <a:spLocks noChangeArrowheads="1"/>
          </p:cNvSpPr>
          <p:nvPr/>
        </p:nvSpPr>
        <p:spPr bwMode="gray">
          <a:xfrm>
            <a:off x="4326633" y="4485807"/>
            <a:ext cx="3917531" cy="369332"/>
          </a:xfrm>
          <a:prstGeom prst="rect">
            <a:avLst/>
          </a:prstGeom>
          <a:noFill/>
          <a:ln w="9525" algn="ctr">
            <a:noFill/>
            <a:miter lim="800000"/>
            <a:headEnd/>
            <a:tailEnd/>
          </a:ln>
          <a:effectLst/>
        </p:spPr>
        <p:txBody>
          <a:bodyPr wrap="square">
            <a:spAutoFit/>
          </a:bodyPr>
          <a:lstStyle/>
          <a:p>
            <a:pPr eaLnBrk="0" hangingPunct="0"/>
            <a:r>
              <a:rPr lang="ru-RU" sz="1800" b="1" dirty="0">
                <a:solidFill>
                  <a:srgbClr val="000000"/>
                </a:solidFill>
                <a:effectLst/>
                <a:latin typeface="Helvetica" panose="020B0604020202020204" pitchFamily="34" charset="0"/>
                <a:ea typeface="Times New Roman" panose="02020603050405020304" pitchFamily="18" charset="0"/>
              </a:rPr>
              <a:t>Скрытое инструктирование</a:t>
            </a:r>
            <a:r>
              <a:rPr lang="ru-RU" sz="1800" dirty="0">
                <a:solidFill>
                  <a:srgbClr val="000000"/>
                </a:solidFill>
                <a:effectLst/>
                <a:latin typeface="Helvetica" panose="020B0604020202020204" pitchFamily="34" charset="0"/>
                <a:ea typeface="Times New Roman" panose="02020603050405020304" pitchFamily="18" charset="0"/>
              </a:rPr>
              <a:t> </a:t>
            </a:r>
            <a:endParaRPr lang="en-US" sz="24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4" name="Text Box 272"/>
          <p:cNvSpPr txBox="1">
            <a:spLocks noChangeArrowheads="1"/>
          </p:cNvSpPr>
          <p:nvPr/>
        </p:nvSpPr>
        <p:spPr bwMode="gray">
          <a:xfrm>
            <a:off x="4427985" y="5273207"/>
            <a:ext cx="2619378" cy="369332"/>
          </a:xfrm>
          <a:prstGeom prst="rect">
            <a:avLst/>
          </a:prstGeom>
          <a:noFill/>
          <a:ln w="9525" algn="ctr">
            <a:noFill/>
            <a:miter lim="800000"/>
            <a:headEnd/>
            <a:tailEnd/>
          </a:ln>
          <a:effectLst/>
        </p:spPr>
        <p:txBody>
          <a:bodyPr wrap="square">
            <a:spAutoFit/>
          </a:bodyPr>
          <a:lstStyle/>
          <a:p>
            <a:pPr eaLnBrk="0" hangingPunct="0"/>
            <a:r>
              <a:rPr lang="ru-RU" sz="1800" b="1" dirty="0">
                <a:solidFill>
                  <a:srgbClr val="000000"/>
                </a:solidFill>
                <a:effectLst/>
                <a:latin typeface="Helvetica" panose="020B0604020202020204" pitchFamily="34" charset="0"/>
                <a:ea typeface="Times New Roman" panose="02020603050405020304" pitchFamily="18" charset="0"/>
              </a:rPr>
              <a:t>Внесение мотива </a:t>
            </a:r>
            <a:endParaRPr lang="en-US" sz="24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191549"/>
            <a:ext cx="8280920" cy="1705048"/>
          </a:xfrm>
        </p:spPr>
        <p:txBody>
          <a:bodyPr>
            <a:noAutofit/>
          </a:bodyPr>
          <a:lstStyle/>
          <a:p>
            <a:pPr>
              <a:lnSpc>
                <a:spcPct val="107000"/>
              </a:lnSpc>
              <a:spcBef>
                <a:spcPts val="1320"/>
              </a:spcBef>
              <a:spcAft>
                <a:spcPts val="1320"/>
              </a:spcAft>
            </a:pPr>
            <a:r>
              <a:rPr lang="ru-RU" sz="3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Алгоритм создания ситуации успеха в детском санатории.</a:t>
            </a:r>
            <a:br>
              <a:rPr lang="ru-RU" sz="2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своей деятельности педагоги санатория используют следующий алгоритм создания ситуации успеха:</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 Box 255"/>
          <p:cNvSpPr txBox="1">
            <a:spLocks noChangeArrowheads="1"/>
          </p:cNvSpPr>
          <p:nvPr/>
        </p:nvSpPr>
        <p:spPr bwMode="gray">
          <a:xfrm>
            <a:off x="3520360" y="4412782"/>
            <a:ext cx="338554" cy="830997"/>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4</a:t>
            </a:r>
            <a:endParaRPr lang="ru-RU" sz="2400" b="1" dirty="0">
              <a:solidFill>
                <a:srgbClr val="FFFFFF"/>
              </a:solidFill>
              <a:latin typeface="Times New Roman" panose="02020603050405020304" pitchFamily="18" charset="0"/>
              <a:cs typeface="Times New Roman" panose="02020603050405020304" pitchFamily="18" charset="0"/>
            </a:endParaRPr>
          </a:p>
          <a:p>
            <a:pPr algn="ctr" eaLnBrk="0" hangingPunct="0"/>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22" name="Line 256"/>
          <p:cNvSpPr>
            <a:spLocks noChangeShapeType="1"/>
          </p:cNvSpPr>
          <p:nvPr/>
        </p:nvSpPr>
        <p:spPr bwMode="gray">
          <a:xfrm>
            <a:off x="3741231" y="24315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23" name="Rectangle 257"/>
          <p:cNvSpPr>
            <a:spLocks noChangeArrowheads="1"/>
          </p:cNvSpPr>
          <p:nvPr/>
        </p:nvSpPr>
        <p:spPr bwMode="gray">
          <a:xfrm rot="3419336">
            <a:off x="3385060" y="1855320"/>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latin typeface="Times New Roman" panose="02020603050405020304" pitchFamily="18" charset="0"/>
              <a:cs typeface="Times New Roman" panose="02020603050405020304" pitchFamily="18" charset="0"/>
            </a:endParaRPr>
          </a:p>
        </p:txBody>
      </p:sp>
      <p:sp>
        <p:nvSpPr>
          <p:cNvPr id="37" name="Text Box 258"/>
          <p:cNvSpPr txBox="1">
            <a:spLocks noChangeArrowheads="1"/>
          </p:cNvSpPr>
          <p:nvPr/>
        </p:nvSpPr>
        <p:spPr bwMode="gray">
          <a:xfrm>
            <a:off x="4326633" y="2142260"/>
            <a:ext cx="4349823" cy="369332"/>
          </a:xfrm>
          <a:prstGeom prst="rect">
            <a:avLst/>
          </a:prstGeom>
          <a:noFill/>
          <a:ln w="9525" algn="ctr">
            <a:noFill/>
            <a:miter lim="800000"/>
            <a:headEnd/>
            <a:tailEnd/>
          </a:ln>
          <a:effectLst/>
        </p:spPr>
        <p:txBody>
          <a:bodyPr wrap="square">
            <a:spAutoFit/>
          </a:bodyPr>
          <a:lstStyle/>
          <a:p>
            <a:pPr eaLnBrk="0" hangingPunct="0"/>
            <a:r>
              <a:rPr lang="ru-RU" sz="1800" b="1">
                <a:solidFill>
                  <a:srgbClr val="000000"/>
                </a:solidFill>
                <a:effectLst/>
                <a:latin typeface="Helvetica" panose="020B0604020202020204" pitchFamily="34" charset="0"/>
                <a:ea typeface="Times New Roman" panose="02020603050405020304" pitchFamily="18" charset="0"/>
              </a:rPr>
              <a:t>Персональная исключительность </a:t>
            </a:r>
            <a:endParaRPr lang="en-US" sz="2000"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8" name="Text Box 259"/>
          <p:cNvSpPr txBox="1">
            <a:spLocks noChangeArrowheads="1"/>
          </p:cNvSpPr>
          <p:nvPr/>
        </p:nvSpPr>
        <p:spPr bwMode="gray">
          <a:xfrm>
            <a:off x="3520360" y="1898182"/>
            <a:ext cx="338554" cy="461665"/>
          </a:xfrm>
          <a:prstGeom prst="rect">
            <a:avLst/>
          </a:prstGeom>
          <a:noFill/>
          <a:ln w="9525" algn="ctr">
            <a:noFill/>
            <a:miter lim="800000"/>
            <a:headEnd/>
            <a:tailEnd/>
          </a:ln>
          <a:effectLst/>
        </p:spPr>
        <p:txBody>
          <a:bodyPr wrap="none">
            <a:spAutoFit/>
          </a:bodyPr>
          <a:lstStyle/>
          <a:p>
            <a:pPr algn="ctr" eaLnBrk="0" hangingPunct="0"/>
            <a:r>
              <a:rPr lang="ru-RU" sz="2400" b="1" dirty="0">
                <a:solidFill>
                  <a:srgbClr val="FFFFFF"/>
                </a:solidFill>
                <a:latin typeface="Times New Roman" panose="02020603050405020304" pitchFamily="18" charset="0"/>
                <a:cs typeface="Times New Roman" panose="02020603050405020304" pitchFamily="18" charset="0"/>
              </a:rPr>
              <a:t>6</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39" name="Line 260"/>
          <p:cNvSpPr>
            <a:spLocks noChangeShapeType="1"/>
          </p:cNvSpPr>
          <p:nvPr/>
        </p:nvSpPr>
        <p:spPr bwMode="gray">
          <a:xfrm>
            <a:off x="3741231" y="32697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43" name="Rectangle 261"/>
          <p:cNvSpPr>
            <a:spLocks noChangeArrowheads="1"/>
          </p:cNvSpPr>
          <p:nvPr/>
        </p:nvSpPr>
        <p:spPr bwMode="gray">
          <a:xfrm rot="3419336">
            <a:off x="3457068" y="2693520"/>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44" name="Text Box 262"/>
          <p:cNvSpPr txBox="1">
            <a:spLocks noChangeArrowheads="1"/>
          </p:cNvSpPr>
          <p:nvPr/>
        </p:nvSpPr>
        <p:spPr bwMode="gray">
          <a:xfrm>
            <a:off x="3512631" y="2736382"/>
            <a:ext cx="354013" cy="457200"/>
          </a:xfrm>
          <a:prstGeom prst="rect">
            <a:avLst/>
          </a:prstGeom>
          <a:noFill/>
          <a:ln w="9525" algn="ctr">
            <a:noFill/>
            <a:miter lim="800000"/>
            <a:headEnd/>
            <a:tailEnd/>
          </a:ln>
          <a:effectLst/>
        </p:spPr>
        <p:txBody>
          <a:bodyPr wrap="square">
            <a:spAutoFit/>
          </a:bodyPr>
          <a:lstStyle/>
          <a:p>
            <a:pPr algn="ctr" eaLnBrk="0" hangingPunct="0"/>
            <a:r>
              <a:rPr lang="ru-RU" sz="2400" b="1" dirty="0">
                <a:solidFill>
                  <a:srgbClr val="FFFFFF"/>
                </a:solidFill>
                <a:latin typeface="Times New Roman" panose="02020603050405020304" pitchFamily="18" charset="0"/>
                <a:cs typeface="Times New Roman" panose="02020603050405020304" pitchFamily="18" charset="0"/>
              </a:rPr>
              <a:t>7</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45" name="Line 263"/>
          <p:cNvSpPr>
            <a:spLocks noChangeShapeType="1"/>
          </p:cNvSpPr>
          <p:nvPr/>
        </p:nvSpPr>
        <p:spPr bwMode="gray">
          <a:xfrm>
            <a:off x="3742819" y="4106396"/>
            <a:ext cx="4222948"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46" name="Rectangle 264"/>
          <p:cNvSpPr>
            <a:spLocks noChangeArrowheads="1"/>
          </p:cNvSpPr>
          <p:nvPr/>
        </p:nvSpPr>
        <p:spPr bwMode="gray">
          <a:xfrm rot="3419336">
            <a:off x="3457068" y="3531720"/>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latin typeface="Times New Roman" panose="02020603050405020304" pitchFamily="18" charset="0"/>
              <a:cs typeface="Times New Roman" panose="02020603050405020304" pitchFamily="18" charset="0"/>
            </a:endParaRPr>
          </a:p>
        </p:txBody>
      </p:sp>
      <p:sp>
        <p:nvSpPr>
          <p:cNvPr id="47" name="Text Box 265"/>
          <p:cNvSpPr txBox="1">
            <a:spLocks noChangeArrowheads="1"/>
          </p:cNvSpPr>
          <p:nvPr/>
        </p:nvSpPr>
        <p:spPr bwMode="gray">
          <a:xfrm>
            <a:off x="3520360" y="3574582"/>
            <a:ext cx="338555" cy="461665"/>
          </a:xfrm>
          <a:prstGeom prst="rect">
            <a:avLst/>
          </a:prstGeom>
          <a:noFill/>
          <a:ln w="9525" algn="ctr">
            <a:noFill/>
            <a:miter lim="800000"/>
            <a:headEnd/>
            <a:tailEnd/>
          </a:ln>
          <a:effectLst/>
        </p:spPr>
        <p:txBody>
          <a:bodyPr wrap="none">
            <a:spAutoFit/>
          </a:bodyPr>
          <a:lstStyle/>
          <a:p>
            <a:pPr algn="ctr" eaLnBrk="0" hangingPunct="0"/>
            <a:r>
              <a:rPr lang="ru-RU" sz="2400" b="1" dirty="0">
                <a:solidFill>
                  <a:srgbClr val="FFFFFF"/>
                </a:solidFill>
                <a:latin typeface="Times New Roman" panose="02020603050405020304" pitchFamily="18" charset="0"/>
                <a:cs typeface="Times New Roman" panose="02020603050405020304" pitchFamily="18" charset="0"/>
              </a:rPr>
              <a:t>8</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48" name="Line 266"/>
          <p:cNvSpPr>
            <a:spLocks noChangeShapeType="1"/>
          </p:cNvSpPr>
          <p:nvPr/>
        </p:nvSpPr>
        <p:spPr bwMode="gray">
          <a:xfrm>
            <a:off x="4643678" y="7861951"/>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latin typeface="Times New Roman" panose="02020603050405020304" pitchFamily="18" charset="0"/>
              <a:cs typeface="Times New Roman" panose="02020603050405020304" pitchFamily="18" charset="0"/>
            </a:endParaRPr>
          </a:p>
        </p:txBody>
      </p:sp>
      <p:sp>
        <p:nvSpPr>
          <p:cNvPr id="50" name="Text Box 268"/>
          <p:cNvSpPr txBox="1">
            <a:spLocks noChangeArrowheads="1"/>
          </p:cNvSpPr>
          <p:nvPr/>
        </p:nvSpPr>
        <p:spPr bwMode="gray">
          <a:xfrm>
            <a:off x="3520360" y="5273207"/>
            <a:ext cx="338554" cy="461665"/>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Times New Roman" panose="02020603050405020304" pitchFamily="18" charset="0"/>
                <a:cs typeface="Times New Roman" panose="02020603050405020304" pitchFamily="18" charset="0"/>
              </a:rPr>
              <a:t>5</a:t>
            </a:r>
          </a:p>
        </p:txBody>
      </p:sp>
      <p:sp>
        <p:nvSpPr>
          <p:cNvPr id="51" name="Text Box 269"/>
          <p:cNvSpPr txBox="1">
            <a:spLocks noChangeArrowheads="1"/>
          </p:cNvSpPr>
          <p:nvPr/>
        </p:nvSpPr>
        <p:spPr bwMode="gray">
          <a:xfrm>
            <a:off x="4326633" y="2720904"/>
            <a:ext cx="3811630" cy="646331"/>
          </a:xfrm>
          <a:prstGeom prst="rect">
            <a:avLst/>
          </a:prstGeom>
          <a:noFill/>
          <a:ln w="9525" algn="ctr">
            <a:noFill/>
            <a:miter lim="800000"/>
            <a:headEnd/>
            <a:tailEnd/>
          </a:ln>
          <a:effectLst/>
        </p:spPr>
        <p:txBody>
          <a:bodyPr wrap="square">
            <a:spAutoFit/>
          </a:bodyPr>
          <a:lstStyle/>
          <a:p>
            <a:pPr eaLnBrk="0" hangingPunct="0"/>
            <a:r>
              <a:rPr lang="ru-RU" sz="1800" b="1" dirty="0">
                <a:solidFill>
                  <a:srgbClr val="000000"/>
                </a:solidFill>
                <a:effectLst/>
                <a:latin typeface="Helvetica" panose="020B0604020202020204" pitchFamily="34" charset="0"/>
                <a:ea typeface="Times New Roman" panose="02020603050405020304" pitchFamily="18" charset="0"/>
              </a:rPr>
              <a:t>Мобилизация активности или педагогическое </a:t>
            </a:r>
            <a:r>
              <a:rPr lang="ru-RU" sz="1800" b="1" u="sng" dirty="0">
                <a:effectLst/>
                <a:latin typeface="Helvetica" panose="020B0604020202020204" pitchFamily="34" charset="0"/>
                <a:ea typeface="Times New Roman" panose="02020603050405020304" pitchFamily="18" charset="0"/>
                <a:cs typeface="Times New Roman" panose="02020603050405020304" pitchFamily="18" charset="0"/>
                <a:hlinkClick r:id="rId3" tooltip="Внушение">
                  <a:extLst>
                    <a:ext uri="{A12FA001-AC4F-418D-AE19-62706E023703}">
                      <ahyp:hlinkClr xmlns:ahyp="http://schemas.microsoft.com/office/drawing/2018/hyperlinkcolor" val="tx"/>
                    </a:ext>
                  </a:extLst>
                </a:hlinkClick>
              </a:rPr>
              <a:t>внушение</a:t>
            </a:r>
            <a:r>
              <a:rPr lang="ru-RU" sz="1800" b="1" dirty="0">
                <a:effectLst/>
                <a:latin typeface="Helvetica" panose="020B0604020202020204" pitchFamily="34" charset="0"/>
                <a:ea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2" name="Text Box 270"/>
          <p:cNvSpPr txBox="1">
            <a:spLocks noChangeArrowheads="1"/>
          </p:cNvSpPr>
          <p:nvPr/>
        </p:nvSpPr>
        <p:spPr bwMode="gray">
          <a:xfrm>
            <a:off x="4218193" y="3706027"/>
            <a:ext cx="4458263" cy="369332"/>
          </a:xfrm>
          <a:prstGeom prst="rect">
            <a:avLst/>
          </a:prstGeom>
          <a:noFill/>
          <a:ln w="9525" algn="ctr">
            <a:noFill/>
            <a:miter lim="800000"/>
            <a:headEnd/>
            <a:tailEnd/>
          </a:ln>
          <a:effectLst/>
        </p:spPr>
        <p:txBody>
          <a:bodyPr wrap="square">
            <a:spAutoFit/>
          </a:bodyPr>
          <a:lstStyle/>
          <a:p>
            <a:pPr eaLnBrk="0" hangingPunct="0"/>
            <a:r>
              <a:rPr lang="ru-RU" sz="1800" b="1">
                <a:solidFill>
                  <a:srgbClr val="000000"/>
                </a:solidFill>
                <a:effectLst/>
                <a:latin typeface="Helvetica" panose="020B0604020202020204" pitchFamily="34" charset="0"/>
                <a:ea typeface="Times New Roman" panose="02020603050405020304" pitchFamily="18" charset="0"/>
              </a:rPr>
              <a:t>Высокая оценка детали </a:t>
            </a:r>
            <a:endParaRPr lang="en-US" sz="2400" dirty="0">
              <a:solidFill>
                <a:schemeClr val="accent2">
                  <a:lumMod val="40000"/>
                  <a:lumOff val="60000"/>
                </a:schemeClr>
              </a:solidFill>
              <a:latin typeface="Gadugi" panose="020B0502040204020203" pitchFamily="34" charset="0"/>
              <a:ea typeface="Gadugi" panose="020B0502040204020203"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85A24F1F-818B-5CE6-E65E-FD9A9F185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197" y="4289080"/>
            <a:ext cx="2857500" cy="21431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EB46D7F-AF6F-FA57-83F9-021611C61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46409"/>
            <a:ext cx="3990975" cy="21431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b="1" dirty="0">
                <a:solidFill>
                  <a:schemeClr val="accent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Атмосфера</a:t>
            </a:r>
            <a:r>
              <a:rPr lang="ru-RU" sz="3200" dirty="0">
                <a:solidFill>
                  <a:schemeClr val="accent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ru-RU" sz="3200" b="1" dirty="0">
                <a:solidFill>
                  <a:schemeClr val="accent1">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доброжелательности </a:t>
            </a:r>
            <a:endParaRPr lang="ru-RU" sz="3200" dirty="0">
              <a:solidFill>
                <a:schemeClr val="accent1">
                  <a:lumMod val="75000"/>
                </a:schemeClr>
              </a:solidFill>
            </a:endParaRPr>
          </a:p>
        </p:txBody>
      </p:sp>
      <p:sp>
        <p:nvSpPr>
          <p:cNvPr id="2" name="Объект 1"/>
          <p:cNvSpPr>
            <a:spLocks noGrp="1"/>
          </p:cNvSpPr>
          <p:nvPr>
            <p:ph idx="4294967295"/>
          </p:nvPr>
        </p:nvSpPr>
        <p:spPr>
          <a:xfrm>
            <a:off x="1043608" y="1268760"/>
            <a:ext cx="8100392" cy="4968528"/>
          </a:xfrm>
        </p:spPr>
        <p:txBody>
          <a:bodyPr>
            <a:normAutofit/>
          </a:bodyPr>
          <a:lstStyle/>
          <a:p>
            <a:pPr marL="0" indent="0">
              <a:buNone/>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Первое обязательное условие</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атмосфера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доброжелательности </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на протяжении всего заезда: улыбки, дружеские подбадривания, добрый взгляд, приветливость, ожидания исполнения и интерес к будущему результату. Всё это снимает психологическую зажатость, уменьшает страх перед неудачей. В нашем санатории «Лечение радостью» создана обстановка жизнерадостности. Это выражается в том, что ребенка приветливо встречают, здороваются, делают комплименты, обращают внимание на внешний вид – одежду, прическу.</a:t>
            </a:r>
          </a:p>
          <a:p>
            <a:pPr marL="0" indent="0">
              <a:buNone/>
            </a:pPr>
            <a:endPar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indent="0">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4" name="Picture 2">
            <a:extLst>
              <a:ext uri="{FF2B5EF4-FFF2-40B4-BE49-F238E27FC236}">
                <a16:creationId xmlns:a16="http://schemas.microsoft.com/office/drawing/2014/main" id="{52140D2F-73AA-670E-4A33-493BA6E68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645024"/>
            <a:ext cx="3582142" cy="238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34DD4D-1B6F-6892-F56E-84DBCF2A0948}"/>
              </a:ext>
            </a:extLst>
          </p:cNvPr>
          <p:cNvSpPr>
            <a:spLocks noGrp="1"/>
          </p:cNvSpPr>
          <p:nvPr>
            <p:ph type="title"/>
          </p:nvPr>
        </p:nvSpPr>
        <p:spPr>
          <a:xfrm>
            <a:off x="1691680" y="191549"/>
            <a:ext cx="7128792" cy="789179"/>
          </a:xfrm>
        </p:spPr>
        <p:txBody>
          <a:bodyPr>
            <a:normAutofit/>
          </a:bodyPr>
          <a:lstStyle/>
          <a:p>
            <a:r>
              <a:rPr lang="ru-RU" sz="3200" b="1" dirty="0">
                <a:solidFill>
                  <a:schemeClr val="accent1">
                    <a:lumMod val="50000"/>
                  </a:schemeClr>
                </a:solidFill>
                <a:latin typeface="Times New Roman" panose="02020603050405020304" pitchFamily="18" charset="0"/>
                <a:cs typeface="Times New Roman" panose="02020603050405020304" pitchFamily="18" charset="0"/>
              </a:rPr>
              <a:t>Снятие страха</a:t>
            </a:r>
          </a:p>
        </p:txBody>
      </p:sp>
      <p:sp>
        <p:nvSpPr>
          <p:cNvPr id="3" name="Объект 2">
            <a:extLst>
              <a:ext uri="{FF2B5EF4-FFF2-40B4-BE49-F238E27FC236}">
                <a16:creationId xmlns:a16="http://schemas.microsoft.com/office/drawing/2014/main" id="{87244BB1-64B8-9202-EFCD-583207A8574C}"/>
              </a:ext>
            </a:extLst>
          </p:cNvPr>
          <p:cNvSpPr>
            <a:spLocks noGrp="1"/>
          </p:cNvSpPr>
          <p:nvPr>
            <p:ph idx="1"/>
          </p:nvPr>
        </p:nvSpPr>
        <p:spPr>
          <a:xfrm>
            <a:off x="899592" y="980728"/>
            <a:ext cx="8136904" cy="5256584"/>
          </a:xfrm>
        </p:spPr>
        <p:txBody>
          <a:bodyPr>
            <a:normAutofit/>
          </a:bodyPr>
          <a:lstStyle/>
          <a:p>
            <a:pPr marL="0">
              <a:lnSpc>
                <a:spcPct val="110000"/>
              </a:lnSpc>
              <a:spcBef>
                <a:spcPts val="0"/>
              </a:spcBef>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Второе условие</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снятие страха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 необходимо для каждого ребёнка, жаждущего успеха и пугающегося неудачи, помогает преодолеть неуверенность в собственных силах, робость, боязнь самого дела. Поэтому педагог непременно говорит что-то подобное: «Это совсем не трудно», «Если даже не получится, ничего страшного, мы поищем другой способ» или же «Мы же рядом, мы все готовы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pPr>
            <a:r>
              <a:rPr lang="ru-RU"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Назначение данного приема: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Помогает преодолеть неуверенность в собственных силах, боязнь самого дела и оценка окружающих.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pPr>
            <a:r>
              <a:rPr lang="ru-RU"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Речевая парадигма: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«Люди учатся на своих ошибках и находят другие способы решения». «Самостоятельная работа довольно легкая, этот материал мы с вами проходили».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1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На занятиях в процессе вязания изделия педагог убеждает ребенка в том, что у него все получится, но для этого нужно приложить усилия и старания.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40163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581FBF-990A-9319-3CBA-F80EDC6A3AC2}"/>
              </a:ext>
            </a:extLst>
          </p:cNvPr>
          <p:cNvSpPr>
            <a:spLocks noGrp="1"/>
          </p:cNvSpPr>
          <p:nvPr>
            <p:ph type="title"/>
          </p:nvPr>
        </p:nvSpPr>
        <p:spPr/>
        <p:txBody>
          <a:bodyPr>
            <a:normAutofit/>
          </a:bodyPr>
          <a:lstStyle/>
          <a:p>
            <a:r>
              <a:rPr lang="ru-RU" sz="3200" b="1"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Авансирование успешного результата </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B7A8BB08-2F79-285A-6A0C-52D8D36FF595}"/>
              </a:ext>
            </a:extLst>
          </p:cNvPr>
          <p:cNvSpPr>
            <a:spLocks noGrp="1"/>
          </p:cNvSpPr>
          <p:nvPr>
            <p:ph idx="1"/>
          </p:nvPr>
        </p:nvSpPr>
        <p:spPr>
          <a:xfrm>
            <a:off x="827584" y="1556792"/>
            <a:ext cx="8208912" cy="4680520"/>
          </a:xfrm>
        </p:spPr>
        <p:txBody>
          <a:bodyPr>
            <a:normAutofit fontScale="92500" lnSpcReduction="10000"/>
          </a:bodyPr>
          <a:lstStyle/>
          <a:p>
            <a:pPr>
              <a:lnSpc>
                <a:spcPct val="107000"/>
              </a:lnSpc>
              <a:spcBef>
                <a:spcPts val="1320"/>
              </a:spcBef>
              <a:spcAft>
                <a:spcPts val="1320"/>
              </a:spcAft>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 Авансирование успешного результата </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дружеское положительное подкрепление. Авансирование - оглашение достоинств, которые еще не умеет проявлять человек, но которыми его наделяют окружающие. На занятиях объявляю о положительном результате до того как они получены, указывая на достоинства ребенка. Часто это применяю к неуверенным, стеснительным детям. Это увеличивает меру уверенности в себе, повышает их настроение, активность, находчивость.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20"/>
              </a:spcBef>
              <a:spcAft>
                <a:spcPts val="1320"/>
              </a:spcAft>
            </a:pPr>
            <a:r>
              <a:rPr lang="ru-RU"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Назначение приема: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Помогает педагогу выразить свою твердую убежденность в том, что ребенок обязательно справится с поставленной задачей. Это, в свою очередь помогает поверить учащемуся в свои силы и возможности.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20"/>
              </a:spcBef>
              <a:spcAft>
                <a:spcPts val="1320"/>
              </a:spcAft>
            </a:pPr>
            <a:r>
              <a:rPr lang="ru-RU"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Речевая парадигма:</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«У вас обязательно получится…»,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320"/>
              </a:spcBef>
              <a:spcAft>
                <a:spcPts val="1320"/>
              </a:spcAft>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«Я даже не сомневаюсь в успешном результате».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9304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29AC9B-CE8E-6BD1-E43A-E3BA14B7F4DA}"/>
              </a:ext>
            </a:extLst>
          </p:cNvPr>
          <p:cNvSpPr>
            <a:spLocks noGrp="1"/>
          </p:cNvSpPr>
          <p:nvPr>
            <p:ph type="title"/>
          </p:nvPr>
        </p:nvSpPr>
        <p:spPr>
          <a:xfrm>
            <a:off x="1691680" y="191549"/>
            <a:ext cx="7344816" cy="789179"/>
          </a:xfrm>
        </p:spPr>
        <p:txBody>
          <a:bodyPr>
            <a:normAutofit/>
          </a:bodyPr>
          <a:lstStyle/>
          <a:p>
            <a:r>
              <a:rPr lang="ru-RU" sz="3200" b="1"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Скрытое инструктирование</a:t>
            </a:r>
            <a:r>
              <a:rPr lang="ru-RU" sz="3200"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B8B491DA-9D08-C936-1939-F5E2F3086651}"/>
              </a:ext>
            </a:extLst>
          </p:cNvPr>
          <p:cNvSpPr>
            <a:spLocks noGrp="1"/>
          </p:cNvSpPr>
          <p:nvPr>
            <p:ph idx="1"/>
          </p:nvPr>
        </p:nvSpPr>
        <p:spPr>
          <a:xfrm>
            <a:off x="827584" y="980728"/>
            <a:ext cx="8208912" cy="5256584"/>
          </a:xfrm>
        </p:spPr>
        <p:txBody>
          <a:bodyPr/>
          <a:lstStyle/>
          <a:p>
            <a:pPr marL="0">
              <a:spcBef>
                <a:spcPts val="0"/>
              </a:spcBef>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Скрытое инструктирование</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в способах и формах совершения деятельности помогает ребенку избежать поражения. Достигается путем намека, пожелания.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«Возможно, лучше всего начать с...»,</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«Выполняя работу, не забудьте 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Здесь применяю индивидуальный подход к каждому ребенку.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80337855-8FBB-55F1-C98E-F3214E5C2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255027" y="2441716"/>
            <a:ext cx="3426033" cy="4536504"/>
          </a:xfrm>
          <a:prstGeom prst="rect">
            <a:avLst/>
          </a:prstGeom>
          <a:ln>
            <a:solidFill>
              <a:schemeClr val="accent1"/>
            </a:solidFill>
          </a:ln>
        </p:spPr>
      </p:pic>
    </p:spTree>
    <p:extLst>
      <p:ext uri="{BB962C8B-B14F-4D97-AF65-F5344CB8AC3E}">
        <p14:creationId xmlns:p14="http://schemas.microsoft.com/office/powerpoint/2010/main" val="35596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741A41-EAD9-A078-DE2E-D570BBB70ED2}"/>
              </a:ext>
            </a:extLst>
          </p:cNvPr>
          <p:cNvSpPr>
            <a:spLocks noGrp="1"/>
          </p:cNvSpPr>
          <p:nvPr>
            <p:ph type="title"/>
          </p:nvPr>
        </p:nvSpPr>
        <p:spPr>
          <a:xfrm>
            <a:off x="1691680" y="191549"/>
            <a:ext cx="7344816" cy="717171"/>
          </a:xfrm>
        </p:spPr>
        <p:txBody>
          <a:bodyPr>
            <a:normAutofit/>
          </a:bodyPr>
          <a:lstStyle/>
          <a:p>
            <a:r>
              <a:rPr lang="ru-RU" sz="3200" b="1"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Внесение мотива </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ADB5C3A2-0B20-B79E-ADAE-62798D74583F}"/>
              </a:ext>
            </a:extLst>
          </p:cNvPr>
          <p:cNvSpPr>
            <a:spLocks noGrp="1"/>
          </p:cNvSpPr>
          <p:nvPr>
            <p:ph idx="1"/>
          </p:nvPr>
        </p:nvSpPr>
        <p:spPr>
          <a:xfrm>
            <a:off x="1043608" y="980728"/>
            <a:ext cx="7992888" cy="5256584"/>
          </a:xfrm>
        </p:spPr>
        <p:txBody>
          <a:bodyPr/>
          <a:lstStyle/>
          <a:p>
            <a:pPr marL="0">
              <a:spcBef>
                <a:spcPts val="0"/>
              </a:spcBef>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 Внесение мотива </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показывает ребенку ради чего, ради кого совершается эта деятельность, кому будет хорошо после выполнения. Например, внесение мотива: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«Без твоей помощи твоим товарищам не справиться…» будет очень уместным в любой ситуации.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Этот случай применяю при коллективной работе с детьми.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BD9020CD-1796-9145-44C6-DF8943E3E28A}"/>
              </a:ext>
            </a:extLst>
          </p:cNvPr>
          <p:cNvPicPr>
            <a:picLocks noChangeAspect="1"/>
          </p:cNvPicPr>
          <p:nvPr/>
        </p:nvPicPr>
        <p:blipFill rotWithShape="1">
          <a:blip r:embed="rId2">
            <a:extLst>
              <a:ext uri="{28A0092B-C50C-407E-A947-70E740481C1C}">
                <a14:useLocalDpi xmlns:a14="http://schemas.microsoft.com/office/drawing/2010/main" val="0"/>
              </a:ext>
            </a:extLst>
          </a:blip>
          <a:srcRect t="32781" r="1923"/>
          <a:stretch/>
        </p:blipFill>
        <p:spPr>
          <a:xfrm>
            <a:off x="3995936" y="3241081"/>
            <a:ext cx="4248472" cy="3074675"/>
          </a:xfrm>
          <a:prstGeom prst="rect">
            <a:avLst/>
          </a:prstGeom>
          <a:ln>
            <a:solidFill>
              <a:schemeClr val="accent1"/>
            </a:solidFill>
          </a:ln>
        </p:spPr>
      </p:pic>
      <p:pic>
        <p:nvPicPr>
          <p:cNvPr id="7" name="Рисунок 6">
            <a:extLst>
              <a:ext uri="{FF2B5EF4-FFF2-40B4-BE49-F238E27FC236}">
                <a16:creationId xmlns:a16="http://schemas.microsoft.com/office/drawing/2014/main" id="{0A4B2E57-78C4-41AE-BB66-952D851A0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852936"/>
            <a:ext cx="2736304" cy="3648405"/>
          </a:xfrm>
          <a:prstGeom prst="rect">
            <a:avLst/>
          </a:prstGeom>
          <a:ln>
            <a:solidFill>
              <a:schemeClr val="accent1"/>
            </a:solidFill>
          </a:ln>
        </p:spPr>
      </p:pic>
    </p:spTree>
    <p:extLst>
      <p:ext uri="{BB962C8B-B14F-4D97-AF65-F5344CB8AC3E}">
        <p14:creationId xmlns:p14="http://schemas.microsoft.com/office/powerpoint/2010/main" val="42135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C3CF4-5D14-EB32-0C74-342870C7B8AD}"/>
              </a:ext>
            </a:extLst>
          </p:cNvPr>
          <p:cNvSpPr>
            <a:spLocks noGrp="1"/>
          </p:cNvSpPr>
          <p:nvPr>
            <p:ph type="title"/>
          </p:nvPr>
        </p:nvSpPr>
        <p:spPr>
          <a:xfrm>
            <a:off x="1691680" y="191549"/>
            <a:ext cx="7344816" cy="645163"/>
          </a:xfrm>
        </p:spPr>
        <p:txBody>
          <a:bodyPr>
            <a:normAutofit/>
          </a:bodyPr>
          <a:lstStyle/>
          <a:p>
            <a:r>
              <a:rPr lang="ru-RU" sz="3200" b="1"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Персональная исключительность </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3D582B31-D8C1-FD01-D737-F86996FA49EE}"/>
              </a:ext>
            </a:extLst>
          </p:cNvPr>
          <p:cNvSpPr>
            <a:spLocks noGrp="1"/>
          </p:cNvSpPr>
          <p:nvPr>
            <p:ph idx="1"/>
          </p:nvPr>
        </p:nvSpPr>
        <p:spPr>
          <a:xfrm>
            <a:off x="899592" y="980728"/>
            <a:ext cx="8136904" cy="5256584"/>
          </a:xfrm>
        </p:spPr>
        <p:txBody>
          <a:bodyPr>
            <a:normAutofit/>
          </a:bodyPr>
          <a:lstStyle/>
          <a:p>
            <a:pPr marL="0">
              <a:lnSpc>
                <a:spcPct val="120000"/>
              </a:lnSpc>
              <a:spcBef>
                <a:spcPts val="0"/>
              </a:spcBef>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 Персональная исключительность </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обозначает важность усилий ребенка в предстоящей или совершаемой деятельности. Подчеркнуть данный момент педагог может следующими фразами: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«Только ты и мог бы….»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«Только тебе я и могу доверить…»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«Ни к кому, кроме тебя, я не могу обратиться с этой просьбой…».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Такие слова со стороны взрослого помогают ребёнку поверить в свою исключительность и незаменимость.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В данном случае я использую индивидуальный подход к ребенку, поручение какого-нибудь дела. Например, подготовить сообщение или какую-то историю, легенду к занятию по новой теме.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Персональная исключительность, высказанная в адрес ребёнка, повышает планку требования и ответственность за порученное дело, вселяет в ребёнка определённую уверенность и надежду на успешный результат.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23575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0A5B75-FC0D-8646-85B3-ED002B607301}"/>
              </a:ext>
            </a:extLst>
          </p:cNvPr>
          <p:cNvSpPr>
            <a:spLocks noGrp="1"/>
          </p:cNvSpPr>
          <p:nvPr>
            <p:ph type="title"/>
          </p:nvPr>
        </p:nvSpPr>
        <p:spPr>
          <a:xfrm>
            <a:off x="683568" y="191549"/>
            <a:ext cx="8352928" cy="744555"/>
          </a:xfrm>
        </p:spPr>
        <p:txBody>
          <a:bodyPr>
            <a:normAutofit/>
          </a:bodyPr>
          <a:lstStyle/>
          <a:p>
            <a:r>
              <a:rPr lang="ru-RU" sz="3200" b="1" dirty="0">
                <a:solidFill>
                  <a:schemeClr val="accent1">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Мобилизация активности</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5CD68587-D1AA-CCF1-91CD-DEC90D9BFA00}"/>
              </a:ext>
            </a:extLst>
          </p:cNvPr>
          <p:cNvSpPr>
            <a:spLocks noGrp="1"/>
          </p:cNvSpPr>
          <p:nvPr>
            <p:ph idx="1"/>
          </p:nvPr>
        </p:nvSpPr>
        <p:spPr>
          <a:xfrm>
            <a:off x="683568" y="1052735"/>
            <a:ext cx="8352928" cy="5613715"/>
          </a:xfrm>
        </p:spPr>
        <p:txBody>
          <a:bodyPr/>
          <a:lstStyle/>
          <a:p>
            <a:pPr marL="0">
              <a:lnSpc>
                <a:spcPct val="107000"/>
              </a:lnSpc>
              <a:spcBef>
                <a:spcPts val="0"/>
              </a:spcBef>
            </a:pP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7. Мобилизация активности или педагогическое </a:t>
            </a:r>
            <a:r>
              <a:rPr lang="ru-RU" sz="1800" b="1" u="sng" dirty="0">
                <a:solidFill>
                  <a:srgbClr val="0000EE"/>
                </a:solidFill>
                <a:effectLst/>
                <a:latin typeface="Helvetica" panose="020B0604020202020204" pitchFamily="34" charset="0"/>
                <a:ea typeface="Times New Roman" panose="02020603050405020304" pitchFamily="18" charset="0"/>
                <a:cs typeface="Times New Roman" panose="02020603050405020304" pitchFamily="18" charset="0"/>
                <a:hlinkClick r:id="rId2" tooltip="Внушение"/>
              </a:rPr>
              <a:t>внушение</a:t>
            </a:r>
            <a:r>
              <a:rPr lang="ru-RU"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необходима для того, чтобы увидеть результат деятельности. К выполнению конкретных действий побуждают следующие высказывания: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«Нам уже не терпится начать работу…»,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«Так хочется поскорее увидеть…».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Тон  при произнесении должен быть ровным, спокойным и убедительным. Демонстрацией готовой работы побуждаю ребёнка в этот момент к действию, вселяя успех: «Не будем терять время - приступаем к работе, чтобы у вас получилось так же красиво и аккуратно».</a:t>
            </a:r>
          </a:p>
          <a:p>
            <a:pPr marL="0">
              <a:lnSpc>
                <a:spcPct val="107000"/>
              </a:lnSpc>
              <a:spcBef>
                <a:spcPts val="0"/>
              </a:spcBef>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Рисунок 4">
            <a:extLst>
              <a:ext uri="{FF2B5EF4-FFF2-40B4-BE49-F238E27FC236}">
                <a16:creationId xmlns:a16="http://schemas.microsoft.com/office/drawing/2014/main" id="{5B1419A9-B115-A71F-3D6A-A62A689DE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451" y="4149080"/>
            <a:ext cx="3131840" cy="2348880"/>
          </a:xfrm>
          <a:prstGeom prst="rect">
            <a:avLst/>
          </a:prstGeom>
          <a:ln>
            <a:solidFill>
              <a:schemeClr val="accent1"/>
            </a:solidFill>
          </a:ln>
        </p:spPr>
      </p:pic>
      <p:pic>
        <p:nvPicPr>
          <p:cNvPr id="7" name="Рисунок 6">
            <a:extLst>
              <a:ext uri="{FF2B5EF4-FFF2-40B4-BE49-F238E27FC236}">
                <a16:creationId xmlns:a16="http://schemas.microsoft.com/office/drawing/2014/main" id="{6EDC8632-F5EE-7F7E-2406-C8848FCC3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56132" y="4388684"/>
            <a:ext cx="2492897" cy="1869673"/>
          </a:xfrm>
          <a:prstGeom prst="rect">
            <a:avLst/>
          </a:prstGeom>
          <a:ln>
            <a:solidFill>
              <a:schemeClr val="accent1"/>
            </a:solidFill>
          </a:ln>
        </p:spPr>
      </p:pic>
    </p:spTree>
    <p:extLst>
      <p:ext uri="{BB962C8B-B14F-4D97-AF65-F5344CB8AC3E}">
        <p14:creationId xmlns:p14="http://schemas.microsoft.com/office/powerpoint/2010/main" val="410115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887D2-BD3A-AA32-48D9-7630F70E31A3}"/>
              </a:ext>
            </a:extLst>
          </p:cNvPr>
          <p:cNvSpPr>
            <a:spLocks noGrp="1"/>
          </p:cNvSpPr>
          <p:nvPr>
            <p:ph type="title"/>
          </p:nvPr>
        </p:nvSpPr>
        <p:spPr>
          <a:xfrm>
            <a:off x="1691680" y="191549"/>
            <a:ext cx="7344816" cy="357131"/>
          </a:xfrm>
        </p:spPr>
        <p:txBody>
          <a:bodyPr>
            <a:noAutofit/>
          </a:bodyPr>
          <a:lstStyle/>
          <a:p>
            <a:r>
              <a:rPr lang="ru-RU" sz="3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Высокая оценка детали </a:t>
            </a:r>
            <a:endParaRPr lang="ru-RU" sz="3200" dirty="0">
              <a:solidFill>
                <a:schemeClr val="accent1">
                  <a:lumMod val="50000"/>
                </a:schemeClr>
              </a:solidFill>
            </a:endParaRPr>
          </a:p>
        </p:txBody>
      </p:sp>
      <p:sp>
        <p:nvSpPr>
          <p:cNvPr id="3" name="Объект 2">
            <a:extLst>
              <a:ext uri="{FF2B5EF4-FFF2-40B4-BE49-F238E27FC236}">
                <a16:creationId xmlns:a16="http://schemas.microsoft.com/office/drawing/2014/main" id="{F3AB828C-45B3-748D-7C41-21E5C0D1FD1E}"/>
              </a:ext>
            </a:extLst>
          </p:cNvPr>
          <p:cNvSpPr>
            <a:spLocks noGrp="1"/>
          </p:cNvSpPr>
          <p:nvPr>
            <p:ph idx="1"/>
          </p:nvPr>
        </p:nvSpPr>
        <p:spPr>
          <a:xfrm>
            <a:off x="971600" y="548680"/>
            <a:ext cx="8064896" cy="6048672"/>
          </a:xfrm>
        </p:spPr>
        <p:txBody>
          <a:bodyPr>
            <a:normAutofit fontScale="25000" lnSpcReduction="20000"/>
          </a:bodyPr>
          <a:lstStyle/>
          <a:p>
            <a:pPr marL="0" indent="0">
              <a:lnSpc>
                <a:spcPct val="120000"/>
              </a:lnSpc>
              <a:spcBef>
                <a:spcPts val="0"/>
              </a:spcBef>
              <a:buNone/>
            </a:pPr>
            <a:r>
              <a:rPr lang="ru-RU" sz="6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Высокая оценка детали </a:t>
            </a: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помогает эмоционально пережить успех не результата в целом, а какой-то его отдельной детали. Для этого педагогу следует подчеркнуть индивидуальные успехи ребенка: «Тебе особенно удалось...», «Больше всего мне в твоей работе понравилось…», «Наивысшей похвалы заслуживает эта часть твоей.</a:t>
            </a:r>
          </a:p>
          <a:p>
            <a:pPr marL="0" indent="0">
              <a:lnSpc>
                <a:spcPct val="120000"/>
              </a:lnSpc>
              <a:spcBef>
                <a:spcPts val="0"/>
              </a:spcBef>
              <a:buNone/>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Это поможет эмоционально подкрепить уверенность учащихся в своих силах и не опустить руки.</a:t>
            </a:r>
          </a:p>
          <a:p>
            <a:pPr marL="0" indent="0">
              <a:lnSpc>
                <a:spcPct val="120000"/>
              </a:lnSpc>
              <a:spcBef>
                <a:spcPts val="0"/>
              </a:spcBef>
              <a:buNone/>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Успешное выполнение простого задания даёт уверенность в том, что возможно успешное выполнение более сложного. Помогает пережить эмоционально успех не результата в целом, а какой-то его отдельной детали, что тоже помогает учащемуся почувствовать себя успешным.</a:t>
            </a:r>
          </a:p>
          <a:p>
            <a:pPr marL="0" indent="0">
              <a:lnSpc>
                <a:spcPct val="120000"/>
              </a:lnSpc>
              <a:spcBef>
                <a:spcPts val="0"/>
              </a:spcBef>
              <a:buNone/>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этом случае я стараюсь анализировать работы </a:t>
            </a:r>
            <a:r>
              <a:rPr lang="ru-RU" sz="6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по-детально</a:t>
            </a: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композиции с животными выделяю лучшую поделку), подчеркивая успехи каждого ребенка.</a:t>
            </a:r>
          </a:p>
          <a:p>
            <a:pPr marL="0" indent="0">
              <a:lnSpc>
                <a:spcPct val="120000"/>
              </a:lnSpc>
              <a:spcBef>
                <a:spcPts val="0"/>
              </a:spcBef>
              <a:buNone/>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формирования у учащихся мотивации к достижению успеха, я соблюдаю такие </a:t>
            </a:r>
            <a:r>
              <a:rPr lang="ru-RU" sz="6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условия </a:t>
            </a: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как:</a:t>
            </a:r>
          </a:p>
          <a:p>
            <a:pPr>
              <a:lnSpc>
                <a:spcPct val="120000"/>
              </a:lnSpc>
              <a:spcBef>
                <a:spcPts val="0"/>
              </a:spcBef>
              <a:buFontTx/>
              <a:buChar char="-"/>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задачи для учащихся – посильные;</a:t>
            </a:r>
          </a:p>
          <a:p>
            <a:pPr>
              <a:lnSpc>
                <a:spcPct val="120000"/>
              </a:lnSpc>
              <a:spcBef>
                <a:spcPts val="0"/>
              </a:spcBef>
              <a:buFontTx/>
              <a:buChar char="-"/>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деятельность соответствует интересам учащихся;</a:t>
            </a:r>
          </a:p>
          <a:p>
            <a:pPr marL="0" indent="0">
              <a:lnSpc>
                <a:spcPct val="120000"/>
              </a:lnSpc>
              <a:spcBef>
                <a:spcPts val="0"/>
              </a:spcBef>
              <a:buNone/>
            </a:pPr>
            <a:r>
              <a:rPr lang="ru-RU"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создания ситуации успеха в своем объединении я пользуюсь педагогическими приемами, описанными выше, также использую и другие речевые парадигмы, которые нужны для поддержки и поощрения. Потому что, любые, даже самые незначительные достижения должны поощряться педагогом. Например: «У тебя получилось... », «Ты делаешь это значительно лучше, чем вчера», «Продолжай работать также и добьешься большего», «Я знала, что ты сможешь это сделать», «Ты неузнаваема сегодня», «Замечательно», «Хорошая работа» и др.</a:t>
            </a:r>
            <a:endParaRPr lang="ru-RU"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86234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FEED0-373E-11F5-A6F2-1092450A0F95}"/>
              </a:ext>
            </a:extLst>
          </p:cNvPr>
          <p:cNvSpPr>
            <a:spLocks noGrp="1"/>
          </p:cNvSpPr>
          <p:nvPr>
            <p:ph type="title"/>
          </p:nvPr>
        </p:nvSpPr>
        <p:spPr>
          <a:xfrm>
            <a:off x="899592" y="404664"/>
            <a:ext cx="8136904" cy="1296143"/>
          </a:xfrm>
        </p:spPr>
        <p:txBody>
          <a:bodyPr>
            <a:normAutofit fontScale="90000"/>
          </a:bodyPr>
          <a:lstStyle/>
          <a:p>
            <a:b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br>
              <a:rPr lang="ru-RU"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ru-RU" sz="22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Успех меняет человека, Он делает человека уверенным в себе, придает ему достоинство, и человек обнаруживает в себе качества, о которых не подозревал раньше». </a:t>
            </a:r>
            <a:br>
              <a:rPr lang="ru-RU" sz="2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2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Джой Бразерс</a:t>
            </a:r>
            <a:br>
              <a:rPr lang="ru-RU" sz="1800" b="1" dirty="0">
                <a:effectLst/>
                <a:latin typeface="Calibri" panose="020F0502020204030204" pitchFamily="34" charset="0"/>
                <a:ea typeface="Calibri" panose="020F0502020204030204" pitchFamily="34" charset="0"/>
                <a:cs typeface="Times New Roman" panose="02020603050405020304" pitchFamily="18" charset="0"/>
              </a:rPr>
            </a:br>
            <a:endParaRPr lang="ru-RU" b="1" dirty="0">
              <a:solidFill>
                <a:schemeClr val="accent1">
                  <a:lumMod val="50000"/>
                </a:schemeClr>
              </a:solidFill>
            </a:endParaRPr>
          </a:p>
        </p:txBody>
      </p:sp>
      <p:sp>
        <p:nvSpPr>
          <p:cNvPr id="3" name="Объект 2">
            <a:extLst>
              <a:ext uri="{FF2B5EF4-FFF2-40B4-BE49-F238E27FC236}">
                <a16:creationId xmlns:a16="http://schemas.microsoft.com/office/drawing/2014/main" id="{A2436AC2-B861-1E88-8FEA-242F3EDF5A0D}"/>
              </a:ext>
            </a:extLst>
          </p:cNvPr>
          <p:cNvSpPr>
            <a:spLocks noGrp="1"/>
          </p:cNvSpPr>
          <p:nvPr>
            <p:ph idx="1"/>
          </p:nvPr>
        </p:nvSpPr>
        <p:spPr>
          <a:xfrm>
            <a:off x="1295636" y="1380454"/>
            <a:ext cx="7344816" cy="5072881"/>
          </a:xfrm>
        </p:spPr>
        <p:txBody>
          <a:bodyPr/>
          <a:lstStyle/>
          <a:p>
            <a:pPr marL="0" indent="0" algn="ctr">
              <a:buNone/>
            </a:pPr>
            <a:endParaRPr lang="ru-RU" b="1" dirty="0">
              <a:solidFill>
                <a:schemeClr val="tx1"/>
              </a:solidFill>
            </a:endParaRPr>
          </a:p>
          <a:p>
            <a:pPr marL="0" indent="0" algn="ctr">
              <a:buNone/>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Ситуация успеха – фактор развития личности. Ситуация – это сочетание условий и обстоятельств, которые обеспечивают успех. Успех – результат такой ситуации. Успех, прежде всего, связан с чувством радости, эмоционального подъема, которые испытывает человек в результате выполненной какой-либо работы.</a:t>
            </a:r>
          </a:p>
          <a:p>
            <a:pPr marL="0" indent="0" algn="ctr">
              <a:buNone/>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ru-RU" b="1" dirty="0">
              <a:solidFill>
                <a:schemeClr val="tx1"/>
              </a:solidFill>
            </a:endParaRPr>
          </a:p>
        </p:txBody>
      </p:sp>
      <p:pic>
        <p:nvPicPr>
          <p:cNvPr id="4" name="Picture 4">
            <a:extLst>
              <a:ext uri="{FF2B5EF4-FFF2-40B4-BE49-F238E27FC236}">
                <a16:creationId xmlns:a16="http://schemas.microsoft.com/office/drawing/2014/main" id="{534B77FC-86B9-C2B3-B3DA-392256677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97938"/>
            <a:ext cx="4571999" cy="25717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9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1B3F8-9AAC-DFCC-FA84-A692B33E3D24}"/>
              </a:ext>
            </a:extLst>
          </p:cNvPr>
          <p:cNvSpPr>
            <a:spLocks noGrp="1"/>
          </p:cNvSpPr>
          <p:nvPr>
            <p:ph type="title"/>
          </p:nvPr>
        </p:nvSpPr>
        <p:spPr>
          <a:xfrm>
            <a:off x="467544" y="191549"/>
            <a:ext cx="8568952" cy="501147"/>
          </a:xfrm>
        </p:spPr>
        <p:txBody>
          <a:bodyPr>
            <a:noAutofit/>
          </a:bodyPr>
          <a:lstStyle/>
          <a:p>
            <a:r>
              <a:rPr lang="ru-RU" sz="3200" dirty="0">
                <a:solidFill>
                  <a:schemeClr val="accent1">
                    <a:lumMod val="50000"/>
                  </a:schemeClr>
                </a:solidFill>
              </a:rPr>
              <a:t>Алгоритм создания ситуации успеха</a:t>
            </a:r>
          </a:p>
        </p:txBody>
      </p:sp>
      <p:graphicFrame>
        <p:nvGraphicFramePr>
          <p:cNvPr id="4" name="Таблица 4">
            <a:extLst>
              <a:ext uri="{FF2B5EF4-FFF2-40B4-BE49-F238E27FC236}">
                <a16:creationId xmlns:a16="http://schemas.microsoft.com/office/drawing/2014/main" id="{B40BE528-946F-820C-1046-15017A1EE6B3}"/>
              </a:ext>
            </a:extLst>
          </p:cNvPr>
          <p:cNvGraphicFramePr>
            <a:graphicFrameLocks noGrp="1"/>
          </p:cNvGraphicFramePr>
          <p:nvPr>
            <p:ph idx="1"/>
            <p:extLst>
              <p:ext uri="{D42A27DB-BD31-4B8C-83A1-F6EECF244321}">
                <p14:modId xmlns:p14="http://schemas.microsoft.com/office/powerpoint/2010/main" val="2786045261"/>
              </p:ext>
            </p:extLst>
          </p:nvPr>
        </p:nvGraphicFramePr>
        <p:xfrm>
          <a:off x="287524" y="836712"/>
          <a:ext cx="8568951" cy="5712574"/>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3971998305"/>
                    </a:ext>
                  </a:extLst>
                </a:gridCol>
                <a:gridCol w="2448272">
                  <a:extLst>
                    <a:ext uri="{9D8B030D-6E8A-4147-A177-3AD203B41FA5}">
                      <a16:colId xmlns:a16="http://schemas.microsoft.com/office/drawing/2014/main" val="2925295754"/>
                    </a:ext>
                  </a:extLst>
                </a:gridCol>
                <a:gridCol w="4140459">
                  <a:extLst>
                    <a:ext uri="{9D8B030D-6E8A-4147-A177-3AD203B41FA5}">
                      <a16:colId xmlns:a16="http://schemas.microsoft.com/office/drawing/2014/main" val="2625379185"/>
                    </a:ext>
                  </a:extLst>
                </a:gridCol>
              </a:tblGrid>
              <a:tr h="389365">
                <a:tc>
                  <a:txBody>
                    <a:bodyPr/>
                    <a:lstStyle/>
                    <a:p>
                      <a:r>
                        <a:rPr lang="ru-RU" dirty="0"/>
                        <a:t>Способы </a:t>
                      </a:r>
                    </a:p>
                  </a:txBody>
                  <a:tcPr/>
                </a:tc>
                <a:tc>
                  <a:txBody>
                    <a:bodyPr/>
                    <a:lstStyle/>
                    <a:p>
                      <a:r>
                        <a:rPr lang="ru-RU" dirty="0"/>
                        <a:t>Сущность</a:t>
                      </a:r>
                    </a:p>
                  </a:txBody>
                  <a:tcPr/>
                </a:tc>
                <a:tc>
                  <a:txBody>
                    <a:bodyPr/>
                    <a:lstStyle/>
                    <a:p>
                      <a:r>
                        <a:rPr lang="ru-RU" dirty="0"/>
                        <a:t>Приемы</a:t>
                      </a:r>
                    </a:p>
                  </a:txBody>
                  <a:tcPr/>
                </a:tc>
                <a:extLst>
                  <a:ext uri="{0D108BD9-81ED-4DB2-BD59-A6C34878D82A}">
                    <a16:rowId xmlns:a16="http://schemas.microsoft.com/office/drawing/2014/main" val="52207781"/>
                  </a:ext>
                </a:extLst>
              </a:tr>
              <a:tr h="3211035">
                <a:tc>
                  <a:txBody>
                    <a:bodyPr/>
                    <a:lstStyle/>
                    <a:p>
                      <a:r>
                        <a:rPr lang="ru-RU" dirty="0"/>
                        <a:t>1.Установление психологического контакта</a:t>
                      </a:r>
                    </a:p>
                  </a:txBody>
                  <a:tcPr/>
                </a:tc>
                <a:tc>
                  <a:txBody>
                    <a:bodyPr/>
                    <a:lstStyle/>
                    <a:p>
                      <a:r>
                        <a:rPr lang="ru-RU" dirty="0"/>
                        <a:t>Создание атмосферы доверия (доброжелательности), улыбка, обращение по имени, поглаживание, доброжелательный визуальный контакт, фразы, постоянное проявление интереса сопереживание ему.</a:t>
                      </a:r>
                    </a:p>
                  </a:txBody>
                  <a:tcPr/>
                </a:tc>
                <a:tc>
                  <a:txBody>
                    <a:bodyPr/>
                    <a:lstStyle/>
                    <a:p>
                      <a:r>
                        <a:rPr lang="ru-RU" dirty="0"/>
                        <a:t>-Я рада видеть тебя... -Мне приятно общаться с Вами. -Как хорошо, что мы встретились. </a:t>
                      </a:r>
                    </a:p>
                  </a:txBody>
                  <a:tcPr/>
                </a:tc>
                <a:extLst>
                  <a:ext uri="{0D108BD9-81ED-4DB2-BD59-A6C34878D82A}">
                    <a16:rowId xmlns:a16="http://schemas.microsoft.com/office/drawing/2014/main" val="890020484"/>
                  </a:ext>
                </a:extLst>
              </a:tr>
              <a:tr h="2112174">
                <a:tc>
                  <a:txBody>
                    <a:bodyPr/>
                    <a:lstStyle/>
                    <a:p>
                      <a:r>
                        <a:rPr lang="ru-RU" dirty="0"/>
                        <a:t>2.На фоне эмоциональной комфортности снятие страха </a:t>
                      </a:r>
                    </a:p>
                  </a:txBody>
                  <a:tcPr/>
                </a:tc>
                <a:tc>
                  <a:txBody>
                    <a:bodyPr/>
                    <a:lstStyle/>
                    <a:p>
                      <a:r>
                        <a:rPr lang="ru-RU" dirty="0"/>
                        <a:t>Освобождение психологического зажима</a:t>
                      </a:r>
                    </a:p>
                  </a:txBody>
                  <a:tcPr/>
                </a:tc>
                <a:tc>
                  <a:txBody>
                    <a:bodyPr/>
                    <a:lstStyle/>
                    <a:p>
                      <a:r>
                        <a:rPr lang="ru-RU" dirty="0"/>
                        <a:t>-Ничего страшного, если не получится, поищем другой способ. -Это очень важно сделать, и у тебя непременно получится. -Мы все пробуем и ищем, только так может что-то получиться. -Люди учатся на своих ошибках, и находят способы решений. </a:t>
                      </a:r>
                    </a:p>
                  </a:txBody>
                  <a:tcPr/>
                </a:tc>
                <a:extLst>
                  <a:ext uri="{0D108BD9-81ED-4DB2-BD59-A6C34878D82A}">
                    <a16:rowId xmlns:a16="http://schemas.microsoft.com/office/drawing/2014/main" val="338804915"/>
                  </a:ext>
                </a:extLst>
              </a:tr>
            </a:tbl>
          </a:graphicData>
        </a:graphic>
      </p:graphicFrame>
    </p:spTree>
    <p:extLst>
      <p:ext uri="{BB962C8B-B14F-4D97-AF65-F5344CB8AC3E}">
        <p14:creationId xmlns:p14="http://schemas.microsoft.com/office/powerpoint/2010/main" val="350804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1B3F8-9AAC-DFCC-FA84-A692B33E3D24}"/>
              </a:ext>
            </a:extLst>
          </p:cNvPr>
          <p:cNvSpPr>
            <a:spLocks noGrp="1"/>
          </p:cNvSpPr>
          <p:nvPr>
            <p:ph type="title"/>
          </p:nvPr>
        </p:nvSpPr>
        <p:spPr>
          <a:xfrm>
            <a:off x="467544" y="191549"/>
            <a:ext cx="8568952" cy="429139"/>
          </a:xfrm>
        </p:spPr>
        <p:txBody>
          <a:bodyPr>
            <a:noAutofit/>
          </a:bodyPr>
          <a:lstStyle/>
          <a:p>
            <a:r>
              <a:rPr lang="ru-RU" sz="3200" dirty="0">
                <a:solidFill>
                  <a:schemeClr val="accent1">
                    <a:lumMod val="50000"/>
                  </a:schemeClr>
                </a:solidFill>
              </a:rPr>
              <a:t>Алгоритм создания ситуации успеха</a:t>
            </a:r>
          </a:p>
        </p:txBody>
      </p:sp>
      <p:graphicFrame>
        <p:nvGraphicFramePr>
          <p:cNvPr id="4" name="Таблица 4">
            <a:extLst>
              <a:ext uri="{FF2B5EF4-FFF2-40B4-BE49-F238E27FC236}">
                <a16:creationId xmlns:a16="http://schemas.microsoft.com/office/drawing/2014/main" id="{B40BE528-946F-820C-1046-15017A1EE6B3}"/>
              </a:ext>
            </a:extLst>
          </p:cNvPr>
          <p:cNvGraphicFramePr>
            <a:graphicFrameLocks noGrp="1"/>
          </p:cNvGraphicFramePr>
          <p:nvPr>
            <p:ph idx="1"/>
            <p:extLst>
              <p:ext uri="{D42A27DB-BD31-4B8C-83A1-F6EECF244321}">
                <p14:modId xmlns:p14="http://schemas.microsoft.com/office/powerpoint/2010/main" val="2766765978"/>
              </p:ext>
            </p:extLst>
          </p:nvPr>
        </p:nvGraphicFramePr>
        <p:xfrm>
          <a:off x="287524" y="836712"/>
          <a:ext cx="8568951" cy="6018694"/>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3971998305"/>
                    </a:ext>
                  </a:extLst>
                </a:gridCol>
                <a:gridCol w="2448272">
                  <a:extLst>
                    <a:ext uri="{9D8B030D-6E8A-4147-A177-3AD203B41FA5}">
                      <a16:colId xmlns:a16="http://schemas.microsoft.com/office/drawing/2014/main" val="2925295754"/>
                    </a:ext>
                  </a:extLst>
                </a:gridCol>
                <a:gridCol w="4140459">
                  <a:extLst>
                    <a:ext uri="{9D8B030D-6E8A-4147-A177-3AD203B41FA5}">
                      <a16:colId xmlns:a16="http://schemas.microsoft.com/office/drawing/2014/main" val="2625379185"/>
                    </a:ext>
                  </a:extLst>
                </a:gridCol>
              </a:tblGrid>
              <a:tr h="379426">
                <a:tc>
                  <a:txBody>
                    <a:bodyPr/>
                    <a:lstStyle/>
                    <a:p>
                      <a:r>
                        <a:rPr lang="ru-RU" dirty="0"/>
                        <a:t>Способы </a:t>
                      </a:r>
                    </a:p>
                  </a:txBody>
                  <a:tcPr/>
                </a:tc>
                <a:tc>
                  <a:txBody>
                    <a:bodyPr/>
                    <a:lstStyle/>
                    <a:p>
                      <a:r>
                        <a:rPr lang="ru-RU" dirty="0"/>
                        <a:t>Сущность</a:t>
                      </a:r>
                    </a:p>
                  </a:txBody>
                  <a:tcPr/>
                </a:tc>
                <a:tc>
                  <a:txBody>
                    <a:bodyPr/>
                    <a:lstStyle/>
                    <a:p>
                      <a:r>
                        <a:rPr lang="ru-RU" dirty="0"/>
                        <a:t>Приемы</a:t>
                      </a:r>
                    </a:p>
                  </a:txBody>
                  <a:tcPr/>
                </a:tc>
                <a:extLst>
                  <a:ext uri="{0D108BD9-81ED-4DB2-BD59-A6C34878D82A}">
                    <a16:rowId xmlns:a16="http://schemas.microsoft.com/office/drawing/2014/main" val="52207781"/>
                  </a:ext>
                </a:extLst>
              </a:tr>
              <a:tr h="1496912">
                <a:tc>
                  <a:txBody>
                    <a:bodyPr/>
                    <a:lstStyle/>
                    <a:p>
                      <a:r>
                        <a:rPr lang="ru-RU" dirty="0"/>
                        <a:t>3.Четкая инструкция</a:t>
                      </a:r>
                    </a:p>
                  </a:txBody>
                  <a:tcPr/>
                </a:tc>
                <a:tc>
                  <a:txBody>
                    <a:bodyPr/>
                    <a:lstStyle/>
                    <a:p>
                      <a:r>
                        <a:rPr lang="ru-RU" dirty="0"/>
                        <a:t>Совет, как лучше выполнить планируемое, скрытая помощь. </a:t>
                      </a:r>
                    </a:p>
                  </a:txBody>
                  <a:tcPr/>
                </a:tc>
                <a:tc>
                  <a:txBody>
                    <a:bodyPr/>
                    <a:lstStyle/>
                    <a:p>
                      <a:r>
                        <a:rPr lang="ru-RU" dirty="0"/>
                        <a:t>-Я бы начала с... -Я полагаю, что удобнее было бы сделать. -Достаточно вспомнить вот эту часть и... -Может быть, попробуешь... -Именно ты и мог выполнить такое дело.</a:t>
                      </a:r>
                    </a:p>
                  </a:txBody>
                  <a:tcPr/>
                </a:tc>
                <a:extLst>
                  <a:ext uri="{0D108BD9-81ED-4DB2-BD59-A6C34878D82A}">
                    <a16:rowId xmlns:a16="http://schemas.microsoft.com/office/drawing/2014/main" val="297178344"/>
                  </a:ext>
                </a:extLst>
              </a:tr>
              <a:tr h="2084102">
                <a:tc>
                  <a:txBody>
                    <a:bodyPr/>
                    <a:lstStyle/>
                    <a:p>
                      <a:r>
                        <a:rPr lang="ru-RU" dirty="0"/>
                        <a:t>4.Авансирование личности. Персональная исключительность. </a:t>
                      </a:r>
                    </a:p>
                  </a:txBody>
                  <a:tcPr/>
                </a:tc>
                <a:tc>
                  <a:txBody>
                    <a:bodyPr/>
                    <a:lstStyle/>
                    <a:p>
                      <a:r>
                        <a:rPr lang="ru-RU" dirty="0"/>
                        <a:t>Провозглашение её достоинств. Мобилизация активности ребенка</a:t>
                      </a:r>
                    </a:p>
                  </a:txBody>
                  <a:tcPr/>
                </a:tc>
                <a:tc>
                  <a:txBody>
                    <a:bodyPr/>
                    <a:lstStyle/>
                    <a:p>
                      <a:r>
                        <a:rPr lang="ru-RU" dirty="0"/>
                        <a:t>-« У тебя обязательно получиться». Конечно ты это сделаешь, потому что ты... -Ведь у тебя хорошая зрительная память. -Твой сильный характер не боится неудач. -Я даже не сомневаюсь в успешном результате. -Только ты и мог бы. -Только тебе, я могу доверить</a:t>
                      </a:r>
                    </a:p>
                  </a:txBody>
                  <a:tcPr/>
                </a:tc>
                <a:extLst>
                  <a:ext uri="{0D108BD9-81ED-4DB2-BD59-A6C34878D82A}">
                    <a16:rowId xmlns:a16="http://schemas.microsoft.com/office/drawing/2014/main" val="3267215311"/>
                  </a:ext>
                </a:extLst>
              </a:tr>
              <a:tr h="2058254">
                <a:tc>
                  <a:txBody>
                    <a:bodyPr/>
                    <a:lstStyle/>
                    <a:p>
                      <a:r>
                        <a:rPr lang="ru-RU" dirty="0"/>
                        <a:t>5.Внесение мотива (обозначить практическую значимость). Положительное подкрепление </a:t>
                      </a:r>
                    </a:p>
                  </a:txBody>
                  <a:tcPr/>
                </a:tc>
                <a:tc>
                  <a:txBody>
                    <a:bodyPr/>
                    <a:lstStyle/>
                    <a:p>
                      <a:r>
                        <a:rPr lang="ru-RU" dirty="0"/>
                        <a:t>Переключение внимания ребенка с себя на дело путем усиления его социальной значимости. </a:t>
                      </a:r>
                    </a:p>
                  </a:txBody>
                  <a:tcPr/>
                </a:tc>
                <a:tc>
                  <a:txBody>
                    <a:bodyPr/>
                    <a:lstStyle/>
                    <a:p>
                      <a:r>
                        <a:rPr lang="ru-RU" dirty="0"/>
                        <a:t>«Без твоей помощи твоим товарищам не справиться…» -Это нам необходимо... -Это очень важно для нашей работы... -Наше дело зависит от твоей работы... -Только ты и сможешь... -Никто, кроме тебя... -Именно ты способен это сделать..</a:t>
                      </a:r>
                    </a:p>
                  </a:txBody>
                  <a:tcPr/>
                </a:tc>
                <a:extLst>
                  <a:ext uri="{0D108BD9-81ED-4DB2-BD59-A6C34878D82A}">
                    <a16:rowId xmlns:a16="http://schemas.microsoft.com/office/drawing/2014/main" val="300779099"/>
                  </a:ext>
                </a:extLst>
              </a:tr>
            </a:tbl>
          </a:graphicData>
        </a:graphic>
      </p:graphicFrame>
    </p:spTree>
    <p:extLst>
      <p:ext uri="{BB962C8B-B14F-4D97-AF65-F5344CB8AC3E}">
        <p14:creationId xmlns:p14="http://schemas.microsoft.com/office/powerpoint/2010/main" val="1057630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D1B3F8-9AAC-DFCC-FA84-A692B33E3D24}"/>
              </a:ext>
            </a:extLst>
          </p:cNvPr>
          <p:cNvSpPr>
            <a:spLocks noGrp="1"/>
          </p:cNvSpPr>
          <p:nvPr>
            <p:ph type="title"/>
          </p:nvPr>
        </p:nvSpPr>
        <p:spPr>
          <a:xfrm>
            <a:off x="467544" y="191549"/>
            <a:ext cx="8568952" cy="645163"/>
          </a:xfrm>
        </p:spPr>
        <p:txBody>
          <a:bodyPr>
            <a:normAutofit/>
          </a:bodyPr>
          <a:lstStyle/>
          <a:p>
            <a:r>
              <a:rPr lang="ru-RU" sz="3200" dirty="0">
                <a:solidFill>
                  <a:schemeClr val="accent1">
                    <a:lumMod val="50000"/>
                  </a:schemeClr>
                </a:solidFill>
              </a:rPr>
              <a:t>Алгоритм создания ситуации успеха</a:t>
            </a:r>
          </a:p>
        </p:txBody>
      </p:sp>
      <p:graphicFrame>
        <p:nvGraphicFramePr>
          <p:cNvPr id="4" name="Таблица 4">
            <a:extLst>
              <a:ext uri="{FF2B5EF4-FFF2-40B4-BE49-F238E27FC236}">
                <a16:creationId xmlns:a16="http://schemas.microsoft.com/office/drawing/2014/main" id="{B40BE528-946F-820C-1046-15017A1EE6B3}"/>
              </a:ext>
            </a:extLst>
          </p:cNvPr>
          <p:cNvGraphicFramePr>
            <a:graphicFrameLocks noGrp="1"/>
          </p:cNvGraphicFramePr>
          <p:nvPr>
            <p:ph idx="1"/>
            <p:extLst>
              <p:ext uri="{D42A27DB-BD31-4B8C-83A1-F6EECF244321}">
                <p14:modId xmlns:p14="http://schemas.microsoft.com/office/powerpoint/2010/main" val="180327735"/>
              </p:ext>
            </p:extLst>
          </p:nvPr>
        </p:nvGraphicFramePr>
        <p:xfrm>
          <a:off x="287524" y="836712"/>
          <a:ext cx="8568951" cy="5999394"/>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3971998305"/>
                    </a:ext>
                  </a:extLst>
                </a:gridCol>
                <a:gridCol w="2448272">
                  <a:extLst>
                    <a:ext uri="{9D8B030D-6E8A-4147-A177-3AD203B41FA5}">
                      <a16:colId xmlns:a16="http://schemas.microsoft.com/office/drawing/2014/main" val="2925295754"/>
                    </a:ext>
                  </a:extLst>
                </a:gridCol>
                <a:gridCol w="4140459">
                  <a:extLst>
                    <a:ext uri="{9D8B030D-6E8A-4147-A177-3AD203B41FA5}">
                      <a16:colId xmlns:a16="http://schemas.microsoft.com/office/drawing/2014/main" val="2625379185"/>
                    </a:ext>
                  </a:extLst>
                </a:gridCol>
              </a:tblGrid>
              <a:tr h="386830">
                <a:tc>
                  <a:txBody>
                    <a:bodyPr/>
                    <a:lstStyle/>
                    <a:p>
                      <a:r>
                        <a:rPr lang="ru-RU" dirty="0"/>
                        <a:t>Способы </a:t>
                      </a:r>
                    </a:p>
                  </a:txBody>
                  <a:tcPr/>
                </a:tc>
                <a:tc>
                  <a:txBody>
                    <a:bodyPr/>
                    <a:lstStyle/>
                    <a:p>
                      <a:r>
                        <a:rPr lang="ru-RU" dirty="0"/>
                        <a:t>Сущность</a:t>
                      </a:r>
                    </a:p>
                  </a:txBody>
                  <a:tcPr/>
                </a:tc>
                <a:tc>
                  <a:txBody>
                    <a:bodyPr/>
                    <a:lstStyle/>
                    <a:p>
                      <a:r>
                        <a:rPr lang="ru-RU" dirty="0"/>
                        <a:t>Приемы</a:t>
                      </a:r>
                    </a:p>
                  </a:txBody>
                  <a:tcPr/>
                </a:tc>
                <a:extLst>
                  <a:ext uri="{0D108BD9-81ED-4DB2-BD59-A6C34878D82A}">
                    <a16:rowId xmlns:a16="http://schemas.microsoft.com/office/drawing/2014/main" val="52207781"/>
                  </a:ext>
                </a:extLst>
              </a:tr>
              <a:tr h="2098418">
                <a:tc>
                  <a:txBody>
                    <a:bodyPr/>
                    <a:lstStyle/>
                    <a:p>
                      <a:r>
                        <a:rPr lang="ru-RU" dirty="0"/>
                        <a:t>6. Педагогическое внушение. Скрытое инструктирование ребёнка в способах деятельности</a:t>
                      </a:r>
                    </a:p>
                  </a:txBody>
                  <a:tcPr/>
                </a:tc>
                <a:tc>
                  <a:txBody>
                    <a:bodyPr/>
                    <a:lstStyle/>
                    <a:p>
                      <a:r>
                        <a:rPr lang="ru-RU" dirty="0"/>
                        <a:t>Через интонацию, пластику, мимику. Передача веры в успех, импульс к действию.</a:t>
                      </a:r>
                    </a:p>
                  </a:txBody>
                  <a:tcPr/>
                </a:tc>
                <a:tc>
                  <a:txBody>
                    <a:bodyPr/>
                    <a:lstStyle/>
                    <a:p>
                      <a:r>
                        <a:rPr lang="ru-RU" dirty="0"/>
                        <a:t>-Начинай же! -Смелее, смелее... -У тебя получится! -Ты хорошо это делаешь. -Возможно, лучше всего начать с…, -Выполняя работу, не забудьте о… -Так хочется поскорее увидеть…</a:t>
                      </a:r>
                    </a:p>
                  </a:txBody>
                  <a:tcPr/>
                </a:tc>
                <a:extLst>
                  <a:ext uri="{0D108BD9-81ED-4DB2-BD59-A6C34878D82A}">
                    <a16:rowId xmlns:a16="http://schemas.microsoft.com/office/drawing/2014/main" val="571169669"/>
                  </a:ext>
                </a:extLst>
              </a:tr>
              <a:tr h="2555312">
                <a:tc>
                  <a:txBody>
                    <a:bodyPr/>
                    <a:lstStyle/>
                    <a:p>
                      <a:r>
                        <a:rPr lang="ru-RU" dirty="0"/>
                        <a:t>7. Педагогическая оценка результата. Высокая оценка деталей. </a:t>
                      </a:r>
                    </a:p>
                  </a:txBody>
                  <a:tcPr/>
                </a:tc>
                <a:tc>
                  <a:txBody>
                    <a:bodyPr/>
                    <a:lstStyle/>
                    <a:p>
                      <a:r>
                        <a:rPr lang="ru-RU" dirty="0"/>
                        <a:t>Оценивание не человека, а деятельности, отношения ребенка к ней, позитивное оценивание, использование приема детальной оценки.</a:t>
                      </a:r>
                    </a:p>
                  </a:txBody>
                  <a:tcPr/>
                </a:tc>
                <a:tc>
                  <a:txBody>
                    <a:bodyPr/>
                    <a:lstStyle/>
                    <a:p>
                      <a:r>
                        <a:rPr lang="ru-RU" dirty="0"/>
                        <a:t>-Вот эта деталь получилась прекрасно... -В этой работе хорошо прослеживается логика .. -Ты творчески поработал над данным заданием. -Тебе особенно удалось то объяснение… -Больше всего мне в твоей работе понравилось…</a:t>
                      </a:r>
                    </a:p>
                  </a:txBody>
                  <a:tcPr/>
                </a:tc>
                <a:extLst>
                  <a:ext uri="{0D108BD9-81ED-4DB2-BD59-A6C34878D82A}">
                    <a16:rowId xmlns:a16="http://schemas.microsoft.com/office/drawing/2014/main" val="1406214521"/>
                  </a:ext>
                </a:extLst>
              </a:tr>
              <a:tr h="953826">
                <a:tc>
                  <a:txBody>
                    <a:bodyPr/>
                    <a:lstStyle/>
                    <a:p>
                      <a:r>
                        <a:rPr lang="ru-RU" dirty="0"/>
                        <a:t>8. Вселение веры ученику</a:t>
                      </a:r>
                    </a:p>
                  </a:txBody>
                  <a:tcPr/>
                </a:tc>
                <a:tc>
                  <a:txBody>
                    <a:bodyPr/>
                    <a:lstStyle/>
                    <a:p>
                      <a:r>
                        <a:rPr lang="ru-RU" dirty="0"/>
                        <a:t>Вселение веры ученику в его будущие успехи</a:t>
                      </a:r>
                    </a:p>
                  </a:txBody>
                  <a:tcPr/>
                </a:tc>
                <a:tc>
                  <a:txBody>
                    <a:bodyPr/>
                    <a:lstStyle/>
                    <a:p>
                      <a:r>
                        <a:rPr lang="ru-RU" dirty="0"/>
                        <a:t>-В следующий раз получится ещё лучше! -В следующий раз ты сможешь выполнить ещё более сложное задание</a:t>
                      </a:r>
                    </a:p>
                  </a:txBody>
                  <a:tcPr/>
                </a:tc>
                <a:extLst>
                  <a:ext uri="{0D108BD9-81ED-4DB2-BD59-A6C34878D82A}">
                    <a16:rowId xmlns:a16="http://schemas.microsoft.com/office/drawing/2014/main" val="749543989"/>
                  </a:ext>
                </a:extLst>
              </a:tr>
            </a:tbl>
          </a:graphicData>
        </a:graphic>
      </p:graphicFrame>
    </p:spTree>
    <p:extLst>
      <p:ext uri="{BB962C8B-B14F-4D97-AF65-F5344CB8AC3E}">
        <p14:creationId xmlns:p14="http://schemas.microsoft.com/office/powerpoint/2010/main" val="599527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2C25C-519F-D9AD-1B6B-43F55790052D}"/>
              </a:ext>
            </a:extLst>
          </p:cNvPr>
          <p:cNvSpPr>
            <a:spLocks noGrp="1"/>
          </p:cNvSpPr>
          <p:nvPr>
            <p:ph type="title"/>
          </p:nvPr>
        </p:nvSpPr>
        <p:spPr>
          <a:xfrm>
            <a:off x="611560" y="260648"/>
            <a:ext cx="8424936" cy="432048"/>
          </a:xfrm>
        </p:spPr>
        <p:txBody>
          <a:bodyPr>
            <a:noAutofit/>
          </a:bodyPr>
          <a:lstStyle/>
          <a:p>
            <a:b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Правила, обеспечивающие ситуацию успеха:</a:t>
            </a:r>
            <a:br>
              <a:rPr lang="ru-RU" sz="28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64ACC84-33A6-E51F-DFAA-820676E01C1A}"/>
              </a:ext>
            </a:extLst>
          </p:cNvPr>
          <p:cNvSpPr>
            <a:spLocks noGrp="1"/>
          </p:cNvSpPr>
          <p:nvPr>
            <p:ph idx="1"/>
          </p:nvPr>
        </p:nvSpPr>
        <p:spPr>
          <a:xfrm>
            <a:off x="395536" y="908720"/>
            <a:ext cx="8640960" cy="5328592"/>
          </a:xfrm>
        </p:spPr>
        <p:txBody>
          <a:bodyPr>
            <a:normAutofit/>
          </a:bodyPr>
          <a:lstStyle/>
          <a:p>
            <a:pPr marL="0">
              <a:lnSpc>
                <a:spcPct val="107000"/>
              </a:lnSpc>
              <a:spcBef>
                <a:spcPts val="0"/>
              </a:spcBef>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Подбадривать за малейший успех, одобрять за малейшую победу в соревновании с самим собой или другими учащимися, за помощь другим, чтобы радость победы была нравственной.</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Своевременно отмечать успехи и достижения учащихся во всех </a:t>
            </a:r>
            <a:r>
              <a:rPr lang="ru-RU" sz="1800" u="sng" dirty="0">
                <a:solidFill>
                  <a:srgbClr val="0000EE"/>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Виды деятельности"/>
              </a:rPr>
              <a:t>видах деятельности</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Особенно важно делать это публично, чтобы все знали о поощрении именно данного ребенка.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Использовать на определенном этапе обучения систему поощрения в виде участия в выставках и конкурсах и получении за это наградного материала.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Применять на занятиях задания, предполагающие соревновательность, развивающие сообразительность и догадку, содержащих творческие элементы.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Успех является источником внутренних сил ребенка, рождающий энергию для преодоления трудностей, желания творить. Ребенок испытывает уверенность в себе и внутреннее удовлетворение. На основе всего этого, можно сделать вывод: успех в творческой работе – завтрашний успех в жизни!</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pic>
        <p:nvPicPr>
          <p:cNvPr id="9" name="Рисунок 8">
            <a:extLst>
              <a:ext uri="{FF2B5EF4-FFF2-40B4-BE49-F238E27FC236}">
                <a16:creationId xmlns:a16="http://schemas.microsoft.com/office/drawing/2014/main" id="{13A86BD0-A0B3-DA57-648E-763FFB420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40" y="4838042"/>
            <a:ext cx="2808312" cy="1930896"/>
          </a:xfrm>
          <a:prstGeom prst="rect">
            <a:avLst/>
          </a:prstGeom>
          <a:ln>
            <a:solidFill>
              <a:schemeClr val="accent1"/>
            </a:solidFill>
          </a:ln>
        </p:spPr>
      </p:pic>
      <p:pic>
        <p:nvPicPr>
          <p:cNvPr id="11" name="Рисунок 10">
            <a:extLst>
              <a:ext uri="{FF2B5EF4-FFF2-40B4-BE49-F238E27FC236}">
                <a16:creationId xmlns:a16="http://schemas.microsoft.com/office/drawing/2014/main" id="{06375B1A-A2B9-8FEC-C36F-8E7247581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5106298"/>
            <a:ext cx="2276876" cy="1707657"/>
          </a:xfrm>
          <a:prstGeom prst="rect">
            <a:avLst/>
          </a:prstGeom>
        </p:spPr>
      </p:pic>
    </p:spTree>
    <p:extLst>
      <p:ext uri="{BB962C8B-B14F-4D97-AF65-F5344CB8AC3E}">
        <p14:creationId xmlns:p14="http://schemas.microsoft.com/office/powerpoint/2010/main" val="23336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B10A36-2FD2-FC48-4BCD-C228D5EF77E5}"/>
              </a:ext>
            </a:extLst>
          </p:cNvPr>
          <p:cNvSpPr>
            <a:spLocks noGrp="1"/>
          </p:cNvSpPr>
          <p:nvPr>
            <p:ph type="title"/>
          </p:nvPr>
        </p:nvSpPr>
        <p:spPr>
          <a:xfrm>
            <a:off x="1691680" y="191549"/>
            <a:ext cx="7344816" cy="429139"/>
          </a:xfrm>
        </p:spPr>
        <p:txBody>
          <a:bodyPr>
            <a:normAutofit fontScale="90000"/>
          </a:bodyPr>
          <a:lstStyle/>
          <a:p>
            <a:r>
              <a:rPr lang="ru-RU" sz="4400" b="1" dirty="0">
                <a:solidFill>
                  <a:srgbClr val="CC0066"/>
                </a:solidFill>
                <a:latin typeface="Times New Roman" pitchFamily="18" charset="0"/>
                <a:cs typeface="Times New Roman" pitchFamily="18" charset="0"/>
              </a:rPr>
              <a:t>Результаты</a:t>
            </a:r>
            <a:endParaRPr lang="ru-RU" dirty="0"/>
          </a:p>
        </p:txBody>
      </p:sp>
      <p:sp>
        <p:nvSpPr>
          <p:cNvPr id="3" name="Объект 2">
            <a:extLst>
              <a:ext uri="{FF2B5EF4-FFF2-40B4-BE49-F238E27FC236}">
                <a16:creationId xmlns:a16="http://schemas.microsoft.com/office/drawing/2014/main" id="{8F540A95-F865-B3CE-F927-2A428148FE94}"/>
              </a:ext>
            </a:extLst>
          </p:cNvPr>
          <p:cNvSpPr>
            <a:spLocks noGrp="1"/>
          </p:cNvSpPr>
          <p:nvPr>
            <p:ph idx="1"/>
          </p:nvPr>
        </p:nvSpPr>
        <p:spPr>
          <a:xfrm>
            <a:off x="323528" y="692695"/>
            <a:ext cx="8712968" cy="5973755"/>
          </a:xfrm>
        </p:spPr>
        <p:txBody>
          <a:bodyPr>
            <a:normAutofit/>
          </a:bodyPr>
          <a:lstStyle/>
          <a:p>
            <a:pPr algn="just"/>
            <a:r>
              <a:rPr lang="ru-RU" sz="1900" dirty="0">
                <a:solidFill>
                  <a:srgbClr val="000066"/>
                </a:solidFill>
                <a:latin typeface="Times New Roman" pitchFamily="18" charset="0"/>
                <a:cs typeface="Times New Roman" pitchFamily="18" charset="0"/>
              </a:rPr>
              <a:t>Созданные условия дают реальную возможность для каждого ребенка пережить замечательное чувство успеха, преодолеть робость и смущение, самоутвердиться в собственных глазах, глазах сверстников и взрослых – педагогов, родителей.</a:t>
            </a:r>
          </a:p>
          <a:p>
            <a:pPr algn="just"/>
            <a:r>
              <a:rPr lang="ru-RU" sz="1900" dirty="0">
                <a:solidFill>
                  <a:srgbClr val="000066"/>
                </a:solidFill>
                <a:latin typeface="Times New Roman" pitchFamily="18" charset="0"/>
                <a:cs typeface="Times New Roman" pitchFamily="18" charset="0"/>
              </a:rPr>
              <a:t>Иногда первая публичная победа ребенка бывает именно в нашем санатории. Она порождает вторую, третью, пробуждает в нем силы, которые ранее порой и не подозревались, и грани его возможностей значительно расширяются, ибо повседневная жизнь ребенка в маленьких достижениях и победах – это крылья ребенка, несущие его к осознанию себя, обретению собственной значимости.</a:t>
            </a:r>
          </a:p>
          <a:p>
            <a:pPr algn="just"/>
            <a:r>
              <a:rPr lang="ru-RU" sz="1900" dirty="0">
                <a:solidFill>
                  <a:srgbClr val="000066"/>
                </a:solidFill>
                <a:latin typeface="Times New Roman" pitchFamily="18" charset="0"/>
                <a:cs typeface="Times New Roman" pitchFamily="18" charset="0"/>
              </a:rPr>
              <a:t>На базе этого состояния  меняется уровень самооценки, самоуважения ребенка, иными словами, активизируется его внутренний потенциал.</a:t>
            </a:r>
          </a:p>
          <a:p>
            <a:pPr algn="just"/>
            <a:r>
              <a:rPr lang="ru-RU" sz="1900" dirty="0">
                <a:solidFill>
                  <a:srgbClr val="000066"/>
                </a:solidFill>
                <a:latin typeface="Times New Roman" pitchFamily="18" charset="0"/>
                <a:cs typeface="Times New Roman" pitchFamily="18" charset="0"/>
              </a:rPr>
              <a:t>Положительное психоэмоциональное состояние ребенка способствует повышению эффективности восстановительного лечения.</a:t>
            </a:r>
          </a:p>
          <a:p>
            <a:endParaRPr lang="ru-RU" dirty="0"/>
          </a:p>
        </p:txBody>
      </p:sp>
      <p:pic>
        <p:nvPicPr>
          <p:cNvPr id="5" name="Рисунок 4">
            <a:extLst>
              <a:ext uri="{FF2B5EF4-FFF2-40B4-BE49-F238E27FC236}">
                <a16:creationId xmlns:a16="http://schemas.microsoft.com/office/drawing/2014/main" id="{BBA94683-4077-4535-1BAE-F9D6B993E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25" y="4749618"/>
            <a:ext cx="2555776" cy="1916832"/>
          </a:xfrm>
          <a:prstGeom prst="rect">
            <a:avLst/>
          </a:prstGeom>
        </p:spPr>
      </p:pic>
      <p:pic>
        <p:nvPicPr>
          <p:cNvPr id="7" name="Рисунок 6">
            <a:extLst>
              <a:ext uri="{FF2B5EF4-FFF2-40B4-BE49-F238E27FC236}">
                <a16:creationId xmlns:a16="http://schemas.microsoft.com/office/drawing/2014/main" id="{1D30D8B9-EC7D-95E8-F764-C71DBDF4B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618" y="4757278"/>
            <a:ext cx="2545563" cy="1909172"/>
          </a:xfrm>
          <a:prstGeom prst="rect">
            <a:avLst/>
          </a:prstGeom>
        </p:spPr>
      </p:pic>
    </p:spTree>
    <p:extLst>
      <p:ext uri="{BB962C8B-B14F-4D97-AF65-F5344CB8AC3E}">
        <p14:creationId xmlns:p14="http://schemas.microsoft.com/office/powerpoint/2010/main" val="16712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A910C-7C07-7F68-9B5F-24D97833AE79}"/>
              </a:ext>
            </a:extLst>
          </p:cNvPr>
          <p:cNvSpPr>
            <a:spLocks noGrp="1"/>
          </p:cNvSpPr>
          <p:nvPr>
            <p:ph type="ctrTitle"/>
          </p:nvPr>
        </p:nvSpPr>
        <p:spPr/>
        <p:txBody>
          <a:bodyPr/>
          <a:lstStyle/>
          <a:p>
            <a:r>
              <a:rPr lang="ru-RU" b="1" dirty="0">
                <a:solidFill>
                  <a:schemeClr val="accent1">
                    <a:lumMod val="50000"/>
                  </a:schemeClr>
                </a:solidFill>
                <a:latin typeface="Baskerville Old Face" pitchFamily="18" charset="0"/>
              </a:rPr>
              <a:t>Спасибо за внимание!</a:t>
            </a:r>
            <a:endParaRPr lang="ru-RU" dirty="0">
              <a:solidFill>
                <a:schemeClr val="accent1">
                  <a:lumMod val="50000"/>
                </a:schemeClr>
              </a:solidFill>
            </a:endParaRPr>
          </a:p>
        </p:txBody>
      </p:sp>
    </p:spTree>
    <p:extLst>
      <p:ext uri="{BB962C8B-B14F-4D97-AF65-F5344CB8AC3E}">
        <p14:creationId xmlns:p14="http://schemas.microsoft.com/office/powerpoint/2010/main" val="37040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853F44-4F27-2959-7012-392CCC749740}"/>
              </a:ext>
            </a:extLst>
          </p:cNvPr>
          <p:cNvSpPr>
            <a:spLocks noGrp="1"/>
          </p:cNvSpPr>
          <p:nvPr>
            <p:ph type="title"/>
          </p:nvPr>
        </p:nvSpPr>
        <p:spPr/>
        <p:txBody>
          <a:bodyPr>
            <a:normAutofit/>
          </a:bodyPr>
          <a:lstStyle/>
          <a:p>
            <a:r>
              <a:rPr lang="ru-RU" sz="3200" b="1" dirty="0">
                <a:solidFill>
                  <a:srgbClr val="CC0066"/>
                </a:solidFill>
                <a:latin typeface="Times New Roman" pitchFamily="18" charset="0"/>
                <a:cs typeface="Times New Roman" pitchFamily="18" charset="0"/>
              </a:rPr>
              <a:t>Актуальность темы</a:t>
            </a:r>
            <a:endParaRPr lang="ru-RU" sz="3200" dirty="0"/>
          </a:p>
        </p:txBody>
      </p:sp>
      <p:sp>
        <p:nvSpPr>
          <p:cNvPr id="3" name="Объект 2">
            <a:extLst>
              <a:ext uri="{FF2B5EF4-FFF2-40B4-BE49-F238E27FC236}">
                <a16:creationId xmlns:a16="http://schemas.microsoft.com/office/drawing/2014/main" id="{177ECF4F-AB46-F734-1A88-EAE050FD32A4}"/>
              </a:ext>
            </a:extLst>
          </p:cNvPr>
          <p:cNvSpPr>
            <a:spLocks noGrp="1"/>
          </p:cNvSpPr>
          <p:nvPr>
            <p:ph idx="1"/>
          </p:nvPr>
        </p:nvSpPr>
        <p:spPr>
          <a:xfrm>
            <a:off x="827584" y="1556792"/>
            <a:ext cx="8208912" cy="4680520"/>
          </a:xfrm>
        </p:spPr>
        <p:txBody>
          <a:bodyPr>
            <a:normAutofit fontScale="55000" lnSpcReduction="20000"/>
          </a:bodyPr>
          <a:lstStyle/>
          <a:p>
            <a:pPr algn="just"/>
            <a:r>
              <a:rPr lang="ru-RU" sz="3200" dirty="0">
                <a:solidFill>
                  <a:srgbClr val="000066"/>
                </a:solidFill>
                <a:latin typeface="Times New Roman" pitchFamily="18" charset="0"/>
                <a:cs typeface="Times New Roman" pitchFamily="18" charset="0"/>
              </a:rPr>
              <a:t>Улучшение психоэмоционального состояния ребенка как одной из составляющих эффективного санаторно-курортного лечения ребенка невозможно без создания ребенку ситуации успеха.</a:t>
            </a:r>
          </a:p>
          <a:p>
            <a:pPr algn="just"/>
            <a:r>
              <a:rPr lang="ru-RU" sz="3200" dirty="0">
                <a:solidFill>
                  <a:srgbClr val="000066"/>
                </a:solidFill>
                <a:latin typeface="Times New Roman" pitchFamily="18" charset="0"/>
                <a:cs typeface="Times New Roman" pitchFamily="18" charset="0"/>
              </a:rPr>
              <a:t>Необходимость создания ситуации успеха каждому ребенку давно осознана педагогической общественностью.</a:t>
            </a:r>
          </a:p>
          <a:p>
            <a:pPr algn="just"/>
            <a:r>
              <a:rPr lang="ru-RU" sz="3200" dirty="0">
                <a:solidFill>
                  <a:srgbClr val="000066"/>
                </a:solidFill>
                <a:latin typeface="Times New Roman" pitchFamily="18" charset="0"/>
                <a:cs typeface="Times New Roman" pitchFamily="18" charset="0"/>
              </a:rPr>
              <a:t>По мнению академика </a:t>
            </a:r>
            <a:r>
              <a:rPr lang="ru-RU" sz="3200" dirty="0" err="1">
                <a:solidFill>
                  <a:srgbClr val="000066"/>
                </a:solidFill>
                <a:latin typeface="Times New Roman" pitchFamily="18" charset="0"/>
                <a:cs typeface="Times New Roman" pitchFamily="18" charset="0"/>
              </a:rPr>
              <a:t>А.С.Белкина</a:t>
            </a:r>
            <a:r>
              <a:rPr lang="ru-RU" sz="3200" dirty="0">
                <a:solidFill>
                  <a:srgbClr val="000066"/>
                </a:solidFill>
                <a:latin typeface="Times New Roman" pitchFamily="18" charset="0"/>
                <a:cs typeface="Times New Roman" pitchFamily="18" charset="0"/>
              </a:rPr>
              <a:t> дети тогда смогут получать удовольствие от процесса познания, когда каждый из них будет чувствовать себя на занятиях «единственным и неповторимым среди всех других единственных и неповторимых».</a:t>
            </a:r>
          </a:p>
          <a:p>
            <a:pPr algn="just"/>
            <a:r>
              <a:rPr lang="ru-RU" sz="3200" dirty="0">
                <a:solidFill>
                  <a:srgbClr val="000066"/>
                </a:solidFill>
                <a:latin typeface="Times New Roman" pitchFamily="18" charset="0"/>
                <a:cs typeface="Times New Roman" pitchFamily="18" charset="0"/>
              </a:rPr>
              <a:t>Известный американский ученый, психолог, психотерапевт и педагог  </a:t>
            </a:r>
            <a:r>
              <a:rPr lang="ru-RU" sz="3200" dirty="0" err="1">
                <a:solidFill>
                  <a:srgbClr val="000066"/>
                </a:solidFill>
                <a:latin typeface="Times New Roman" pitchFamily="18" charset="0"/>
                <a:cs typeface="Times New Roman" pitchFamily="18" charset="0"/>
              </a:rPr>
              <a:t>У.Глассер</a:t>
            </a:r>
            <a:r>
              <a:rPr lang="ru-RU" sz="3200" dirty="0">
                <a:solidFill>
                  <a:srgbClr val="000066"/>
                </a:solidFill>
                <a:latin typeface="Times New Roman" pitchFamily="18" charset="0"/>
                <a:cs typeface="Times New Roman" pitchFamily="18" charset="0"/>
              </a:rPr>
              <a:t> также убежден, что если ребенку удается добиться успеха в различной деятельности, то у него есть все шансы на успех в жизни. А вот если ребенка лишить веры в себя, трудно будет надеяться на его «светлое будущее», убеждает нас доктор педагогических наук А. С. Белкин. «Одно неосторожное слово, один непродуманный шаг педагога могут надломить ребенка так, что потом не помогут никакие воспитательные ухищрения», – утверждает ученый. В работах отечественного ученого В. А. </a:t>
            </a:r>
            <a:r>
              <a:rPr lang="ru-RU" sz="3200" dirty="0" err="1">
                <a:solidFill>
                  <a:srgbClr val="000066"/>
                </a:solidFill>
                <a:latin typeface="Times New Roman" pitchFamily="18" charset="0"/>
                <a:cs typeface="Times New Roman" pitchFamily="18" charset="0"/>
              </a:rPr>
              <a:t>Сластенина</a:t>
            </a:r>
            <a:r>
              <a:rPr lang="ru-RU" sz="3200" dirty="0">
                <a:solidFill>
                  <a:srgbClr val="000066"/>
                </a:solidFill>
                <a:latin typeface="Times New Roman" pitchFamily="18" charset="0"/>
                <a:cs typeface="Times New Roman" pitchFamily="18" charset="0"/>
              </a:rPr>
              <a:t> определяется главный смысл деятельности педагога – создание каждому воспитаннику ситуации успеха.</a:t>
            </a:r>
          </a:p>
          <a:p>
            <a:pPr marL="0" indent="0">
              <a:buNone/>
            </a:pPr>
            <a:endParaRPr lang="ru-RU" dirty="0"/>
          </a:p>
        </p:txBody>
      </p:sp>
    </p:spTree>
    <p:extLst>
      <p:ext uri="{BB962C8B-B14F-4D97-AF65-F5344CB8AC3E}">
        <p14:creationId xmlns:p14="http://schemas.microsoft.com/office/powerpoint/2010/main" val="41137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6D3239-F249-0E4F-A733-6E1E72A9A621}"/>
              </a:ext>
            </a:extLst>
          </p:cNvPr>
          <p:cNvSpPr>
            <a:spLocks noGrp="1"/>
          </p:cNvSpPr>
          <p:nvPr>
            <p:ph type="title"/>
          </p:nvPr>
        </p:nvSpPr>
        <p:spPr/>
        <p:txBody>
          <a:bodyPr>
            <a:normAutofit/>
          </a:bodyPr>
          <a:lstStyle/>
          <a:p>
            <a:r>
              <a:rPr lang="ru-RU" sz="3200" b="1" dirty="0">
                <a:solidFill>
                  <a:srgbClr val="CC0066"/>
                </a:solidFill>
                <a:latin typeface="Times New Roman" pitchFamily="18" charset="0"/>
                <a:cs typeface="Times New Roman" pitchFamily="18" charset="0"/>
              </a:rPr>
              <a:t>Актуальность темы</a:t>
            </a:r>
            <a:endParaRPr lang="ru-RU" sz="3200" dirty="0"/>
          </a:p>
        </p:txBody>
      </p:sp>
      <p:sp>
        <p:nvSpPr>
          <p:cNvPr id="3" name="Объект 2">
            <a:extLst>
              <a:ext uri="{FF2B5EF4-FFF2-40B4-BE49-F238E27FC236}">
                <a16:creationId xmlns:a16="http://schemas.microsoft.com/office/drawing/2014/main" id="{CC62BE25-0735-4993-65A2-8809F817E056}"/>
              </a:ext>
            </a:extLst>
          </p:cNvPr>
          <p:cNvSpPr>
            <a:spLocks noGrp="1"/>
          </p:cNvSpPr>
          <p:nvPr>
            <p:ph idx="1"/>
          </p:nvPr>
        </p:nvSpPr>
        <p:spPr/>
        <p:txBody>
          <a:bodyPr>
            <a:normAutofit fontScale="55000" lnSpcReduction="20000"/>
          </a:bodyPr>
          <a:lstStyle/>
          <a:p>
            <a:pPr algn="just"/>
            <a:r>
              <a:rPr lang="ru-RU" sz="3200" dirty="0">
                <a:solidFill>
                  <a:srgbClr val="000066"/>
                </a:solidFill>
                <a:latin typeface="Times New Roman" pitchFamily="18" charset="0"/>
                <a:cs typeface="Times New Roman" pitchFamily="18" charset="0"/>
              </a:rPr>
              <a:t>Мы стараемся во всех видах деятельности создать такие условия, в которых  каждый ребенок испытывал бы уверенность в себе и ощущал внутреннее удовлетворение, когда любая деятельность, предлагаемая педагогами детям становится желанной, любимой, приносящей радость от познания нового. </a:t>
            </a:r>
          </a:p>
          <a:p>
            <a:pPr algn="just"/>
            <a:r>
              <a:rPr lang="ru-RU" sz="3200" dirty="0">
                <a:solidFill>
                  <a:srgbClr val="000066"/>
                </a:solidFill>
                <a:latin typeface="Times New Roman" pitchFamily="18" charset="0"/>
                <a:cs typeface="Times New Roman" pitchFamily="18" charset="0"/>
              </a:rPr>
              <a:t>Высказывание </a:t>
            </a:r>
            <a:r>
              <a:rPr lang="ru-RU" sz="3200" dirty="0" err="1">
                <a:solidFill>
                  <a:srgbClr val="000066"/>
                </a:solidFill>
                <a:latin typeface="Times New Roman" pitchFamily="18" charset="0"/>
                <a:cs typeface="Times New Roman" pitchFamily="18" charset="0"/>
              </a:rPr>
              <a:t>В.А.Сухомлинского</a:t>
            </a:r>
            <a:r>
              <a:rPr lang="ru-RU" sz="3200" dirty="0">
                <a:solidFill>
                  <a:srgbClr val="000066"/>
                </a:solidFill>
                <a:latin typeface="Times New Roman" pitchFamily="18" charset="0"/>
                <a:cs typeface="Times New Roman" pitchFamily="18" charset="0"/>
              </a:rPr>
              <a:t>: «Успех ребенку может создать педагог, который сам переживает радость успеха» актуально и в отношении родителя: успех ребенку может создать родитель, который сам переживает радость успеха.</a:t>
            </a:r>
          </a:p>
          <a:p>
            <a:pPr algn="just"/>
            <a:r>
              <a:rPr lang="ru-RU" sz="3200" dirty="0">
                <a:solidFill>
                  <a:srgbClr val="000066"/>
                </a:solidFill>
                <a:latin typeface="Times New Roman" pitchFamily="18" charset="0"/>
                <a:cs typeface="Times New Roman" pitchFamily="18" charset="0"/>
              </a:rPr>
              <a:t>Родители максимально вовлечены во все виды деятельности. Для них, так же как и для детей создаются ситуации успеха.</a:t>
            </a:r>
          </a:p>
          <a:p>
            <a:pPr algn="just"/>
            <a:r>
              <a:rPr lang="ru-RU" sz="3200" dirty="0">
                <a:solidFill>
                  <a:srgbClr val="000066"/>
                </a:solidFill>
                <a:latin typeface="Times New Roman" pitchFamily="18" charset="0"/>
                <a:cs typeface="Times New Roman" pitchFamily="18" charset="0"/>
              </a:rPr>
              <a:t>С педагогической точки зрения ситуация успеха – это такое целенаправленное, организованное сочетание условий, при которых создается возможность достичь значительных результатов в деятельности. </a:t>
            </a:r>
          </a:p>
          <a:p>
            <a:pPr algn="just"/>
            <a:r>
              <a:rPr lang="ru-RU" sz="3200" dirty="0">
                <a:solidFill>
                  <a:srgbClr val="000066"/>
                </a:solidFill>
                <a:latin typeface="Times New Roman" pitchFamily="18" charset="0"/>
                <a:cs typeface="Times New Roman" pitchFamily="18" charset="0"/>
              </a:rPr>
              <a:t>Это результат продуманной тактики педагогической службы санатория на получение запрограммированных результатов. Тактики, которой строго придерживается каждый сотрудник педагогической службы.</a:t>
            </a:r>
          </a:p>
          <a:p>
            <a:pPr>
              <a:buFontTx/>
              <a:buNone/>
            </a:pPr>
            <a:endParaRPr lang="ru-RU" sz="3200" dirty="0">
              <a:solidFill>
                <a:srgbClr val="000066"/>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66225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11F06-8460-A915-5FD8-ED1C0279AE98}"/>
              </a:ext>
            </a:extLst>
          </p:cNvPr>
          <p:cNvSpPr>
            <a:spLocks noGrp="1"/>
          </p:cNvSpPr>
          <p:nvPr>
            <p:ph type="title"/>
          </p:nvPr>
        </p:nvSpPr>
        <p:spPr>
          <a:xfrm>
            <a:off x="539552" y="191549"/>
            <a:ext cx="8496944" cy="1224136"/>
          </a:xfrm>
        </p:spPr>
        <p:txBody>
          <a:bodyPr>
            <a:noAutofit/>
          </a:bodyPr>
          <a:lstStyle/>
          <a:p>
            <a:r>
              <a:rPr lang="ru-RU" sz="3200" b="1" dirty="0">
                <a:solidFill>
                  <a:srgbClr val="CC0066"/>
                </a:solidFill>
                <a:latin typeface="Times New Roman" pitchFamily="18" charset="0"/>
                <a:cs typeface="Times New Roman" pitchFamily="18" charset="0"/>
              </a:rPr>
              <a:t>Методы и приемы, </a:t>
            </a:r>
            <a:br>
              <a:rPr lang="ru-RU" sz="3200" b="1" dirty="0">
                <a:solidFill>
                  <a:srgbClr val="CC0066"/>
                </a:solidFill>
                <a:latin typeface="Times New Roman" pitchFamily="18" charset="0"/>
                <a:cs typeface="Times New Roman" pitchFamily="18" charset="0"/>
              </a:rPr>
            </a:br>
            <a:r>
              <a:rPr lang="ru-RU" sz="3200" b="1" dirty="0">
                <a:solidFill>
                  <a:srgbClr val="CC0066"/>
                </a:solidFill>
                <a:latin typeface="Times New Roman" pitchFamily="18" charset="0"/>
                <a:cs typeface="Times New Roman" pitchFamily="18" charset="0"/>
              </a:rPr>
              <a:t>используемые в санатории для создания ситуации успеха</a:t>
            </a:r>
            <a:br>
              <a:rPr lang="ru-RU" sz="3200" b="1" dirty="0">
                <a:solidFill>
                  <a:srgbClr val="CC0066"/>
                </a:solidFill>
                <a:latin typeface="Times New Roman" pitchFamily="18" charset="0"/>
                <a:cs typeface="Times New Roman" pitchFamily="18" charset="0"/>
              </a:rPr>
            </a:br>
            <a:endParaRPr lang="ru-RU" sz="3200" dirty="0"/>
          </a:p>
        </p:txBody>
      </p:sp>
      <p:sp>
        <p:nvSpPr>
          <p:cNvPr id="3" name="Объект 2">
            <a:extLst>
              <a:ext uri="{FF2B5EF4-FFF2-40B4-BE49-F238E27FC236}">
                <a16:creationId xmlns:a16="http://schemas.microsoft.com/office/drawing/2014/main" id="{C09D25DA-7E15-3CD6-F103-E2F4E542A7FC}"/>
              </a:ext>
            </a:extLst>
          </p:cNvPr>
          <p:cNvSpPr>
            <a:spLocks noGrp="1"/>
          </p:cNvSpPr>
          <p:nvPr>
            <p:ph idx="1"/>
          </p:nvPr>
        </p:nvSpPr>
        <p:spPr>
          <a:xfrm>
            <a:off x="683568" y="1556792"/>
            <a:ext cx="8352928" cy="4680520"/>
          </a:xfrm>
        </p:spPr>
        <p:txBody>
          <a:bodyPr>
            <a:normAutofit fontScale="62500" lnSpcReduction="20000"/>
          </a:bodyPr>
          <a:lstStyle/>
          <a:p>
            <a:pPr algn="just">
              <a:buFontTx/>
              <a:buNone/>
            </a:pPr>
            <a:r>
              <a:rPr lang="ru-RU" sz="3200" dirty="0">
                <a:solidFill>
                  <a:srgbClr val="000066"/>
                </a:solidFill>
                <a:latin typeface="Times New Roman" pitchFamily="18" charset="0"/>
                <a:cs typeface="Times New Roman" pitchFamily="18" charset="0"/>
              </a:rPr>
              <a:t>1. Создание комфортных психолого-педагогических условий каждому ребенку, в обязательный перечень которых входят:</a:t>
            </a:r>
          </a:p>
          <a:p>
            <a:pPr algn="just">
              <a:buFont typeface="Wingdings" pitchFamily="2" charset="2"/>
              <a:buChar char="q"/>
            </a:pPr>
            <a:r>
              <a:rPr lang="ru-RU" sz="3200" dirty="0">
                <a:solidFill>
                  <a:srgbClr val="000066"/>
                </a:solidFill>
                <a:latin typeface="Times New Roman" pitchFamily="18" charset="0"/>
                <a:cs typeface="Times New Roman" pitchFamily="18" charset="0"/>
              </a:rPr>
              <a:t>мотивация благополучия через создание ситуаций успеха в целях самоутверждения ребенка и высвобождения скрытых, потенциальных возможностей;</a:t>
            </a:r>
          </a:p>
          <a:p>
            <a:pPr algn="just">
              <a:buFont typeface="Wingdings" pitchFamily="2" charset="2"/>
              <a:buChar char="q"/>
            </a:pPr>
            <a:r>
              <a:rPr lang="ru-RU" sz="3200" dirty="0">
                <a:solidFill>
                  <a:srgbClr val="000066"/>
                </a:solidFill>
                <a:latin typeface="Times New Roman" pitchFamily="18" charset="0"/>
                <a:cs typeface="Times New Roman" pitchFamily="18" charset="0"/>
              </a:rPr>
              <a:t>положительная оценка достижений ребенка (не сравнивая его с другими детьми). Успех или радость каждого ребенка в любой деятельности всегда бывают замечены и публично одобрены (похвалой, аплодисментами, грамотами). Поощрение вселяет уверенность, повышает статус личности, чувство собственного достоинства. </a:t>
            </a:r>
          </a:p>
          <a:p>
            <a:pPr algn="just">
              <a:buFont typeface="Wingdings" pitchFamily="2" charset="2"/>
              <a:buChar char="q"/>
            </a:pPr>
            <a:r>
              <a:rPr lang="ru-RU" sz="3200" dirty="0">
                <a:solidFill>
                  <a:srgbClr val="000066"/>
                </a:solidFill>
                <a:latin typeface="Times New Roman" pitchFamily="18" charset="0"/>
                <a:cs typeface="Times New Roman" pitchFamily="18" charset="0"/>
              </a:rPr>
              <a:t>недопущение отрицательной оценки деятельности ребенка, крайне тактичная коррекция недочетов;</a:t>
            </a:r>
          </a:p>
          <a:p>
            <a:pPr algn="just">
              <a:buFont typeface="Wingdings" pitchFamily="2" charset="2"/>
              <a:buChar char="q"/>
            </a:pPr>
            <a:r>
              <a:rPr lang="ru-RU" sz="3200" dirty="0">
                <a:solidFill>
                  <a:srgbClr val="000066"/>
                </a:solidFill>
                <a:latin typeface="Times New Roman" pitchFamily="18" charset="0"/>
                <a:cs typeface="Times New Roman" pitchFamily="18" charset="0"/>
              </a:rPr>
              <a:t>постоянное внушение ребенку,  что он может достичь недоступного, что в нем хватит сил, таланта, желания и ума;</a:t>
            </a:r>
          </a:p>
          <a:p>
            <a:pPr>
              <a:buFont typeface="Wingdings" pitchFamily="2" charset="2"/>
              <a:buChar char="q"/>
            </a:pPr>
            <a:r>
              <a:rPr lang="ru-RU" sz="3200" dirty="0">
                <a:solidFill>
                  <a:srgbClr val="000066"/>
                </a:solidFill>
                <a:latin typeface="Times New Roman" pitchFamily="18" charset="0"/>
                <a:cs typeface="Times New Roman" pitchFamily="18" charset="0"/>
              </a:rPr>
              <a:t>уважение к идеям и мыслям ребенка;</a:t>
            </a:r>
          </a:p>
          <a:p>
            <a:pPr>
              <a:buFont typeface="Wingdings" pitchFamily="2" charset="2"/>
              <a:buChar char="q"/>
            </a:pPr>
            <a:r>
              <a:rPr lang="ru-RU" sz="3200" dirty="0">
                <a:solidFill>
                  <a:srgbClr val="000066"/>
                </a:solidFill>
                <a:latin typeface="Times New Roman" pitchFamily="18" charset="0"/>
                <a:cs typeface="Times New Roman" pitchFamily="18" charset="0"/>
              </a:rPr>
              <a:t>обеспечение терпеливой поддержки и внимания;</a:t>
            </a:r>
            <a:endParaRPr lang="ru-RU" sz="3200" dirty="0"/>
          </a:p>
          <a:p>
            <a:pPr marL="0" indent="0">
              <a:buNone/>
            </a:pPr>
            <a:endParaRPr lang="ru-RU" dirty="0"/>
          </a:p>
        </p:txBody>
      </p:sp>
    </p:spTree>
    <p:extLst>
      <p:ext uri="{BB962C8B-B14F-4D97-AF65-F5344CB8AC3E}">
        <p14:creationId xmlns:p14="http://schemas.microsoft.com/office/powerpoint/2010/main" val="12050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6E5FF-8827-6F2B-5A55-4E563FC211A3}"/>
              </a:ext>
            </a:extLst>
          </p:cNvPr>
          <p:cNvSpPr>
            <a:spLocks noGrp="1"/>
          </p:cNvSpPr>
          <p:nvPr>
            <p:ph type="title"/>
          </p:nvPr>
        </p:nvSpPr>
        <p:spPr>
          <a:xfrm>
            <a:off x="1043608" y="191549"/>
            <a:ext cx="7992888" cy="1224136"/>
          </a:xfrm>
        </p:spPr>
        <p:txBody>
          <a:bodyPr>
            <a:noAutofit/>
          </a:bodyPr>
          <a:lstStyle/>
          <a:p>
            <a:r>
              <a:rPr lang="ru-RU" sz="3200" b="1" dirty="0">
                <a:solidFill>
                  <a:srgbClr val="CC0066"/>
                </a:solidFill>
                <a:latin typeface="Times New Roman" pitchFamily="18" charset="0"/>
                <a:cs typeface="Times New Roman" pitchFamily="18" charset="0"/>
              </a:rPr>
              <a:t>Методы и приемы, </a:t>
            </a:r>
            <a:br>
              <a:rPr lang="ru-RU" sz="3200" b="1" dirty="0">
                <a:solidFill>
                  <a:srgbClr val="CC0066"/>
                </a:solidFill>
                <a:latin typeface="Times New Roman" pitchFamily="18" charset="0"/>
                <a:cs typeface="Times New Roman" pitchFamily="18" charset="0"/>
              </a:rPr>
            </a:br>
            <a:r>
              <a:rPr lang="ru-RU" sz="3200" b="1" dirty="0">
                <a:solidFill>
                  <a:srgbClr val="CC0066"/>
                </a:solidFill>
                <a:latin typeface="Times New Roman" pitchFamily="18" charset="0"/>
                <a:cs typeface="Times New Roman" pitchFamily="18" charset="0"/>
              </a:rPr>
              <a:t>используемые в санатории для создания ситуации успеха</a:t>
            </a:r>
            <a:endParaRPr lang="ru-RU" sz="3200" dirty="0"/>
          </a:p>
        </p:txBody>
      </p:sp>
      <p:sp>
        <p:nvSpPr>
          <p:cNvPr id="3" name="Объект 2">
            <a:extLst>
              <a:ext uri="{FF2B5EF4-FFF2-40B4-BE49-F238E27FC236}">
                <a16:creationId xmlns:a16="http://schemas.microsoft.com/office/drawing/2014/main" id="{80C6B653-965B-9477-339A-D666164AC845}"/>
              </a:ext>
            </a:extLst>
          </p:cNvPr>
          <p:cNvSpPr>
            <a:spLocks noGrp="1"/>
          </p:cNvSpPr>
          <p:nvPr>
            <p:ph idx="1"/>
          </p:nvPr>
        </p:nvSpPr>
        <p:spPr>
          <a:xfrm>
            <a:off x="755576" y="1556791"/>
            <a:ext cx="8280920" cy="5235241"/>
          </a:xfrm>
        </p:spPr>
        <p:txBody>
          <a:bodyPr>
            <a:normAutofit fontScale="62500" lnSpcReduction="20000"/>
          </a:bodyPr>
          <a:lstStyle/>
          <a:p>
            <a:pPr>
              <a:buFont typeface="Wingdings" pitchFamily="2" charset="2"/>
              <a:buChar char="q"/>
            </a:pPr>
            <a:r>
              <a:rPr lang="ru-RU" sz="3200" dirty="0">
                <a:solidFill>
                  <a:srgbClr val="000066"/>
                </a:solidFill>
                <a:latin typeface="Times New Roman" pitchFamily="18" charset="0"/>
                <a:cs typeface="Times New Roman" pitchFamily="18" charset="0"/>
              </a:rPr>
              <a:t>организация для ребенка ситуации успеха выполненной деятельности с помощью ряда операций в эмоционально доброжелательной атмосфере радости и одобрения, создаваемых как вербальными (подбадривающие слова и мягкие интонации) так и невербальными (мимико-пластическими: открытая поза, доброжелательная мимика, определенные жесты) средствами и приемами.</a:t>
            </a:r>
          </a:p>
          <a:p>
            <a:pPr>
              <a:buFontTx/>
              <a:buNone/>
            </a:pPr>
            <a:r>
              <a:rPr lang="ru-RU" sz="3200" dirty="0">
                <a:solidFill>
                  <a:srgbClr val="000066"/>
                </a:solidFill>
                <a:latin typeface="Times New Roman" pitchFamily="18" charset="0"/>
                <a:cs typeface="Times New Roman" pitchFamily="18" charset="0"/>
              </a:rPr>
              <a:t>Используем такие технологические операции создания ситуации успеха, как:</a:t>
            </a:r>
          </a:p>
          <a:p>
            <a:pPr>
              <a:buFont typeface="Wingdings" pitchFamily="2" charset="2"/>
              <a:buChar char="ü"/>
            </a:pPr>
            <a:r>
              <a:rPr lang="ru-RU" sz="3200" dirty="0">
                <a:solidFill>
                  <a:srgbClr val="000066"/>
                </a:solidFill>
                <a:latin typeface="Times New Roman" pitchFamily="18" charset="0"/>
                <a:cs typeface="Times New Roman" pitchFamily="18" charset="0"/>
              </a:rPr>
              <a:t>снятие страха (выраженное в словах: «Не бывает ошибок только у тех, кто ничего не делает…», и др.);</a:t>
            </a:r>
          </a:p>
          <a:p>
            <a:pPr>
              <a:buFont typeface="Wingdings" pitchFamily="2" charset="2"/>
              <a:buChar char="ü"/>
            </a:pPr>
            <a:r>
              <a:rPr lang="ru-RU" sz="3200" dirty="0">
                <a:solidFill>
                  <a:srgbClr val="000066"/>
                </a:solidFill>
                <a:latin typeface="Times New Roman" pitchFamily="18" charset="0"/>
                <a:cs typeface="Times New Roman" pitchFamily="18" charset="0"/>
              </a:rPr>
              <a:t>внесение мотива («Без тебя и твоей помощи мне (или твоим друзьям) не справиться…» и др.);</a:t>
            </a:r>
          </a:p>
          <a:p>
            <a:pPr>
              <a:buFont typeface="Wingdings" pitchFamily="2" charset="2"/>
              <a:buChar char="ü"/>
            </a:pPr>
            <a:r>
              <a:rPr lang="ru-RU" sz="3200" dirty="0">
                <a:solidFill>
                  <a:srgbClr val="000066"/>
                </a:solidFill>
                <a:latin typeface="Times New Roman" pitchFamily="18" charset="0"/>
                <a:cs typeface="Times New Roman" pitchFamily="18" charset="0"/>
              </a:rPr>
              <a:t>авансирование успешного результата («Ты справишься с этим…», «У тебя это обязательно получится, и я нисколько в этом не сомневаюсь…»);</a:t>
            </a:r>
          </a:p>
          <a:p>
            <a:pPr>
              <a:buFont typeface="Wingdings" pitchFamily="2" charset="2"/>
              <a:buChar char="ü"/>
            </a:pPr>
            <a:r>
              <a:rPr lang="ru-RU" sz="3200" dirty="0">
                <a:solidFill>
                  <a:srgbClr val="000066"/>
                </a:solidFill>
                <a:latin typeface="Times New Roman" pitchFamily="18" charset="0"/>
                <a:cs typeface="Times New Roman" pitchFamily="18" charset="0"/>
              </a:rPr>
              <a:t>латентное (скрытое) инструктирование ребенка в способах выполнения («Наверное, лучше всего начать с … а затем …», «Ты конечно же не забудешь о …» и др.); </a:t>
            </a:r>
          </a:p>
          <a:p>
            <a:pPr marL="0" indent="0">
              <a:buNone/>
            </a:pPr>
            <a:endParaRPr lang="ru-RU" dirty="0"/>
          </a:p>
        </p:txBody>
      </p:sp>
    </p:spTree>
    <p:extLst>
      <p:ext uri="{BB962C8B-B14F-4D97-AF65-F5344CB8AC3E}">
        <p14:creationId xmlns:p14="http://schemas.microsoft.com/office/powerpoint/2010/main" val="105955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BBDE0-80B5-FCDC-9916-6ACAF13532E9}"/>
              </a:ext>
            </a:extLst>
          </p:cNvPr>
          <p:cNvSpPr>
            <a:spLocks noGrp="1"/>
          </p:cNvSpPr>
          <p:nvPr>
            <p:ph type="title"/>
          </p:nvPr>
        </p:nvSpPr>
        <p:spPr>
          <a:xfrm>
            <a:off x="971600" y="191549"/>
            <a:ext cx="8064896" cy="861187"/>
          </a:xfrm>
        </p:spPr>
        <p:txBody>
          <a:bodyPr>
            <a:noAutofit/>
          </a:bodyPr>
          <a:lstStyle/>
          <a:p>
            <a:r>
              <a:rPr lang="ru-RU" sz="2800" b="1" dirty="0">
                <a:solidFill>
                  <a:srgbClr val="CC0066"/>
                </a:solidFill>
                <a:latin typeface="Times New Roman" pitchFamily="18" charset="0"/>
                <a:cs typeface="Times New Roman" pitchFamily="18" charset="0"/>
              </a:rPr>
              <a:t>Методы и приемы, используемые в санатории для создания ситуации успеха</a:t>
            </a:r>
            <a:endParaRPr lang="ru-RU" sz="2800" dirty="0"/>
          </a:p>
        </p:txBody>
      </p:sp>
      <p:sp>
        <p:nvSpPr>
          <p:cNvPr id="3" name="Объект 2">
            <a:extLst>
              <a:ext uri="{FF2B5EF4-FFF2-40B4-BE49-F238E27FC236}">
                <a16:creationId xmlns:a16="http://schemas.microsoft.com/office/drawing/2014/main" id="{D3CCB7F0-1B50-27FA-280B-D913B5C6F4E4}"/>
              </a:ext>
            </a:extLst>
          </p:cNvPr>
          <p:cNvSpPr>
            <a:spLocks noGrp="1"/>
          </p:cNvSpPr>
          <p:nvPr>
            <p:ph idx="1"/>
          </p:nvPr>
        </p:nvSpPr>
        <p:spPr>
          <a:xfrm>
            <a:off x="344252" y="1052735"/>
            <a:ext cx="8692244" cy="5613715"/>
          </a:xfrm>
        </p:spPr>
        <p:txBody>
          <a:bodyPr>
            <a:normAutofit/>
          </a:bodyPr>
          <a:lstStyle/>
          <a:p>
            <a:pPr>
              <a:buFont typeface="Wingdings" pitchFamily="2" charset="2"/>
              <a:buChar char="ü"/>
            </a:pPr>
            <a:r>
              <a:rPr lang="ru-RU" sz="2000" dirty="0">
                <a:solidFill>
                  <a:srgbClr val="000066"/>
                </a:solidFill>
                <a:latin typeface="Times New Roman" pitchFamily="18" charset="0"/>
                <a:cs typeface="Times New Roman" pitchFamily="18" charset="0"/>
              </a:rPr>
              <a:t>персональная исключительность («Только на тебя я и могу положиться», «Только ты и сможешь сыграть эту роль…» и др.);</a:t>
            </a:r>
          </a:p>
          <a:p>
            <a:pPr>
              <a:buFont typeface="Wingdings" pitchFamily="2" charset="2"/>
              <a:buChar char="ü"/>
            </a:pPr>
            <a:r>
              <a:rPr lang="ru-RU" sz="2000" dirty="0">
                <a:solidFill>
                  <a:srgbClr val="000066"/>
                </a:solidFill>
                <a:latin typeface="Times New Roman" pitchFamily="18" charset="0"/>
                <a:cs typeface="Times New Roman" pitchFamily="18" charset="0"/>
              </a:rPr>
              <a:t>мобилизация активности, педагогическое внушение («Нам так не терпится узнать, что ты думаешь по этому поводу….», «Не терпится узнать, что же у тебя получится», «Ты делаешь так необычно, аккуратно…» и др.);</a:t>
            </a:r>
          </a:p>
          <a:p>
            <a:pPr>
              <a:buFont typeface="Wingdings" pitchFamily="2" charset="2"/>
              <a:buChar char="ü"/>
            </a:pPr>
            <a:r>
              <a:rPr lang="ru-RU" sz="2000" dirty="0">
                <a:solidFill>
                  <a:srgbClr val="000066"/>
                </a:solidFill>
                <a:latin typeface="Times New Roman" pitchFamily="18" charset="0"/>
                <a:cs typeface="Times New Roman" pitchFamily="18" charset="0"/>
              </a:rPr>
              <a:t>высокая оценка определенной детали помогает эмоционально пережить успех не результата в целом, а какой-то его отдельной части («Здорово придумал…», «Тебе особенно удалось…», «Самое замечательное в твоей работе…», «Так чудно…», «Это выглядит здорово!», «Это что-то особенное!» , “Больше всего мне в твоей работе понравилось…”, “Наивысшей похвалы заслуживает эта часть твоей работы”. и др.).</a:t>
            </a:r>
          </a:p>
          <a:p>
            <a:endParaRPr lang="ru-RU" dirty="0"/>
          </a:p>
        </p:txBody>
      </p:sp>
      <p:pic>
        <p:nvPicPr>
          <p:cNvPr id="4" name="Рисунок 3" descr="как создать ситуацию успеха +для ребенка">
            <a:extLst>
              <a:ext uri="{FF2B5EF4-FFF2-40B4-BE49-F238E27FC236}">
                <a16:creationId xmlns:a16="http://schemas.microsoft.com/office/drawing/2014/main" id="{763DCFDF-C6CA-8A8E-EB87-54A263B29A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73525"/>
            <a:ext cx="1491444" cy="2137420"/>
          </a:xfrm>
          <a:prstGeom prst="rect">
            <a:avLst/>
          </a:prstGeom>
          <a:noFill/>
          <a:ln>
            <a:noFill/>
          </a:ln>
        </p:spPr>
      </p:pic>
      <p:pic>
        <p:nvPicPr>
          <p:cNvPr id="5" name="Picture 2">
            <a:extLst>
              <a:ext uri="{FF2B5EF4-FFF2-40B4-BE49-F238E27FC236}">
                <a16:creationId xmlns:a16="http://schemas.microsoft.com/office/drawing/2014/main" id="{1D225F43-BDCD-82EE-2E10-33C3E2371EB6}"/>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1466" y="4715109"/>
            <a:ext cx="3607213" cy="204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4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F7ED8-12A5-7C79-90CE-A7ADD5B240C7}"/>
              </a:ext>
            </a:extLst>
          </p:cNvPr>
          <p:cNvSpPr>
            <a:spLocks noGrp="1"/>
          </p:cNvSpPr>
          <p:nvPr>
            <p:ph type="title"/>
          </p:nvPr>
        </p:nvSpPr>
        <p:spPr>
          <a:xfrm>
            <a:off x="827584" y="191549"/>
            <a:ext cx="8208912" cy="1224136"/>
          </a:xfrm>
        </p:spPr>
        <p:txBody>
          <a:bodyPr>
            <a:noAutofit/>
          </a:bodyPr>
          <a:lstStyle/>
          <a:p>
            <a:r>
              <a:rPr lang="ru-RU" sz="3200" b="1" dirty="0">
                <a:solidFill>
                  <a:srgbClr val="CC0066"/>
                </a:solidFill>
                <a:latin typeface="Times New Roman" pitchFamily="18" charset="0"/>
                <a:cs typeface="Times New Roman" pitchFamily="18" charset="0"/>
              </a:rPr>
              <a:t>Методы и приемы, </a:t>
            </a:r>
            <a:br>
              <a:rPr lang="ru-RU" sz="3200" b="1" dirty="0">
                <a:solidFill>
                  <a:srgbClr val="CC0066"/>
                </a:solidFill>
                <a:latin typeface="Times New Roman" pitchFamily="18" charset="0"/>
                <a:cs typeface="Times New Roman" pitchFamily="18" charset="0"/>
              </a:rPr>
            </a:br>
            <a:r>
              <a:rPr lang="ru-RU" sz="3200" b="1" dirty="0">
                <a:solidFill>
                  <a:srgbClr val="CC0066"/>
                </a:solidFill>
                <a:latin typeface="Times New Roman" pitchFamily="18" charset="0"/>
                <a:cs typeface="Times New Roman" pitchFamily="18" charset="0"/>
              </a:rPr>
              <a:t>используемые в санатории для создания ситуации успеха</a:t>
            </a:r>
            <a:endParaRPr lang="ru-RU" sz="3200" dirty="0"/>
          </a:p>
        </p:txBody>
      </p:sp>
      <p:sp>
        <p:nvSpPr>
          <p:cNvPr id="3" name="Объект 2">
            <a:extLst>
              <a:ext uri="{FF2B5EF4-FFF2-40B4-BE49-F238E27FC236}">
                <a16:creationId xmlns:a16="http://schemas.microsoft.com/office/drawing/2014/main" id="{6157DE00-6713-CC1A-56E5-1E8E7C9DEA5B}"/>
              </a:ext>
            </a:extLst>
          </p:cNvPr>
          <p:cNvSpPr>
            <a:spLocks noGrp="1"/>
          </p:cNvSpPr>
          <p:nvPr>
            <p:ph idx="1"/>
          </p:nvPr>
        </p:nvSpPr>
        <p:spPr>
          <a:xfrm>
            <a:off x="683568" y="1556792"/>
            <a:ext cx="8352928" cy="4680520"/>
          </a:xfrm>
        </p:spPr>
        <p:txBody>
          <a:bodyPr>
            <a:normAutofit fontScale="62500" lnSpcReduction="20000"/>
          </a:bodyPr>
          <a:lstStyle/>
          <a:p>
            <a:pPr>
              <a:buFontTx/>
              <a:buNone/>
            </a:pPr>
            <a:r>
              <a:rPr lang="ru-RU" sz="3200" dirty="0">
                <a:solidFill>
                  <a:srgbClr val="000066"/>
                </a:solidFill>
                <a:latin typeface="Times New Roman" pitchFamily="18" charset="0"/>
                <a:cs typeface="Times New Roman" pitchFamily="18" charset="0"/>
              </a:rPr>
              <a:t>2. Выработка в короткие сроки (в силу недлительного пребывания ребенка в санатории) индивидуальных эталонов или относительных норм, по которым педагог оценивает достижения ребенка и информирует о них ребенка.</a:t>
            </a:r>
          </a:p>
          <a:p>
            <a:pPr>
              <a:buFontTx/>
              <a:buNone/>
            </a:pPr>
            <a:r>
              <a:rPr lang="ru-RU" sz="3200" dirty="0">
                <a:solidFill>
                  <a:srgbClr val="000066"/>
                </a:solidFill>
                <a:latin typeface="Times New Roman" pitchFamily="18" charset="0"/>
                <a:cs typeface="Times New Roman" pitchFamily="18" charset="0"/>
              </a:rPr>
              <a:t>3. Благоприятная психологическая атмосфера вокруг ребенка. Сенсорные возможности детей выше, чем у взрослых, поэтому дети буквально сканируют состояние взрослых ещё до того, как они начнут с нами общаться. В минимально короткие сроки каждому члену педагогической службы  необходимо вызвать доверие со стороны ребенка.</a:t>
            </a:r>
          </a:p>
          <a:p>
            <a:pPr>
              <a:buFontTx/>
              <a:buNone/>
            </a:pPr>
            <a:r>
              <a:rPr lang="ru-RU" sz="3200" dirty="0">
                <a:solidFill>
                  <a:srgbClr val="000066"/>
                </a:solidFill>
                <a:latin typeface="Times New Roman" pitchFamily="18" charset="0"/>
                <a:cs typeface="Times New Roman" pitchFamily="18" charset="0"/>
              </a:rPr>
              <a:t>4. Перевод энергии стресса перед началом какого-либо дела в энергию развития: напряжение — достижение — удовольствие, радость (УСПЕХ)</a:t>
            </a:r>
          </a:p>
          <a:p>
            <a:pPr>
              <a:buFontTx/>
              <a:buNone/>
            </a:pPr>
            <a:r>
              <a:rPr lang="ru-RU" sz="3200" dirty="0">
                <a:solidFill>
                  <a:srgbClr val="000066"/>
                </a:solidFill>
                <a:latin typeface="Times New Roman" pitchFamily="18" charset="0"/>
                <a:cs typeface="Times New Roman" pitchFamily="18" charset="0"/>
              </a:rPr>
              <a:t>5. Предоставление каждому ребенку возможности показать себя, раскрыть свои таланты в каком-либо виде деятельности. </a:t>
            </a:r>
          </a:p>
          <a:p>
            <a:pPr>
              <a:buFontTx/>
              <a:buNone/>
            </a:pPr>
            <a:r>
              <a:rPr lang="ru-RU" sz="3200" dirty="0">
                <a:solidFill>
                  <a:srgbClr val="000066"/>
                </a:solidFill>
                <a:latin typeface="Times New Roman" pitchFamily="18" charset="0"/>
                <a:cs typeface="Times New Roman" pitchFamily="18" charset="0"/>
              </a:rPr>
              <a:t>6. Большой объем индивидуальной работы с детьми при подготовке праздников, спектаклей, концертов, на занятиях.</a:t>
            </a:r>
          </a:p>
          <a:p>
            <a:pPr marL="0" indent="0">
              <a:buNone/>
            </a:pPr>
            <a:endParaRPr lang="ru-RU" dirty="0"/>
          </a:p>
        </p:txBody>
      </p:sp>
    </p:spTree>
    <p:extLst>
      <p:ext uri="{BB962C8B-B14F-4D97-AF65-F5344CB8AC3E}">
        <p14:creationId xmlns:p14="http://schemas.microsoft.com/office/powerpoint/2010/main" val="13909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BF908-B757-8058-EE2B-EB627AFEBF56}"/>
              </a:ext>
            </a:extLst>
          </p:cNvPr>
          <p:cNvSpPr>
            <a:spLocks noGrp="1"/>
          </p:cNvSpPr>
          <p:nvPr>
            <p:ph type="title"/>
          </p:nvPr>
        </p:nvSpPr>
        <p:spPr>
          <a:xfrm>
            <a:off x="683568" y="191549"/>
            <a:ext cx="8352928" cy="1224136"/>
          </a:xfrm>
        </p:spPr>
        <p:txBody>
          <a:bodyPr>
            <a:noAutofit/>
          </a:bodyPr>
          <a:lstStyle/>
          <a:p>
            <a:r>
              <a:rPr lang="ru-RU" sz="3200" b="1" dirty="0">
                <a:solidFill>
                  <a:srgbClr val="CC0066"/>
                </a:solidFill>
                <a:latin typeface="Times New Roman" pitchFamily="18" charset="0"/>
                <a:cs typeface="Times New Roman" pitchFamily="18" charset="0"/>
              </a:rPr>
              <a:t>Методы и приемы, </a:t>
            </a:r>
            <a:br>
              <a:rPr lang="ru-RU" sz="3200" b="1" dirty="0">
                <a:solidFill>
                  <a:srgbClr val="CC0066"/>
                </a:solidFill>
                <a:latin typeface="Times New Roman" pitchFamily="18" charset="0"/>
                <a:cs typeface="Times New Roman" pitchFamily="18" charset="0"/>
              </a:rPr>
            </a:br>
            <a:r>
              <a:rPr lang="ru-RU" sz="3200" b="1" dirty="0">
                <a:solidFill>
                  <a:srgbClr val="CC0066"/>
                </a:solidFill>
                <a:latin typeface="Times New Roman" pitchFamily="18" charset="0"/>
                <a:cs typeface="Times New Roman" pitchFamily="18" charset="0"/>
              </a:rPr>
              <a:t>используемые в санатории для создания ситуации успеха</a:t>
            </a:r>
            <a:endParaRPr lang="ru-RU" sz="3200" dirty="0"/>
          </a:p>
        </p:txBody>
      </p:sp>
      <p:sp>
        <p:nvSpPr>
          <p:cNvPr id="3" name="Объект 2">
            <a:extLst>
              <a:ext uri="{FF2B5EF4-FFF2-40B4-BE49-F238E27FC236}">
                <a16:creationId xmlns:a16="http://schemas.microsoft.com/office/drawing/2014/main" id="{119B3A0F-C051-73E3-1BCC-6B3A88F6E9D0}"/>
              </a:ext>
            </a:extLst>
          </p:cNvPr>
          <p:cNvSpPr>
            <a:spLocks noGrp="1"/>
          </p:cNvSpPr>
          <p:nvPr>
            <p:ph idx="1"/>
          </p:nvPr>
        </p:nvSpPr>
        <p:spPr>
          <a:xfrm>
            <a:off x="827584" y="1556792"/>
            <a:ext cx="8208912" cy="4680520"/>
          </a:xfrm>
        </p:spPr>
        <p:txBody>
          <a:bodyPr>
            <a:normAutofit fontScale="77500" lnSpcReduction="20000"/>
          </a:bodyPr>
          <a:lstStyle/>
          <a:p>
            <a:pPr>
              <a:buFontTx/>
              <a:buNone/>
            </a:pPr>
            <a:r>
              <a:rPr lang="ru-RU" dirty="0">
                <a:solidFill>
                  <a:srgbClr val="000066"/>
                </a:solidFill>
                <a:latin typeface="Times New Roman" pitchFamily="18" charset="0"/>
                <a:cs typeface="Times New Roman" pitchFamily="18" charset="0"/>
              </a:rPr>
              <a:t>7. </a:t>
            </a:r>
            <a:r>
              <a:rPr lang="ru-RU" sz="3200" dirty="0">
                <a:solidFill>
                  <a:srgbClr val="000066"/>
                </a:solidFill>
                <a:latin typeface="Times New Roman" pitchFamily="18" charset="0"/>
                <a:cs typeface="Times New Roman" pitchFamily="18" charset="0"/>
              </a:rPr>
              <a:t>Индивидуализация степени трудности для ребенка какого –либо задания посредством предоставления ему </a:t>
            </a:r>
          </a:p>
          <a:p>
            <a:pPr>
              <a:buFont typeface="Wingdings" pitchFamily="2" charset="2"/>
              <a:buChar char="Ø"/>
            </a:pPr>
            <a:r>
              <a:rPr lang="ru-RU" sz="3200" dirty="0">
                <a:solidFill>
                  <a:srgbClr val="000066"/>
                </a:solidFill>
                <a:latin typeface="Times New Roman" pitchFamily="18" charset="0"/>
                <a:cs typeface="Times New Roman" pitchFamily="18" charset="0"/>
              </a:rPr>
              <a:t>возможности выбора на занятиях в творческом кружке материалов, изобразительных техник, шаблонов;</a:t>
            </a:r>
          </a:p>
          <a:p>
            <a:pPr>
              <a:buFont typeface="Wingdings" pitchFamily="2" charset="2"/>
              <a:buChar char="Ø"/>
            </a:pPr>
            <a:r>
              <a:rPr lang="ru-RU" sz="3200" dirty="0">
                <a:solidFill>
                  <a:srgbClr val="000066"/>
                </a:solidFill>
                <a:latin typeface="Times New Roman" pitchFamily="18" charset="0"/>
                <a:cs typeface="Times New Roman" pitchFamily="18" charset="0"/>
              </a:rPr>
              <a:t>возможности выбора роли в спектаклях (очень стеснительный или плохо говорящий ребенок может исполнять роль в массовке, или полностью скрыться под маской  театрального костюма, может участвовать вместе с родителем, которому тоже дается роль);</a:t>
            </a:r>
          </a:p>
          <a:p>
            <a:pPr>
              <a:buFont typeface="Wingdings" pitchFamily="2" charset="2"/>
              <a:buChar char="Ø"/>
            </a:pPr>
            <a:r>
              <a:rPr lang="ru-RU" sz="3200" dirty="0">
                <a:solidFill>
                  <a:srgbClr val="000066"/>
                </a:solidFill>
                <a:latin typeface="Times New Roman" pitchFamily="18" charset="0"/>
                <a:cs typeface="Times New Roman" pitchFamily="18" charset="0"/>
              </a:rPr>
              <a:t>возможности исполнения песни со сцены  с использованием «шпаргалки» в виде слов песни на экране телевизора по принципу «караоке»;</a:t>
            </a:r>
          </a:p>
          <a:p>
            <a:pPr marL="0" indent="0">
              <a:buNone/>
            </a:pPr>
            <a:endParaRPr lang="ru-RU" dirty="0"/>
          </a:p>
        </p:txBody>
      </p:sp>
    </p:spTree>
    <p:extLst>
      <p:ext uri="{BB962C8B-B14F-4D97-AF65-F5344CB8AC3E}">
        <p14:creationId xmlns:p14="http://schemas.microsoft.com/office/powerpoint/2010/main" val="155458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7d99a5bde478a882c68ad1d636e7c2f0fe"/>
</p:tagLst>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2800</TotalTime>
  <Words>2891</Words>
  <Application>Microsoft Office PowerPoint</Application>
  <PresentationFormat>Экран (4:3)</PresentationFormat>
  <Paragraphs>164</Paragraphs>
  <Slides>25</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Baskerville Old Face</vt:lpstr>
      <vt:lpstr>Calibri</vt:lpstr>
      <vt:lpstr>Gadugi</vt:lpstr>
      <vt:lpstr>Helvetica</vt:lpstr>
      <vt:lpstr>Times New Roman</vt:lpstr>
      <vt:lpstr>Wingdings</vt:lpstr>
      <vt:lpstr>Тема Office</vt:lpstr>
      <vt:lpstr>                ГБУЗ «Детский санаторий № 29 ДЗМ»</vt:lpstr>
      <vt:lpstr>  «Успех меняет человека, Он делает человека уверенным в себе, придает ему достоинство, и человек обнаруживает в себе качества, о которых не подозревал раньше».                                                                                                  Джой Бразерс </vt:lpstr>
      <vt:lpstr>Актуальность темы</vt:lpstr>
      <vt:lpstr>Актуальность темы</vt:lpstr>
      <vt:lpstr>Методы и приемы,  используемые в санатории для создания ситуации успеха </vt:lpstr>
      <vt:lpstr>Методы и приемы,  используемые в санатории для создания ситуации успеха</vt:lpstr>
      <vt:lpstr>Методы и приемы, используемые в санатории для создания ситуации успеха</vt:lpstr>
      <vt:lpstr>Методы и приемы,  используемые в санатории для создания ситуации успеха</vt:lpstr>
      <vt:lpstr>Методы и приемы,  используемые в санатории для создания ситуации успеха</vt:lpstr>
      <vt:lpstr> Алгоритм создания ситуации успеха в детском санатории. В своей деятельности педагоги санатория используют следующий алгоритм создания ситуации успеха: </vt:lpstr>
      <vt:lpstr>Алгоритм создания ситуации успеха в детском санатории. В своей деятельности педагоги санатория используют следующий алгоритм создания ситуации успеха: </vt:lpstr>
      <vt:lpstr>Атмосфера доброжелательности </vt:lpstr>
      <vt:lpstr>Снятие страха</vt:lpstr>
      <vt:lpstr>Авансирование успешного результата </vt:lpstr>
      <vt:lpstr>Скрытое инструктирование </vt:lpstr>
      <vt:lpstr>Внесение мотива </vt:lpstr>
      <vt:lpstr>Персональная исключительность </vt:lpstr>
      <vt:lpstr>Мобилизация активности</vt:lpstr>
      <vt:lpstr>Высокая оценка детали </vt:lpstr>
      <vt:lpstr>Алгоритм создания ситуации успеха</vt:lpstr>
      <vt:lpstr>Алгоритм создания ситуации успеха</vt:lpstr>
      <vt:lpstr>Алгоритм создания ситуации успеха</vt:lpstr>
      <vt:lpstr> Правила, обеспечивающие ситуацию успеха: </vt:lpstr>
      <vt:lpstr>Результаты</vt:lpstr>
      <vt:lpstr>Спасибо за внимание!</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Розовые ромбы</dc:title>
  <dc:creator>obstinate</dc:creator>
  <dc:description>Шаблон презентации с сайта https://presentation-creation.ru/</dc:description>
  <cp:lastModifiedBy>Гузяль Андержанова</cp:lastModifiedBy>
  <cp:revision>1249</cp:revision>
  <dcterms:created xsi:type="dcterms:W3CDTF">2018-02-25T09:09:03Z</dcterms:created>
  <dcterms:modified xsi:type="dcterms:W3CDTF">2022-11-13T17:18:40Z</dcterms:modified>
</cp:coreProperties>
</file>