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209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«Правильные и неправильные дроби»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5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4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85447" y="1151166"/>
            <a:ext cx="1633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Ответы:</a:t>
            </a:r>
            <a:endParaRPr lang="ru-RU" sz="2800" dirty="0"/>
          </a:p>
        </p:txBody>
      </p:sp>
      <p:pic>
        <p:nvPicPr>
          <p:cNvPr id="5" name="Picture 2" descr="https://rybolov66.ru/wa-data/public/site/plugins/autobadge/g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457" y="370632"/>
            <a:ext cx="1600573" cy="159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971600" y="5007735"/>
                <a:ext cx="7128792" cy="803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3200" b="1" i="1" smtClean="0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sz="3200" b="1" dirty="0"/>
                  <a:t>                </a:t>
                </a:r>
                <a:r>
                  <a:rPr lang="ru-RU" sz="3200" b="1" dirty="0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 dirty="0" smtClean="0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ru-RU" sz="3200" b="1" i="1" dirty="0" smtClean="0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007735"/>
                <a:ext cx="7128792" cy="8038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33" y="2420888"/>
            <a:ext cx="8424936" cy="242396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6782341" y="5052933"/>
                <a:ext cx="630301" cy="786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1" i="1" dirty="0" smtClean="0"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ru-RU" sz="2400" b="1" i="1" dirty="0"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341" y="5052933"/>
                <a:ext cx="630301" cy="7863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826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648072"/>
          </a:xfrm>
        </p:spPr>
        <p:txBody>
          <a:bodyPr/>
          <a:lstStyle/>
          <a:p>
            <a:r>
              <a:rPr lang="ru-RU" sz="3200" b="1" dirty="0" smtClean="0">
                <a:effectLst/>
              </a:rPr>
              <a:t>ФИЗМИНУТКА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340768"/>
            <a:ext cx="7211144" cy="60466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Встаньте из-за парт и изобразите фигуры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2323829"/>
            <a:ext cx="2016224" cy="12961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004048" y="2143809"/>
            <a:ext cx="1728192" cy="1656184"/>
          </a:xfrm>
          <a:prstGeom prst="ellipse">
            <a:avLst/>
          </a:prstGeom>
          <a:noFill/>
          <a:ln w="762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907704" y="4344025"/>
            <a:ext cx="1944216" cy="1584176"/>
          </a:xfrm>
          <a:prstGeom prst="triangl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4407390"/>
            <a:ext cx="1656184" cy="15121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8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980728"/>
            <a:ext cx="576064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№5.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представленных дробей выпишите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дроби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неправильные дроби</a:t>
            </a:r>
          </a:p>
          <a:p>
            <a:endParaRPr lang="ru-RU" b="1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1259632" y="3364513"/>
                <a:ext cx="2880320" cy="1144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/>
                          </m:ctrlPr>
                        </m:fPr>
                        <m:num>
                          <m:r>
                            <a:rPr lang="ru-RU" sz="3600" b="1" i="1"/>
                            <m:t>𝟏</m:t>
                          </m:r>
                        </m:num>
                        <m:den>
                          <m:r>
                            <a:rPr lang="ru-RU" sz="3600" b="1" i="1"/>
                            <m:t>𝟑</m:t>
                          </m:r>
                        </m:den>
                      </m:f>
                      <m:r>
                        <a:rPr lang="ru-RU" sz="3600" b="1" i="1"/>
                        <m:t> ;</m:t>
                      </m:r>
                      <m:f>
                        <m:fPr>
                          <m:ctrlPr>
                            <a:rPr lang="ru-RU" sz="3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</m:ctrlPr>
                        </m:fPr>
                        <m:num>
                          <m:r>
                            <a:rPr lang="ru-RU" sz="36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m:t>𝟕</m:t>
                          </m:r>
                        </m:num>
                        <m:den>
                          <m:r>
                            <a:rPr lang="ru-RU" sz="36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</a:rPr>
                            <m:t>𝟓</m:t>
                          </m:r>
                          <m:r>
                            <a:rPr lang="ru-RU" sz="3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ru-RU" sz="3600" b="1" i="1"/>
                        <m:t>;</m:t>
                      </m:r>
                      <m:f>
                        <m:fPr>
                          <m:ctrlPr>
                            <a:rPr lang="ru-RU" sz="3600" b="1" i="1" smtClean="0">
                              <a:solidFill>
                                <a:srgbClr val="00B050"/>
                              </a:solidFill>
                            </a:rPr>
                          </m:ctrlPr>
                        </m:fPr>
                        <m:num>
                          <m:r>
                            <a:rPr lang="ru-RU" sz="3600" b="1" i="1">
                              <a:solidFill>
                                <a:srgbClr val="00B050"/>
                              </a:solidFill>
                            </a:rPr>
                            <m:t>𝟏𝟐</m:t>
                          </m:r>
                        </m:num>
                        <m:den>
                          <m:r>
                            <a:rPr lang="ru-RU" sz="3600" b="1" i="1">
                              <a:solidFill>
                                <a:srgbClr val="00B050"/>
                              </a:solidFill>
                            </a:rPr>
                            <m:t>𝟏𝟐</m:t>
                          </m:r>
                          <m:r>
                            <a:rPr lang="ru-RU" sz="36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ru-RU" sz="3600" b="1" i="1"/>
                        <m:t>;</m:t>
                      </m:r>
                      <m:f>
                        <m:fPr>
                          <m:ctrlPr>
                            <a:rPr lang="ru-RU" sz="36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</m:ctrlPr>
                        </m:fPr>
                        <m:num>
                          <m:r>
                            <a:rPr lang="ru-RU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m:t>𝟒</m:t>
                          </m:r>
                        </m:num>
                        <m:den>
                          <m:r>
                            <a:rPr lang="ru-RU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m:t>𝟗</m:t>
                          </m:r>
                        </m:den>
                      </m:f>
                      <m:r>
                        <a:rPr lang="ru-RU" sz="3600" b="1" i="1" smtClean="0">
                          <a:latin typeface="Cambria Math"/>
                        </a:rPr>
                        <m:t> </m:t>
                      </m:r>
                      <m:r>
                        <a:rPr lang="ru-RU" sz="3600" b="1" i="1"/>
                        <m:t>;</m:t>
                      </m:r>
                      <m:f>
                        <m:fPr>
                          <m:ctrlPr>
                            <a:rPr lang="ru-RU" sz="3600" b="1" i="1" smtClean="0">
                              <a:solidFill>
                                <a:srgbClr val="0070C0"/>
                              </a:solidFill>
                            </a:rPr>
                          </m:ctrlPr>
                        </m:fPr>
                        <m:num>
                          <m:r>
                            <a:rPr lang="ru-RU" sz="3600" b="1" i="1">
                              <a:solidFill>
                                <a:srgbClr val="0070C0"/>
                              </a:solidFill>
                            </a:rPr>
                            <m:t>𝟏𝟑</m:t>
                          </m:r>
                          <m:r>
                            <a:rPr lang="ru-RU" sz="3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ru-RU" sz="3600" b="1" i="1">
                              <a:solidFill>
                                <a:srgbClr val="0070C0"/>
                              </a:solidFill>
                            </a:rPr>
                            <m:t>𝟒</m:t>
                          </m:r>
                        </m:den>
                      </m:f>
                      <m:r>
                        <a:rPr lang="ru-RU" sz="3600" b="1" i="1"/>
                        <m:t>;</m:t>
                      </m:r>
                      <m:f>
                        <m:fPr>
                          <m:ctrlPr>
                            <a:rPr lang="ru-RU" sz="36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</m:ctrlPr>
                        </m:fPr>
                        <m:num>
                          <m:r>
                            <a:rPr lang="ru-RU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m:t>𝟏𝟐</m:t>
                          </m:r>
                        </m:num>
                        <m:den>
                          <m:r>
                            <a:rPr lang="ru-RU" sz="36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m:t>𝟕𝟓</m:t>
                          </m:r>
                          <m:r>
                            <a:rPr lang="ru-RU" sz="36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ru-RU" sz="3600" b="1" i="1"/>
                        <m:t>;</m:t>
                      </m:r>
                      <m:f>
                        <m:fPr>
                          <m:ctrlPr>
                            <a:rPr lang="ru-RU" sz="36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</a:rPr>
                          </m:ctrlPr>
                        </m:fPr>
                        <m:num>
                          <m:r>
                            <a:rPr lang="ru-RU" sz="3600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</a:rPr>
                            <m:t>𝟒𝟓</m:t>
                          </m:r>
                        </m:num>
                        <m:den>
                          <m:r>
                            <a:rPr lang="ru-RU" sz="3600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</a:rPr>
                            <m:t>𝟔𝟖</m:t>
                          </m:r>
                        </m:den>
                      </m:f>
                      <m:r>
                        <a:rPr lang="ru-RU" sz="3600" b="1" i="1"/>
                        <m:t>  .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364513"/>
                <a:ext cx="2880320" cy="1144609"/>
              </a:xfrm>
              <a:prstGeom prst="rect">
                <a:avLst/>
              </a:prstGeom>
              <a:blipFill rotWithShape="1">
                <a:blip r:embed="rId2"/>
                <a:stretch>
                  <a:fillRect r="-974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4" name="Picture 6" descr="https://www.pngkit.com/png/detail/861-8613897_jpg-free-library-owl-school-clipart-wise-ow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78" r="27907"/>
          <a:stretch/>
        </p:blipFill>
        <p:spPr bwMode="auto">
          <a:xfrm>
            <a:off x="6588224" y="1118496"/>
            <a:ext cx="2250737" cy="3826812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18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19872" y="1124744"/>
            <a:ext cx="1842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Ответы:</a:t>
            </a:r>
            <a:endParaRPr lang="ru-RU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2590317" y="2348880"/>
                <a:ext cx="3501280" cy="2255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600" b="1" dirty="0" smtClean="0"/>
                  <a:t>А)</a:t>
                </a:r>
                <a:r>
                  <a:rPr lang="ru-RU" sz="36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36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ru-RU" sz="3600" b="1" i="1">
                        <a:latin typeface="Cambria Math"/>
                      </a:rPr>
                      <m:t> </m:t>
                    </m:r>
                    <m:r>
                      <a:rPr lang="ru-RU" sz="3600" b="1" i="1" smtClean="0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ru-RU" sz="36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ru-RU" sz="36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ru-RU" sz="3600" b="1" i="1">
                        <a:latin typeface="Cambria Math"/>
                      </a:rPr>
                      <m:t> </m:t>
                    </m:r>
                    <m:r>
                      <a:rPr lang="ru-RU" sz="3600" b="1" i="1">
                        <a:latin typeface="Cambria Math"/>
                      </a:rPr>
                      <m:t>;</m:t>
                    </m:r>
                    <m:r>
                      <a:rPr lang="ru-RU" sz="36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36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ru-RU" sz="36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𝟕𝟓</m:t>
                        </m:r>
                        <m:r>
                          <a:rPr lang="ru-RU" sz="36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ru-RU" sz="3600" b="1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ru-RU" sz="36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𝟒𝟓</m:t>
                        </m:r>
                      </m:num>
                      <m:den>
                        <m:r>
                          <a:rPr lang="ru-RU" sz="36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𝟔𝟖</m:t>
                        </m:r>
                      </m:den>
                    </m:f>
                    <m:r>
                      <a:rPr lang="ru-RU" sz="36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 .</m:t>
                    </m:r>
                  </m:oMath>
                </a14:m>
                <a:endParaRPr lang="ru-RU" sz="3600" b="1" dirty="0" smtClean="0"/>
              </a:p>
              <a:p>
                <a:r>
                  <a:rPr lang="ru-RU" sz="3600" b="1" dirty="0" smtClean="0"/>
                  <a:t> </a:t>
                </a:r>
                <a:br>
                  <a:rPr lang="ru-RU" sz="3600" b="1" dirty="0" smtClean="0"/>
                </a:br>
                <a:r>
                  <a:rPr lang="ru-RU" sz="3600" b="1" dirty="0" smtClean="0"/>
                  <a:t>Б)</a:t>
                </a:r>
                <a:r>
                  <a:rPr lang="ru-RU" sz="36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ru-RU" sz="36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ru-RU" sz="36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ru-RU" sz="3600" b="1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ru-RU" sz="36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ru-RU" sz="36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𝟏𝟐</m:t>
                        </m:r>
                        <m:r>
                          <a:rPr lang="ru-RU" sz="36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ru-RU" sz="3600" b="1" i="1">
                        <a:latin typeface="Cambria Math"/>
                      </a:rPr>
                      <m:t>;</m:t>
                    </m:r>
                    <m:r>
                      <a:rPr lang="ru-RU" sz="36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3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𝟏𝟑</m:t>
                        </m:r>
                        <m:r>
                          <a:rPr lang="ru-RU" sz="3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ru-RU" sz="3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ru-RU" sz="3600" b="1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sz="36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317" y="2348880"/>
                <a:ext cx="3501280" cy="2255233"/>
              </a:xfrm>
              <a:prstGeom prst="rect">
                <a:avLst/>
              </a:prstGeom>
              <a:blipFill rotWithShape="1">
                <a:blip r:embed="rId2"/>
                <a:stretch>
                  <a:fillRect l="-5401" b="-43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https://rybolov66.ru/wa-data/public/site/plugins/autobadge/g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457" y="370632"/>
            <a:ext cx="1600573" cy="159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46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412776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        </a:t>
                </a:r>
                <a:r>
                  <a:rPr lang="ru-RU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№6. </a:t>
                </a:r>
                <a:r>
                  <a:rPr lang="ru-RU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задачи</a:t>
                </a:r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В клетке сидело 18 птиц,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tx1"/>
                        </a:solidFill>
                      </a:rPr>
                      <m:t> 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tx1"/>
                            </a:solidFill>
                          </a:rPr>
                          <m:t>2</m:t>
                        </m:r>
                      </m:num>
                      <m:den>
                        <m:r>
                          <a:rPr lang="ru-RU" i="1">
                            <a:solidFill>
                              <a:schemeClr val="tx1"/>
                            </a:solidFill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из </a:t>
                </a:r>
                <a:endParaRPr lang="ru-RU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которых </a:t>
                </a:r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попугаи. </a:t>
                </a:r>
                <a:endParaRPr lang="ru-RU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Сколько </a:t>
                </a:r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попугаев в клетке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0" indent="0">
                  <a:buNone/>
                </a:pPr>
                <a:endPara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В клетке сидело 18 птиц, затем к ним поместили еще несколько. Таким образом, в клетке стало птиц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tx1"/>
                            </a:solidFill>
                          </a:rPr>
                          <m:t>5</m:t>
                        </m:r>
                      </m:num>
                      <m:den>
                        <m:r>
                          <a:rPr lang="ru-RU" i="1">
                            <a:solidFill>
                              <a:schemeClr val="tx1"/>
                            </a:solidFill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от первоначального количества. Сколько птиц стало сидеть в клетке?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412776"/>
                <a:ext cx="8229600" cy="4525963"/>
              </a:xfrm>
              <a:blipFill rotWithShape="1">
                <a:blip r:embed="rId2"/>
                <a:stretch>
                  <a:fillRect l="-1185" t="-10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452" y="404664"/>
            <a:ext cx="2948788" cy="265653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1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1489139"/>
            <a:ext cx="1842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Ответы: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63227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18 : 3 * 2 = 12 попугаев.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18 : 3 * 5  = 30 птиц.</a:t>
            </a:r>
            <a:endParaRPr lang="ru-RU" sz="2800" dirty="0"/>
          </a:p>
        </p:txBody>
      </p:sp>
      <p:pic>
        <p:nvPicPr>
          <p:cNvPr id="6" name="Picture 2" descr="https://rybolov66.ru/wa-data/public/site/plugins/autobadge/g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457" y="370632"/>
            <a:ext cx="1600573" cy="159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0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858664"/>
              </p:ext>
            </p:extLst>
          </p:nvPr>
        </p:nvGraphicFramePr>
        <p:xfrm>
          <a:off x="1187624" y="3933056"/>
          <a:ext cx="6264696" cy="267130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566174"/>
                <a:gridCol w="1566174"/>
                <a:gridCol w="1566174"/>
                <a:gridCol w="1566174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Годы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по </a:t>
                      </a:r>
                      <a:r>
                        <a:rPr lang="ru-RU" sz="1800" dirty="0">
                          <a:effectLst/>
                        </a:rPr>
                        <a:t>порядку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Морковь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Лук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Свёкла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Первый год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750 кг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560 кг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690 кг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Второй год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760 кг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380 кг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740 кг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Третий год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630 кг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730 кг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680 кг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Четвёртый год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690 кг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710 кг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620 кг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7" y="404664"/>
            <a:ext cx="8352927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№1. Прочитайте, пожалуйста, текс и ознакомитесь с таблицей.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Пётр Иванович выращивает морковь, лук и свеклу. Каждый овощ он выращивал на отдельном участке в течение четырёх лет. Пётр Иванович заносит в таблицу количество килограммов урожая, которое он получает с каждого участка за год. 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Определите, какие утверждения являются верными (правильными):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третий год Петр Иванович вырастил 690кг моркови.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Во второй год урожай лука составлял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½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урожая моркови.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За последний год было выращено 2020 кг овощей.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Большего всего лука было выращено в первый год.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9" descr="https://www.pngkit.com/png/full/169-1692943_drawing-vegetable-carrot-carrot-illustr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288" y="2708920"/>
            <a:ext cx="1798004" cy="92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88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908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Правильные ответы: 2,4.</a:t>
            </a:r>
          </a:p>
          <a:p>
            <a:pPr marL="0" indent="0">
              <a:buNone/>
            </a:pP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Неправильные ответы : 1,3</a:t>
            </a:r>
            <a:r>
              <a:rPr lang="ru-RU" b="1" i="1" dirty="0" smtClean="0">
                <a:solidFill>
                  <a:schemeClr val="tx1"/>
                </a:solidFill>
              </a:rPr>
              <a:t>.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2054" name="Picture 6" descr="https://free-png.ru/wp-content/uploads/2022/02/free-png.ru-5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1" y="3162467"/>
            <a:ext cx="5307432" cy="25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38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192688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1518404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№2. Выпишите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каким дробям соответствуют фигуры</a:t>
            </a:r>
            <a:r>
              <a:rPr lang="ru-RU" sz="2000" b="1" dirty="0"/>
              <a:t>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8918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39688" y="4365104"/>
                <a:ext cx="8229600" cy="118499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3200" b="1" dirty="0" smtClean="0">
                    <a:solidFill>
                      <a:schemeClr val="tx1"/>
                    </a:solidFill>
                  </a:rPr>
                  <a:t>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3200" b="1" dirty="0" smtClean="0"/>
                  <a:t>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3200" b="1" dirty="0" smtClean="0">
                    <a:solidFill>
                      <a:schemeClr val="tx1"/>
                    </a:solidFill>
                  </a:rPr>
                  <a:t>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ru-RU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688" y="4365104"/>
                <a:ext cx="8229600" cy="118499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144" y="1988840"/>
            <a:ext cx="6192688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126876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               </a:t>
            </a:r>
            <a:r>
              <a:rPr lang="ru-RU" sz="3200" b="1" dirty="0" smtClean="0"/>
              <a:t>Ответы:</a:t>
            </a:r>
            <a:endParaRPr lang="ru-RU" sz="3200" b="1" dirty="0"/>
          </a:p>
        </p:txBody>
      </p:sp>
      <p:pic>
        <p:nvPicPr>
          <p:cNvPr id="3074" name="Picture 2" descr="https://rybolov66.ru/wa-data/public/site/plugins/autobadge/g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12469"/>
            <a:ext cx="1600573" cy="159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32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355576"/>
            <a:ext cx="7596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 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Выпишите, каким дробям соответствуют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фигуры.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2204864"/>
            <a:ext cx="6048672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25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03848" y="1412776"/>
            <a:ext cx="1944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 Ответы:</a:t>
            </a:r>
            <a:endParaRPr lang="ru-RU" sz="3200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83" y="2241881"/>
            <a:ext cx="6048672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s://rybolov66.ru/wa-data/public/site/plugins/autobadge/g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457" y="370632"/>
            <a:ext cx="1600573" cy="159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4509120"/>
                <a:ext cx="8229600" cy="118499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3200" b="1" dirty="0" smtClean="0">
                    <a:solidFill>
                      <a:schemeClr val="tx1"/>
                    </a:solidFill>
                  </a:rPr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ru-RU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3200" b="1" dirty="0" smtClean="0"/>
                  <a:t>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ru-RU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4509120"/>
                <a:ext cx="8229600" cy="1184995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910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Правильные и неправильные дроби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16832"/>
            <a:ext cx="8229600" cy="3273227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Правильные дроби – Дроби, у которых числитель меньше знаменателя.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дроби – дроби, у которых числитель больше или равен знаменателю.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0105"/>
            <a:ext cx="375006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29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94" y="2589213"/>
            <a:ext cx="8424936" cy="2423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547664" y="1275006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№4 . Назовите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каким дробям могут соответствовать кусочки пиццы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48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Другая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47</TotalTime>
  <Words>392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Урок «Правильные и неправильные дроби»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Правильные и неправильные дроби</vt:lpstr>
      <vt:lpstr>Презентация PowerPoint</vt:lpstr>
      <vt:lpstr>Презентация PowerPoint</vt:lpstr>
      <vt:lpstr>ФИЗМИНУТКА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«Правильные и неправильные дроби»</dc:title>
  <dc:creator>Иван</dc:creator>
  <cp:lastModifiedBy>Пользователь Windows</cp:lastModifiedBy>
  <cp:revision>6</cp:revision>
  <dcterms:created xsi:type="dcterms:W3CDTF">2022-12-09T12:14:58Z</dcterms:created>
  <dcterms:modified xsi:type="dcterms:W3CDTF">2022-12-09T13:12:14Z</dcterms:modified>
</cp:coreProperties>
</file>