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4" r:id="rId2"/>
    <p:sldId id="315" r:id="rId3"/>
    <p:sldId id="316" r:id="rId4"/>
    <p:sldId id="333" r:id="rId5"/>
    <p:sldId id="317" r:id="rId6"/>
    <p:sldId id="319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0" r:id="rId15"/>
    <p:sldId id="332" r:id="rId16"/>
    <p:sldId id="328" r:id="rId17"/>
    <p:sldId id="331" r:id="rId18"/>
    <p:sldId id="334" r:id="rId19"/>
    <p:sldId id="329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D588B"/>
    <a:srgbClr val="224268"/>
    <a:srgbClr val="6796CF"/>
    <a:srgbClr val="4F83C1"/>
    <a:srgbClr val="305D94"/>
    <a:srgbClr val="3B8AFF"/>
    <a:srgbClr val="8064A2"/>
    <a:srgbClr val="C0504D"/>
    <a:srgbClr val="4F81BD"/>
    <a:srgbClr val="9BBB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1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Popular sports in Russia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Football</c:v>
                </c:pt>
                <c:pt idx="1">
                  <c:v>Hockey</c:v>
                </c:pt>
                <c:pt idx="2">
                  <c:v>Volleyball</c:v>
                </c:pt>
                <c:pt idx="3">
                  <c:v>Basketball</c:v>
                </c:pt>
                <c:pt idx="4">
                  <c:v>Swimming</c:v>
                </c:pt>
                <c:pt idx="5">
                  <c:v>Skiing</c:v>
                </c:pt>
                <c:pt idx="6">
                  <c:v>Boxing</c:v>
                </c:pt>
                <c:pt idx="7">
                  <c:v>Figure Skating</c:v>
                </c:pt>
                <c:pt idx="8">
                  <c:v>Tennis</c:v>
                </c:pt>
                <c:pt idx="9">
                  <c:v>Biathlon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1.1000000000000001</c:v>
                </c:pt>
                <c:pt idx="5">
                  <c:v>0.9</c:v>
                </c:pt>
                <c:pt idx="6">
                  <c:v>0.70000000000000051</c:v>
                </c:pt>
                <c:pt idx="7">
                  <c:v>0.60000000000000053</c:v>
                </c:pt>
                <c:pt idx="8">
                  <c:v>0.30000000000000027</c:v>
                </c:pt>
                <c:pt idx="9">
                  <c:v>0.2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08054976727969"/>
          <c:y val="0.11349146867049913"/>
          <c:w val="0.18334164315979368"/>
          <c:h val="0.867253428554611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65892-F424-4E13-AD54-DBE9B964B33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F35CA-DFF2-4A1B-A00B-6561BE8E1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275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46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48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770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67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7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2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5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4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47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70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0ECD-AB24-4D6B-B204-E7DD7B0079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AFDF-E339-4CEE-9B21-414972DA0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52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5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5" Type="http://schemas.openxmlformats.org/officeDocument/2006/relationships/image" Target="../media/image31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Relationship Id="rId1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hyperlink" Target="file:///C:\Users\12345\Documents\&#1088;&#1072;&#1073;&#1086;&#1090;&#1072;%20&#1074;%20213\&#1086;&#1085;&#1083;&#1072;&#1081;&#1085;-&#1091;&#1088;&#1086;&#1082;\Poem.m4a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2"/>
          <p:cNvSpPr/>
          <p:nvPr/>
        </p:nvSpPr>
        <p:spPr>
          <a:xfrm rot="10800000">
            <a:off x="0" y="-9236"/>
            <a:ext cx="9144000" cy="411510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2"/>
          <p:cNvSpPr/>
          <p:nvPr/>
        </p:nvSpPr>
        <p:spPr>
          <a:xfrm rot="10800000">
            <a:off x="1268868" y="395728"/>
            <a:ext cx="7876580" cy="303814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6827"/>
            <a:ext cx="8342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131590"/>
            <a:ext cx="6336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D588B"/>
                </a:solidFill>
              </a:rPr>
              <a:t>Английский язык</a:t>
            </a:r>
            <a:endParaRPr lang="ru-RU" sz="3600" dirty="0">
              <a:solidFill>
                <a:srgbClr val="2D588B"/>
              </a:solidFill>
            </a:endParaRPr>
          </a:p>
          <a:p>
            <a:pPr algn="ctr"/>
            <a:r>
              <a:rPr lang="ru-RU" sz="2800" dirty="0" smtClean="0">
                <a:solidFill>
                  <a:srgbClr val="2D588B"/>
                </a:solidFill>
              </a:rPr>
              <a:t>8 класс</a:t>
            </a:r>
          </a:p>
          <a:p>
            <a:pPr algn="ctr"/>
            <a:endParaRPr lang="ru-RU" sz="2800" dirty="0">
              <a:solidFill>
                <a:srgbClr val="2D588B"/>
              </a:solidFill>
            </a:endParaRPr>
          </a:p>
          <a:p>
            <a:r>
              <a:rPr lang="ru-RU" sz="2400" dirty="0">
                <a:solidFill>
                  <a:srgbClr val="2D588B"/>
                </a:solidFill>
              </a:rPr>
              <a:t>Тема урока</a:t>
            </a:r>
            <a:r>
              <a:rPr lang="ru-RU" sz="2400" dirty="0" smtClean="0">
                <a:solidFill>
                  <a:srgbClr val="2D588B"/>
                </a:solidFill>
              </a:rPr>
              <a:t>: </a:t>
            </a:r>
            <a:r>
              <a:rPr lang="en-US" sz="2800" b="1" dirty="0" smtClean="0">
                <a:solidFill>
                  <a:srgbClr val="2D588B"/>
                </a:solidFill>
              </a:rPr>
              <a:t>Sports Equipment and Places</a:t>
            </a:r>
            <a:endParaRPr lang="ru-RU" sz="2800" b="1" dirty="0">
              <a:solidFill>
                <a:srgbClr val="2D588B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65635" y="42998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24268"/>
                </a:solidFill>
              </a:rPr>
              <a:t>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3795886"/>
            <a:ext cx="405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D588B"/>
                </a:solidFill>
              </a:rPr>
              <a:t>Учитель</a:t>
            </a:r>
            <a:r>
              <a:rPr lang="ru-RU" dirty="0" smtClean="0">
                <a:solidFill>
                  <a:srgbClr val="2D588B"/>
                </a:solidFill>
              </a:rPr>
              <a:t>:</a:t>
            </a:r>
            <a:r>
              <a:rPr lang="en-US" dirty="0" smtClean="0">
                <a:solidFill>
                  <a:srgbClr val="2D588B"/>
                </a:solidFill>
              </a:rPr>
              <a:t> </a:t>
            </a:r>
            <a:r>
              <a:rPr lang="ru-RU" dirty="0" err="1" smtClean="0">
                <a:solidFill>
                  <a:srgbClr val="2D588B"/>
                </a:solidFill>
              </a:rPr>
              <a:t>Мурлина</a:t>
            </a:r>
            <a:r>
              <a:rPr lang="ru-RU" dirty="0" smtClean="0">
                <a:solidFill>
                  <a:srgbClr val="2D588B"/>
                </a:solidFill>
              </a:rPr>
              <a:t> Татьяна Дмитриевна</a:t>
            </a:r>
            <a:endParaRPr lang="ru-RU" dirty="0">
              <a:solidFill>
                <a:srgbClr val="2D588B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99542"/>
            <a:ext cx="952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Ver1B7l92A.jpg"/>
          <p:cNvPicPr>
            <a:picLocks noChangeAspect="1"/>
          </p:cNvPicPr>
          <p:nvPr/>
        </p:nvPicPr>
        <p:blipFill>
          <a:blip r:embed="rId5" cstate="print"/>
          <a:srcRect l="29467" t="13601" r="22001" b="51400"/>
          <a:stretch>
            <a:fillRect/>
          </a:stretch>
        </p:blipFill>
        <p:spPr>
          <a:xfrm>
            <a:off x="7380312" y="771550"/>
            <a:ext cx="1497766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4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/>
          <a:lstStyle/>
          <a:p>
            <a:r>
              <a:rPr lang="en-US" dirty="0" smtClean="0"/>
              <a:t>Volleyball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s://wallpapertag.com/wallpaper/full/1/4/a/500756-large-volleyball-backgrounds-240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75606"/>
            <a:ext cx="5076564" cy="3384376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6948264" y="1635646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96336" y="134761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444208" y="429994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68344" y="408391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kneepads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691680" y="1635646"/>
            <a:ext cx="244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99592" y="13476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7715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Gym, hall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547664" y="4371950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40119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trainers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/>
          <a:lstStyle/>
          <a:p>
            <a:r>
              <a:rPr lang="en-US" dirty="0" smtClean="0"/>
              <a:t>Basketball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s://wallup.net/wp-content/uploads/2019/09/158456-oklahoma-city-thunder-basketball-nba-miami-h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59194"/>
            <a:ext cx="5544616" cy="3403778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>
            <a:off x="1187624" y="2427734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2139702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basket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99592" y="422793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3867894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trainers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932040" y="1419622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96336" y="127560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5364088" y="3291830"/>
            <a:ext cx="22322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96336" y="350785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kneepads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948264" y="69954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Gym, hall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/>
          <a:lstStyle/>
          <a:p>
            <a:r>
              <a:rPr lang="en-US" dirty="0" smtClean="0"/>
              <a:t>Swimming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s://folkextreme.ru/wp-content/uploads/2019/10/uprazhneniya-v-vod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203598"/>
            <a:ext cx="5236442" cy="3492819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>
            <a:off x="1259632" y="3219822"/>
            <a:ext cx="28803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372200" y="2931790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660232" y="2067694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12" y="3003798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swimsuit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884368" y="271576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goggles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740352" y="185167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dirty="0" smtClean="0"/>
              <a:t>wimming </a:t>
            </a:r>
            <a:r>
              <a:rPr lang="en-US" dirty="0" smtClean="0"/>
              <a:t>cap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7715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Swimming pool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Exercise 3. Match the names with the pictures</a:t>
            </a:r>
            <a:endParaRPr lang="ru-RU" sz="3200" dirty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9502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23528" y="1347614"/>
            <a:ext cx="85689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ball     puck       stick        helmet       swimsuit       basket        net       boots        kneepads         gates      goggles      trainers     gloves        jersey</a:t>
            </a:r>
            <a:endParaRPr lang="ru-RU" dirty="0"/>
          </a:p>
        </p:txBody>
      </p:sp>
      <p:pic>
        <p:nvPicPr>
          <p:cNvPr id="4098" name="Picture 2" descr="https://wintermax.ru/upload/iblock/a1b/a1bfca28b02ffb195b81a564d3772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9702"/>
            <a:ext cx="1008112" cy="1008112"/>
          </a:xfrm>
          <a:prstGeom prst="rect">
            <a:avLst/>
          </a:prstGeom>
          <a:noFill/>
        </p:spPr>
      </p:pic>
      <p:pic>
        <p:nvPicPr>
          <p:cNvPr id="4100" name="Picture 4" descr="https://interswim.ru/wp-content/uploads/2020/03/Arena-The-One-001430-545.jpg"/>
          <p:cNvPicPr>
            <a:picLocks noChangeAspect="1" noChangeArrowheads="1"/>
          </p:cNvPicPr>
          <p:nvPr/>
        </p:nvPicPr>
        <p:blipFill>
          <a:blip r:embed="rId4" cstate="print"/>
          <a:srcRect t="18510" r="7452" b="19791"/>
          <a:stretch>
            <a:fillRect/>
          </a:stretch>
        </p:blipFill>
        <p:spPr bwMode="auto">
          <a:xfrm>
            <a:off x="1331640" y="2139702"/>
            <a:ext cx="1080120" cy="720080"/>
          </a:xfrm>
          <a:prstGeom prst="rect">
            <a:avLst/>
          </a:prstGeom>
          <a:noFill/>
        </p:spPr>
      </p:pic>
      <p:pic>
        <p:nvPicPr>
          <p:cNvPr id="4102" name="Picture 6" descr="https://cdn.sptmr.ru/upload/resize_cache/iblock/c45/331_394_1/17382990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211710"/>
            <a:ext cx="1009939" cy="1296144"/>
          </a:xfrm>
          <a:prstGeom prst="rect">
            <a:avLst/>
          </a:prstGeom>
          <a:noFill/>
        </p:spPr>
      </p:pic>
      <p:pic>
        <p:nvPicPr>
          <p:cNvPr id="4104" name="Picture 8" descr="https://sportnadomy.ru/upload/iblock/240/240e4d73e14e0bf620bdeeb1830738f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211710"/>
            <a:ext cx="1136756" cy="936104"/>
          </a:xfrm>
          <a:prstGeom prst="rect">
            <a:avLst/>
          </a:prstGeom>
          <a:noFill/>
        </p:spPr>
      </p:pic>
      <p:pic>
        <p:nvPicPr>
          <p:cNvPr id="4106" name="Picture 10" descr="https://mylong.ru/wa-data/public/shop/products/84/42/34284/images/51270/51270.750x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067694"/>
            <a:ext cx="1224136" cy="1224136"/>
          </a:xfrm>
          <a:prstGeom prst="rect">
            <a:avLst/>
          </a:prstGeom>
          <a:noFill/>
        </p:spPr>
      </p:pic>
      <p:pic>
        <p:nvPicPr>
          <p:cNvPr id="4108" name="Picture 12" descr="https://liketo.ru/upload/iblock/924/6835.10_2_tif_1000x1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139702"/>
            <a:ext cx="1224136" cy="1224136"/>
          </a:xfrm>
          <a:prstGeom prst="rect">
            <a:avLst/>
          </a:prstGeom>
          <a:noFill/>
        </p:spPr>
      </p:pic>
      <p:pic>
        <p:nvPicPr>
          <p:cNvPr id="4110" name="Picture 14" descr="https://cdn1.ozone.ru/multimedia/102184907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363838"/>
            <a:ext cx="1480851" cy="1008112"/>
          </a:xfrm>
          <a:prstGeom prst="rect">
            <a:avLst/>
          </a:prstGeom>
          <a:noFill/>
        </p:spPr>
      </p:pic>
      <p:pic>
        <p:nvPicPr>
          <p:cNvPr id="4112" name="Picture 16" descr="https://www.ukazka.ru/img/g/uk9381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3363838"/>
            <a:ext cx="1482803" cy="1224136"/>
          </a:xfrm>
          <a:prstGeom prst="rect">
            <a:avLst/>
          </a:prstGeom>
          <a:noFill/>
        </p:spPr>
      </p:pic>
      <p:pic>
        <p:nvPicPr>
          <p:cNvPr id="4114" name="Picture 18" descr="https://images.purehockey.com/img.aspx?pic_id=119204&amp;pic_type=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376" y="2211710"/>
            <a:ext cx="1016174" cy="1016174"/>
          </a:xfrm>
          <a:prstGeom prst="rect">
            <a:avLst/>
          </a:prstGeom>
          <a:noFill/>
        </p:spPr>
      </p:pic>
      <p:pic>
        <p:nvPicPr>
          <p:cNvPr id="4116" name="Picture 20" descr="https://www.proball.ru/upload/images/35024754/79d54147fd5c088b3fef6dd144b189c3_1000_1000.jpg"/>
          <p:cNvPicPr>
            <a:picLocks noChangeAspect="1" noChangeArrowheads="1"/>
          </p:cNvPicPr>
          <p:nvPr/>
        </p:nvPicPr>
        <p:blipFill>
          <a:blip r:embed="rId12" cstate="print"/>
          <a:srcRect l="10711" r="8956"/>
          <a:stretch>
            <a:fillRect/>
          </a:stretch>
        </p:blipFill>
        <p:spPr bwMode="auto">
          <a:xfrm>
            <a:off x="3563888" y="3291830"/>
            <a:ext cx="1080120" cy="1296144"/>
          </a:xfrm>
          <a:prstGeom prst="rect">
            <a:avLst/>
          </a:prstGeom>
          <a:noFill/>
        </p:spPr>
      </p:pic>
      <p:pic>
        <p:nvPicPr>
          <p:cNvPr id="4118" name="Picture 22" descr="https://ae01.alicdn.com/kf/HTB1WIeyaiYrK1Rjy0Fdq6ACvVXaX/Man-Basketball-Shoes-Breathable-Anti-slip-Basketball-Sneakers-Men-Lace-up-Cushioning-Sports-Shoes-for-Mal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87816" y="3075806"/>
            <a:ext cx="1656184" cy="1656184"/>
          </a:xfrm>
          <a:prstGeom prst="rect">
            <a:avLst/>
          </a:prstGeom>
          <a:noFill/>
        </p:spPr>
      </p:pic>
      <p:pic>
        <p:nvPicPr>
          <p:cNvPr id="4120" name="Picture 24" descr="https://cdn1.ozone.ru/multimedia/102207001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016" y="3363838"/>
            <a:ext cx="1129045" cy="1080120"/>
          </a:xfrm>
          <a:prstGeom prst="rect">
            <a:avLst/>
          </a:prstGeom>
          <a:noFill/>
        </p:spPr>
      </p:pic>
      <p:pic>
        <p:nvPicPr>
          <p:cNvPr id="4122" name="Picture 26" descr="https://images.satu.kz/15183580_w640_h640_volejbolnye-stojk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4168" y="3363838"/>
            <a:ext cx="1363465" cy="108012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23528" y="293179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puck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2787774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goggles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808" y="2139702"/>
            <a:ext cx="85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helmet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3968" y="2643758"/>
            <a:ext cx="6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gates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300379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kneepads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8264" y="329183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ball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16416" y="2427734"/>
            <a:ext cx="60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stick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544" y="437195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boots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3728" y="4371950"/>
            <a:ext cx="79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basket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3848" y="4299942"/>
            <a:ext cx="73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jersey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056" y="4299942"/>
            <a:ext cx="77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gloves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72200" y="4299942"/>
            <a:ext cx="49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68344" y="4515966"/>
            <a:ext cx="90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trainers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101clipart.com/wp-content/uploads/08/Soccer%20Coach%20Clipart%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067694"/>
            <a:ext cx="1883634" cy="2664296"/>
          </a:xfrm>
          <a:prstGeom prst="rect">
            <a:avLst/>
          </a:prstGeom>
          <a:noFill/>
        </p:spPr>
      </p:pic>
      <p:pic>
        <p:nvPicPr>
          <p:cNvPr id="5124" name="Picture 4" descr="https://i.pinimg.com/originals/a4/1b/14/a41b149d3ec176be9ef885ec1e573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79662"/>
            <a:ext cx="1692117" cy="2808312"/>
          </a:xfrm>
          <a:prstGeom prst="rect">
            <a:avLst/>
          </a:prstGeom>
          <a:noFill/>
        </p:spPr>
      </p:pic>
      <p:pic>
        <p:nvPicPr>
          <p:cNvPr id="5126" name="Picture 6" descr="https://image.freepik.com/free-vector/man-playing-tennis-character_24911-9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11710"/>
            <a:ext cx="2361176" cy="2376264"/>
          </a:xfrm>
          <a:prstGeom prst="rect">
            <a:avLst/>
          </a:prstGeom>
          <a:noFill/>
        </p:spPr>
      </p:pic>
      <p:sp>
        <p:nvSpPr>
          <p:cNvPr id="16" name="Овальная выноска 15"/>
          <p:cNvSpPr/>
          <p:nvPr/>
        </p:nvSpPr>
        <p:spPr>
          <a:xfrm>
            <a:off x="1259632" y="987574"/>
            <a:ext cx="2232248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 had a new racket, I could win the first prize.</a:t>
            </a:r>
            <a:endParaRPr lang="ru-RU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427984" y="843558"/>
            <a:ext cx="2304256" cy="10801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 had a better stick, I would score a goal.</a:t>
            </a:r>
            <a:endParaRPr lang="ru-RU" dirty="0"/>
          </a:p>
        </p:txBody>
      </p:sp>
      <p:sp>
        <p:nvSpPr>
          <p:cNvPr id="18" name="Выноска-облако 17"/>
          <p:cNvSpPr/>
          <p:nvPr/>
        </p:nvSpPr>
        <p:spPr>
          <a:xfrm>
            <a:off x="7020272" y="771550"/>
            <a:ext cx="2123728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a had new boots, I would run quicker.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95536" y="2499742"/>
            <a:ext cx="64807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779912" y="1563638"/>
            <a:ext cx="86409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740352" y="4299942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7534"/>
            <a:ext cx="8229600" cy="857250"/>
          </a:xfrm>
        </p:spPr>
        <p:txBody>
          <a:bodyPr/>
          <a:lstStyle/>
          <a:p>
            <a:r>
              <a:rPr lang="en-US" dirty="0" smtClean="0"/>
              <a:t>Conditional II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Unreal events in the future or in the present</a:t>
            </a:r>
            <a:endParaRPr lang="ru-RU" dirty="0"/>
          </a:p>
        </p:txBody>
      </p: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9502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47664" y="2211710"/>
          <a:ext cx="609600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 – clause,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ru-RU" dirty="0"/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en-US" dirty="0" smtClean="0"/>
                        <a:t>If + past simple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Would/could  + infinitive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321982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If I had </a:t>
            </a:r>
            <a:r>
              <a:rPr lang="en-US" sz="3200" b="1" dirty="0" smtClean="0"/>
              <a:t>a new hockey stick, </a:t>
            </a:r>
            <a:r>
              <a:rPr lang="en-US" sz="3200" b="1" dirty="0" smtClean="0">
                <a:solidFill>
                  <a:srgbClr val="FF0000"/>
                </a:solidFill>
              </a:rPr>
              <a:t>I could score </a:t>
            </a:r>
            <a:r>
              <a:rPr lang="en-US" sz="3200" b="1" dirty="0" smtClean="0"/>
              <a:t>a goal.</a:t>
            </a:r>
          </a:p>
          <a:p>
            <a:pPr algn="ctr"/>
            <a:r>
              <a:rPr lang="ru-RU" sz="3200" b="1" dirty="0" smtClean="0"/>
              <a:t>Если </a:t>
            </a:r>
            <a:r>
              <a:rPr lang="ru-RU" sz="3200" b="1" dirty="0" smtClean="0">
                <a:solidFill>
                  <a:srgbClr val="FF0000"/>
                </a:solidFill>
              </a:rPr>
              <a:t>бы</a:t>
            </a:r>
            <a:r>
              <a:rPr lang="ru-RU" sz="3200" b="1" dirty="0" smtClean="0"/>
              <a:t> у меня была новая клюшка, я мог </a:t>
            </a:r>
            <a:r>
              <a:rPr lang="ru-RU" sz="3200" b="1" dirty="0" smtClean="0">
                <a:solidFill>
                  <a:srgbClr val="FF0000"/>
                </a:solidFill>
              </a:rPr>
              <a:t>бы</a:t>
            </a:r>
            <a:r>
              <a:rPr lang="ru-RU" sz="3200" b="1" dirty="0" smtClean="0"/>
              <a:t> забить гол.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/>
          <a:lstStyle/>
          <a:p>
            <a:r>
              <a:rPr lang="en-US" dirty="0" smtClean="0"/>
              <a:t>Exercise 4. Correct the mistakes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67544" y="1347614"/>
            <a:ext cx="8424936" cy="339447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If you had a puck, you could play football.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were in the hall, you could play hockey.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had a basket, you could play volleyball.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were in the swimming pool, you could play basketball.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had trainers, you could play football.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516216" y="1635646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6256" y="1131590"/>
            <a:ext cx="84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hockey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236296" y="2139702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35840" y="1707654"/>
            <a:ext cx="232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basketball or volleyball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04248" y="2715766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20272" y="2283718"/>
            <a:ext cx="11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basketball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971600" y="3651870"/>
            <a:ext cx="2592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03648" y="3291830"/>
            <a:ext cx="144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swimming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660232" y="4155926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00192" y="3723878"/>
            <a:ext cx="232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basketball or volleyball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/>
          <a:lstStyle/>
          <a:p>
            <a:r>
              <a:rPr lang="en-US" dirty="0" smtClean="0"/>
              <a:t>Exercise 5. Make up sentences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179512" y="1995686"/>
          <a:ext cx="8784976" cy="27571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10028"/>
                <a:gridCol w="2418364"/>
                <a:gridCol w="1152128"/>
                <a:gridCol w="1656184"/>
                <a:gridCol w="2448272"/>
              </a:tblGrid>
              <a:tr h="529258">
                <a:tc rowSpan="5">
                  <a:txBody>
                    <a:bodyPr/>
                    <a:lstStyle/>
                    <a:p>
                      <a:endParaRPr lang="en-US" b="0" dirty="0" smtClean="0"/>
                    </a:p>
                    <a:p>
                      <a:endParaRPr lang="en-US" b="0" dirty="0" smtClean="0"/>
                    </a:p>
                    <a:p>
                      <a:endParaRPr lang="en-US" b="0" dirty="0" smtClean="0"/>
                    </a:p>
                    <a:p>
                      <a:endParaRPr lang="en-US" b="0" dirty="0" smtClean="0"/>
                    </a:p>
                    <a:p>
                      <a:r>
                        <a:rPr lang="en-US" b="0" dirty="0" smtClean="0"/>
                        <a:t>If you had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 basket</a:t>
                      </a:r>
                      <a:r>
                        <a:rPr lang="en-US" b="0" baseline="0" dirty="0" smtClean="0"/>
                        <a:t> and a ball</a:t>
                      </a:r>
                      <a:endParaRPr lang="ru-RU" b="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b="0" dirty="0" smtClean="0"/>
                    </a:p>
                    <a:p>
                      <a:endParaRPr lang="en-US" b="0" dirty="0" smtClean="0"/>
                    </a:p>
                    <a:p>
                      <a:endParaRPr lang="en-US" b="0" dirty="0" smtClean="0"/>
                    </a:p>
                    <a:p>
                      <a:endParaRPr lang="en-US" b="0" dirty="0" smtClean="0"/>
                    </a:p>
                    <a:p>
                      <a:r>
                        <a:rPr lang="en-US" b="0" dirty="0" smtClean="0"/>
                        <a:t>you could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play football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in the swimming</a:t>
                      </a:r>
                      <a:r>
                        <a:rPr lang="en-US" b="0" baseline="0" dirty="0" smtClean="0"/>
                        <a:t> pool</a:t>
                      </a:r>
                      <a:endParaRPr lang="ru-RU" b="0" dirty="0"/>
                    </a:p>
                  </a:txBody>
                  <a:tcPr/>
                </a:tc>
              </a:tr>
              <a:tr h="5292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net and a ball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play </a:t>
                      </a:r>
                      <a:r>
                        <a:rPr lang="en-US" dirty="0" smtClean="0"/>
                        <a:t>hockey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the hall</a:t>
                      </a:r>
                      <a:endParaRPr lang="ru-RU" dirty="0"/>
                    </a:p>
                  </a:txBody>
                  <a:tcPr/>
                </a:tc>
              </a:tr>
              <a:tr h="5292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swimsuit and goggles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play </a:t>
                      </a:r>
                      <a:r>
                        <a:rPr lang="en-US" dirty="0" smtClean="0"/>
                        <a:t>volleyball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 the rink</a:t>
                      </a:r>
                      <a:endParaRPr lang="ru-RU" dirty="0"/>
                    </a:p>
                  </a:txBody>
                  <a:tcPr/>
                </a:tc>
              </a:tr>
              <a:tr h="5292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stick, gates and a helmet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play </a:t>
                      </a:r>
                      <a:r>
                        <a:rPr lang="en-US" dirty="0" smtClean="0"/>
                        <a:t>basketball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the</a:t>
                      </a:r>
                      <a:r>
                        <a:rPr lang="en-US" baseline="0" dirty="0" smtClean="0"/>
                        <a:t> pitch</a:t>
                      </a:r>
                      <a:endParaRPr lang="ru-RU" dirty="0"/>
                    </a:p>
                  </a:txBody>
                  <a:tcPr/>
                </a:tc>
              </a:tr>
              <a:tr h="5292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ball, boots and</a:t>
                      </a:r>
                      <a:r>
                        <a:rPr lang="en-US" baseline="0" dirty="0" smtClean="0"/>
                        <a:t> goals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swimming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the gym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55576" y="149163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Example: </a:t>
            </a:r>
            <a:r>
              <a:rPr lang="en-US" dirty="0" smtClean="0">
                <a:solidFill>
                  <a:srgbClr val="FF0000"/>
                </a:solidFill>
              </a:rPr>
              <a:t>If you had a basket and a ball you could play basketball in the hall.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899592" y="2283718"/>
            <a:ext cx="504056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31840" y="2283718"/>
            <a:ext cx="1008112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99992" y="3363838"/>
            <a:ext cx="432048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372200" y="2859782"/>
            <a:ext cx="288032" cy="936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/>
          <a:lstStyle/>
          <a:p>
            <a:r>
              <a:rPr lang="en-US" dirty="0" smtClean="0"/>
              <a:t>Answers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If you had </a:t>
            </a:r>
            <a:r>
              <a:rPr lang="en-US" dirty="0" smtClean="0"/>
              <a:t>a net and a ball, you could play volleyball.</a:t>
            </a: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If you had </a:t>
            </a:r>
            <a:r>
              <a:rPr lang="en-US" dirty="0" smtClean="0"/>
              <a:t>a swimsuit and goggles, you could do swimming.</a:t>
            </a: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If you had </a:t>
            </a:r>
            <a:r>
              <a:rPr lang="en-US" dirty="0" smtClean="0"/>
              <a:t>a stick, gates and a helmet, you could play hockey.</a:t>
            </a: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If you had </a:t>
            </a:r>
            <a:r>
              <a:rPr lang="en-US" dirty="0" smtClean="0"/>
              <a:t>a ball, boots and goals, you could play football.</a:t>
            </a:r>
          </a:p>
        </p:txBody>
      </p: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9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1171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 for your attention! </a:t>
            </a:r>
            <a:br>
              <a:rPr lang="en-US" dirty="0" smtClean="0"/>
            </a:br>
            <a:r>
              <a:rPr lang="en-US" dirty="0" smtClean="0"/>
              <a:t>See you on Thursday!</a:t>
            </a:r>
            <a:br>
              <a:rPr lang="en-US" dirty="0" smtClean="0"/>
            </a:br>
            <a:r>
              <a:rPr lang="en-US" dirty="0" smtClean="0"/>
              <a:t>Good Luck!</a:t>
            </a:r>
            <a:endParaRPr lang="ru-RU" dirty="0"/>
          </a:p>
        </p:txBody>
      </p:sp>
      <p:grpSp>
        <p:nvGrpSpPr>
          <p:cNvPr id="3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4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10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85725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39552" y="1419622"/>
            <a:ext cx="8229600" cy="3610496"/>
          </a:xfrm>
        </p:spPr>
        <p:txBody>
          <a:bodyPr/>
          <a:lstStyle/>
          <a:p>
            <a:r>
              <a:rPr lang="en-US" dirty="0" smtClean="0"/>
              <a:t>Revision of different types of sports</a:t>
            </a:r>
          </a:p>
          <a:p>
            <a:r>
              <a:rPr lang="en-US" dirty="0" smtClean="0"/>
              <a:t>Learning words on topic “Sports equipment”</a:t>
            </a:r>
          </a:p>
          <a:p>
            <a:r>
              <a:rPr lang="en-US" dirty="0" smtClean="0"/>
              <a:t>Revision of Conditional II</a:t>
            </a:r>
          </a:p>
          <a:p>
            <a:r>
              <a:rPr lang="en-US" dirty="0" smtClean="0"/>
              <a:t>Doing exercises </a:t>
            </a:r>
            <a:endParaRPr lang="en-US" dirty="0" smtClean="0"/>
          </a:p>
          <a:p>
            <a:r>
              <a:rPr lang="en-US" dirty="0" smtClean="0"/>
              <a:t>Making your own sentences about sports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86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15566"/>
            <a:ext cx="7931224" cy="367905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en-US" dirty="0" smtClean="0"/>
              <a:t>Is sport important in your life? Why?</a:t>
            </a:r>
            <a:endParaRPr lang="ru-RU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en-US" dirty="0" smtClean="0"/>
              <a:t>What kind of sport do you like?</a:t>
            </a:r>
            <a:endParaRPr lang="ru-RU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en-US" dirty="0" smtClean="0"/>
              <a:t>You know, there are Winter and Summer Olympic Games. What winter/summer sports do you know?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95736" y="843558"/>
            <a:ext cx="3822576" cy="37444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en-US" sz="4200" dirty="0" smtClean="0"/>
              <a:t>Let's turn off our video games,</a:t>
            </a:r>
            <a:br>
              <a:rPr lang="en-US" sz="4200" dirty="0" smtClean="0"/>
            </a:br>
            <a:r>
              <a:rPr lang="en-US" sz="4200" dirty="0" smtClean="0"/>
              <a:t>and run outside.</a:t>
            </a:r>
            <a:br>
              <a:rPr lang="en-US" sz="4200" dirty="0" smtClean="0"/>
            </a:br>
            <a:r>
              <a:rPr lang="en-US" sz="4200" dirty="0" smtClean="0"/>
              <a:t>From so many sports,</a:t>
            </a:r>
            <a:br>
              <a:rPr lang="en-US" sz="4200" dirty="0" smtClean="0"/>
            </a:br>
            <a:r>
              <a:rPr lang="en-US" sz="4200" dirty="0" smtClean="0"/>
              <a:t>we may choose and decide.</a:t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Baseball, ____________,</a:t>
            </a:r>
            <a:br>
              <a:rPr lang="en-US" sz="4200" dirty="0" smtClean="0"/>
            </a:br>
            <a:r>
              <a:rPr lang="en-US" sz="4200" dirty="0" smtClean="0"/>
              <a:t>and ____________ are fun,</a:t>
            </a:r>
            <a:br>
              <a:rPr lang="en-US" sz="4200" dirty="0" smtClean="0"/>
            </a:br>
            <a:r>
              <a:rPr lang="en-US" sz="4200" dirty="0" smtClean="0"/>
              <a:t>Let's grab some friends,</a:t>
            </a:r>
            <a:br>
              <a:rPr lang="en-US" sz="4200" dirty="0" smtClean="0"/>
            </a:br>
            <a:r>
              <a:rPr lang="en-US" sz="4200" dirty="0" smtClean="0"/>
              <a:t>and play in the sun.</a:t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In baseball, you will be,</a:t>
            </a:r>
            <a:br>
              <a:rPr lang="en-US" sz="4200" dirty="0" smtClean="0"/>
            </a:br>
            <a:r>
              <a:rPr lang="en-US" sz="4200" dirty="0" smtClean="0"/>
              <a:t>running around.</a:t>
            </a:r>
            <a:br>
              <a:rPr lang="en-US" sz="4200" dirty="0" smtClean="0"/>
            </a:br>
            <a:r>
              <a:rPr lang="en-US" sz="4200" dirty="0" smtClean="0"/>
              <a:t>When you hit the __________,</a:t>
            </a:r>
            <a:br>
              <a:rPr lang="en-US" sz="4200" dirty="0" smtClean="0"/>
            </a:br>
            <a:r>
              <a:rPr lang="en-US" sz="4200" dirty="0" smtClean="0"/>
              <a:t>it's a beautiful sound.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508104" y="843558"/>
            <a:ext cx="3635896" cy="37444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en-US" sz="4200" dirty="0" smtClean="0"/>
              <a:t>In football, you pass the ball,</a:t>
            </a:r>
            <a:br>
              <a:rPr lang="en-US" sz="4200" dirty="0" smtClean="0"/>
            </a:br>
            <a:r>
              <a:rPr lang="en-US" sz="4200" dirty="0" smtClean="0"/>
              <a:t>wearing ___________,</a:t>
            </a:r>
            <a:br>
              <a:rPr lang="en-US" sz="4200" dirty="0" smtClean="0"/>
            </a:br>
            <a:r>
              <a:rPr lang="en-US" sz="4200" dirty="0" smtClean="0"/>
              <a:t>Wear a ____________,</a:t>
            </a:r>
            <a:br>
              <a:rPr lang="en-US" sz="4200" dirty="0" smtClean="0"/>
            </a:br>
            <a:r>
              <a:rPr lang="en-US" sz="4200" dirty="0" smtClean="0"/>
              <a:t>and run to the ___________.</a:t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In basketball, alas, you don’t </a:t>
            </a:r>
          </a:p>
          <a:p>
            <a:pPr>
              <a:buNone/>
            </a:pPr>
            <a:r>
              <a:rPr lang="en-US" sz="4200" dirty="0" smtClean="0"/>
              <a:t>	have a _____________,</a:t>
            </a:r>
            <a:br>
              <a:rPr lang="en-US" sz="4200" dirty="0" smtClean="0"/>
            </a:br>
            <a:r>
              <a:rPr lang="en-US" sz="4200" dirty="0" smtClean="0"/>
              <a:t>Unlike in ____________ and</a:t>
            </a:r>
          </a:p>
          <a:p>
            <a:pPr>
              <a:buNone/>
            </a:pPr>
            <a:r>
              <a:rPr lang="en-US" sz="4200" dirty="0" smtClean="0"/>
              <a:t>	big _____________ set.</a:t>
            </a:r>
            <a:br>
              <a:rPr lang="en-US" sz="4200" dirty="0" smtClean="0"/>
            </a:b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Whatever sports,</a:t>
            </a:r>
            <a:br>
              <a:rPr lang="en-US" sz="4200" dirty="0" smtClean="0"/>
            </a:br>
            <a:r>
              <a:rPr lang="en-US" sz="4200" dirty="0" smtClean="0"/>
              <a:t>you decide to play,</a:t>
            </a:r>
            <a:br>
              <a:rPr lang="en-US" sz="4200" dirty="0" smtClean="0"/>
            </a:br>
            <a:r>
              <a:rPr lang="en-US" sz="4200" dirty="0" smtClean="0"/>
              <a:t>Enjoy them with friends,</a:t>
            </a:r>
            <a:br>
              <a:rPr lang="en-US" sz="4200" dirty="0" smtClean="0"/>
            </a:br>
            <a:r>
              <a:rPr lang="en-US" sz="4200" dirty="0" smtClean="0"/>
              <a:t>each and every day.</a:t>
            </a:r>
            <a:endParaRPr lang="ru-RU" sz="4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9502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pickimage.ru/wp-content/uploads/images/detskie/professionofathletes/profesionsportsme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9702"/>
            <a:ext cx="2208865" cy="25717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63888" y="1995686"/>
            <a:ext cx="90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football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2283718"/>
            <a:ext cx="11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basketball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3723878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ball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8264" y="105958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boots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1275606"/>
            <a:ext cx="73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jersey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4368" y="156363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goals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6256" y="2283718"/>
            <a:ext cx="49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2280" y="2571750"/>
            <a:ext cx="107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volleyball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8" y="2859782"/>
            <a:ext cx="7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tennis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827584" y="699542"/>
            <a:ext cx="1728192" cy="13681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Exercise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1. Listen to the poem and write the missing words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4" name="Управляющая кнопка: звук 23">
            <a:hlinkClick r:id="rId5" action="ppaction://hlinkfile" highlightClick="1"/>
          </p:cNvPr>
          <p:cNvSpPr/>
          <p:nvPr/>
        </p:nvSpPr>
        <p:spPr>
          <a:xfrm>
            <a:off x="8532440" y="4443958"/>
            <a:ext cx="432048" cy="43204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new.dop.mosreg.ru/images/events/cover/3bb96d533f86f831481c4e0ceddff5cc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71550"/>
            <a:ext cx="1900114" cy="1264949"/>
          </a:xfrm>
          <a:prstGeom prst="rect">
            <a:avLst/>
          </a:prstGeom>
          <a:noFill/>
        </p:spPr>
      </p:pic>
      <p:pic>
        <p:nvPicPr>
          <p:cNvPr id="8196" name="Picture 4" descr="https://uchebnik.mos.ru/system_2/atomic_objects/files/008/994/002/original/%D0%91%D1%80%D0%BE%D1%81%D0%BE%D0%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699542"/>
            <a:ext cx="1357528" cy="1656184"/>
          </a:xfrm>
          <a:prstGeom prst="rect">
            <a:avLst/>
          </a:prstGeom>
          <a:noFill/>
        </p:spPr>
      </p:pic>
      <p:pic>
        <p:nvPicPr>
          <p:cNvPr id="8200" name="Picture 8" descr="https://pristor.ru/wp-content/uploads/2019/09/%D0%92%D0%BE%D0%BB%D0%B5%D0%B9%D0%B1%D0%BE%D0%BB-%D0%BD%D0%B0%D1%80%D0%B8%D1%81%D0%BE%D0%B2%D0%B0%D0%BD%D0%BD%D1%8B%D0%B5-%D0%BA%D0%B0%D1%80%D1%82%D0%B8%D0%BD%D0%BA%D0%B8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771550"/>
            <a:ext cx="1304336" cy="1270641"/>
          </a:xfrm>
          <a:prstGeom prst="rect">
            <a:avLst/>
          </a:prstGeom>
          <a:noFill/>
        </p:spPr>
      </p:pic>
      <p:pic>
        <p:nvPicPr>
          <p:cNvPr id="8204" name="Picture 12" descr="https://thumbs.dreamstime.com/b/boy-girl-playing-tennis-children-illustration-vector-594359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147814"/>
            <a:ext cx="1512168" cy="1512168"/>
          </a:xfrm>
          <a:prstGeom prst="rect">
            <a:avLst/>
          </a:prstGeom>
          <a:noFill/>
        </p:spPr>
      </p:pic>
      <p:pic>
        <p:nvPicPr>
          <p:cNvPr id="8206" name="Picture 14" descr="https://squashpark.ru/wp-content/uploads/2018/11/two-boys-playing-table-tennis-vector-18390439-e15423478759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219822"/>
            <a:ext cx="2088232" cy="1451321"/>
          </a:xfrm>
          <a:prstGeom prst="rect">
            <a:avLst/>
          </a:prstGeom>
          <a:noFill/>
        </p:spPr>
      </p:pic>
      <p:pic>
        <p:nvPicPr>
          <p:cNvPr id="8208" name="Picture 16" descr="https://estalsad7.edumsko.ru/uploads/3000/2206/section/145678/2015-16uch.g./oktyabr/bassein/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843558"/>
            <a:ext cx="1656162" cy="1344911"/>
          </a:xfrm>
          <a:prstGeom prst="rect">
            <a:avLst/>
          </a:prstGeom>
          <a:noFill/>
        </p:spPr>
      </p:pic>
      <p:sp>
        <p:nvSpPr>
          <p:cNvPr id="8212" name="AutoShape 20" descr="https://www.nicepng.com/png/detail/249-2494761_cricket-clipart-child-play-playing-badminton-clipart-gi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4" name="AutoShape 22" descr="https://www.nicepng.com/png/detail/249-2494761_cricket-clipart-child-play-playing-badminton-clipart-gi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6" name="AutoShape 24" descr="https://www.pngkey.com/png/full/1006-10065113_badminton-tennis-rack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8" name="AutoShape 26" descr="https://www.pngkey.com/png/full/1006-10065113_badminton-tennis-rack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0" name="AutoShape 28" descr="https://www.pngkey.com/png/full/1006-10065113_badminton-tennis-rack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22" name="Picture 30" descr="http://clipart-library.com/image_gallery/3629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2859782"/>
            <a:ext cx="1183222" cy="1679412"/>
          </a:xfrm>
          <a:prstGeom prst="rect">
            <a:avLst/>
          </a:prstGeom>
          <a:noFill/>
        </p:spPr>
      </p:pic>
      <p:pic>
        <p:nvPicPr>
          <p:cNvPr id="8224" name="Picture 32" descr="https://dop.pskovedu.ru/file/download/dop/431F3F9FB8ADAE15067EF0FDC18E35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3003798"/>
            <a:ext cx="1728730" cy="1212272"/>
          </a:xfrm>
          <a:prstGeom prst="rect">
            <a:avLst/>
          </a:prstGeom>
          <a:noFill/>
        </p:spPr>
      </p:pic>
      <p:pic>
        <p:nvPicPr>
          <p:cNvPr id="23" name="Picture 20" descr="https://www.proball.ru/upload/images/35024754/79d54147fd5c088b3fef6dd144b189c3_1000_1000.jpg"/>
          <p:cNvPicPr>
            <a:picLocks noChangeAspect="1" noChangeArrowheads="1"/>
          </p:cNvPicPr>
          <p:nvPr/>
        </p:nvPicPr>
        <p:blipFill>
          <a:blip r:embed="rId11" cstate="print"/>
          <a:srcRect l="10711" r="8956"/>
          <a:stretch>
            <a:fillRect/>
          </a:stretch>
        </p:blipFill>
        <p:spPr bwMode="auto">
          <a:xfrm>
            <a:off x="4067944" y="3291830"/>
            <a:ext cx="1080120" cy="1296144"/>
          </a:xfrm>
          <a:prstGeom prst="rect">
            <a:avLst/>
          </a:prstGeom>
          <a:noFill/>
        </p:spPr>
      </p:pic>
      <p:pic>
        <p:nvPicPr>
          <p:cNvPr id="24" name="Picture 12" descr="https://liketo.ru/upload/iblock/924/6835.10_2_tif_1000x10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9904" y="1059582"/>
            <a:ext cx="864096" cy="864096"/>
          </a:xfrm>
          <a:prstGeom prst="rect">
            <a:avLst/>
          </a:prstGeom>
          <a:noFill/>
        </p:spPr>
      </p:pic>
      <p:pic>
        <p:nvPicPr>
          <p:cNvPr id="25" name="Picture 22" descr="https://ae01.alicdn.com/kf/HTB1WIeyaiYrK1Rjy0Fdq6ACvVXaX/Man-Basketball-Shoes-Breathable-Anti-slip-Basketball-Sneakers-Men-Lace-up-Cushioning-Sports-Shoes-for-Mal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19864" y="3651870"/>
            <a:ext cx="1224136" cy="122413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899592" y="627534"/>
            <a:ext cx="194421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915816" y="555526"/>
            <a:ext cx="1656184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44008" y="555526"/>
            <a:ext cx="151216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244408" y="915566"/>
            <a:ext cx="89959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0" y="2931790"/>
            <a:ext cx="1763688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95936" y="3003798"/>
            <a:ext cx="1296144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15616" y="2643758"/>
            <a:ext cx="7587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Exercise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2.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Circle the words that you have heard in the poem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236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we need any equipment for different types of sports?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179512" y="771550"/>
          <a:ext cx="8856984" cy="382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/>
          <a:lstStyle/>
          <a:p>
            <a:r>
              <a:rPr lang="en-US" dirty="0" smtClean="0"/>
              <a:t>Football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pbs.twimg.com/media/DTSQ3WvVMAA6ykr.jpg"/>
          <p:cNvPicPr>
            <a:picLocks noChangeAspect="1" noChangeArrowheads="1"/>
          </p:cNvPicPr>
          <p:nvPr/>
        </p:nvPicPr>
        <p:blipFill>
          <a:blip r:embed="rId3" cstate="print"/>
          <a:srcRect t="4127"/>
          <a:stretch>
            <a:fillRect/>
          </a:stretch>
        </p:blipFill>
        <p:spPr bwMode="auto">
          <a:xfrm>
            <a:off x="1331640" y="1275606"/>
            <a:ext cx="6213067" cy="3345657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6948264" y="1851670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99592" y="192367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115616" y="2355726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716016" y="3723878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843808" y="2931790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170765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278777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gloves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956376" y="156363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gates/</a:t>
            </a:r>
          </a:p>
          <a:p>
            <a:r>
              <a:rPr lang="en-US" dirty="0" smtClean="0"/>
              <a:t>goals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580112" y="40119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boots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267744" y="40119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jersey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804248" y="77155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Football pitch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/>
          <a:lstStyle/>
          <a:p>
            <a:r>
              <a:rPr lang="en-US" dirty="0" smtClean="0"/>
              <a:t>Hockey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 rot="10800000">
            <a:off x="-9236" y="4707034"/>
            <a:ext cx="9145448" cy="436465"/>
            <a:chOff x="0" y="-9236"/>
            <a:chExt cx="9145448" cy="708778"/>
          </a:xfrm>
        </p:grpSpPr>
        <p:sp>
          <p:nvSpPr>
            <p:cNvPr id="5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-9236"/>
            <a:ext cx="9145448" cy="708778"/>
            <a:chOff x="0" y="-9236"/>
            <a:chExt cx="9145448" cy="708778"/>
          </a:xfrm>
        </p:grpSpPr>
        <p:sp>
          <p:nvSpPr>
            <p:cNvPr id="8" name="Пятиугольник 2"/>
            <p:cNvSpPr/>
            <p:nvPr/>
          </p:nvSpPr>
          <p:spPr>
            <a:xfrm rot="10800000">
              <a:off x="0" y="-9236"/>
              <a:ext cx="9144000" cy="411510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ятиугольник 2"/>
            <p:cNvSpPr/>
            <p:nvPr/>
          </p:nvSpPr>
          <p:spPr>
            <a:xfrm rot="10800000">
              <a:off x="1268868" y="395728"/>
              <a:ext cx="7876580" cy="303814"/>
            </a:xfrm>
            <a:custGeom>
              <a:avLst/>
              <a:gdLst>
                <a:gd name="connsiteX0" fmla="*/ 0 w 7451888"/>
                <a:gd name="connsiteY0" fmla="*/ 0 h 936104"/>
                <a:gd name="connsiteX1" fmla="*/ 6337288 w 7451888"/>
                <a:gd name="connsiteY1" fmla="*/ 0 h 936104"/>
                <a:gd name="connsiteX2" fmla="*/ 7451888 w 7451888"/>
                <a:gd name="connsiteY2" fmla="*/ 468052 h 936104"/>
                <a:gd name="connsiteX3" fmla="*/ 6337288 w 7451888"/>
                <a:gd name="connsiteY3" fmla="*/ 936104 h 936104"/>
                <a:gd name="connsiteX4" fmla="*/ 0 w 7451888"/>
                <a:gd name="connsiteY4" fmla="*/ 936104 h 936104"/>
                <a:gd name="connsiteX5" fmla="*/ 0 w 7451888"/>
                <a:gd name="connsiteY5" fmla="*/ 0 h 936104"/>
                <a:gd name="connsiteX0" fmla="*/ 0 w 7464124"/>
                <a:gd name="connsiteY0" fmla="*/ 0 h 936104"/>
                <a:gd name="connsiteX1" fmla="*/ 63372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451888 w 7464124"/>
                <a:gd name="connsiteY2" fmla="*/ 468052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  <a:gd name="connsiteX0" fmla="*/ 0 w 7464124"/>
                <a:gd name="connsiteY0" fmla="*/ 0 h 936104"/>
                <a:gd name="connsiteX1" fmla="*/ 6743688 w 7464124"/>
                <a:gd name="connsiteY1" fmla="*/ 0 h 936104"/>
                <a:gd name="connsiteX2" fmla="*/ 7230215 w 7464124"/>
                <a:gd name="connsiteY2" fmla="*/ 625070 h 936104"/>
                <a:gd name="connsiteX3" fmla="*/ 7464124 w 7464124"/>
                <a:gd name="connsiteY3" fmla="*/ 926867 h 936104"/>
                <a:gd name="connsiteX4" fmla="*/ 0 w 7464124"/>
                <a:gd name="connsiteY4" fmla="*/ 936104 h 936104"/>
                <a:gd name="connsiteX5" fmla="*/ 0 w 7464124"/>
                <a:gd name="connsiteY5" fmla="*/ 0 h 9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4124" h="936104">
                  <a:moveTo>
                    <a:pt x="0" y="0"/>
                  </a:moveTo>
                  <a:lnTo>
                    <a:pt x="6743688" y="0"/>
                  </a:lnTo>
                  <a:lnTo>
                    <a:pt x="7230215" y="625070"/>
                  </a:lnTo>
                  <a:lnTo>
                    <a:pt x="7464124" y="926867"/>
                  </a:lnTo>
                  <a:lnTo>
                    <a:pt x="0" y="9361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D588B">
                    <a:lumMod val="88000"/>
                  </a:srgbClr>
                </a:gs>
                <a:gs pos="46000">
                  <a:srgbClr val="4F83C1"/>
                </a:gs>
                <a:gs pos="98000">
                  <a:srgbClr val="6796C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ГБОУ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СОШ</a:t>
            </a:r>
            <a:r>
              <a:rPr lang="ru-RU" dirty="0" smtClean="0">
                <a:solidFill>
                  <a:schemeClr val="bg1"/>
                </a:solidFill>
              </a:rPr>
              <a:t> № 213 с углубленным изучением английского языка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3519"/>
            <a:ext cx="663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codethislab.com/wp-content/uploads/2018/10/e1d69171041375.5bb76c95e5e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1203598"/>
            <a:ext cx="6127881" cy="3312368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>
            <a:off x="2267744" y="429994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59832" y="1131590"/>
            <a:ext cx="144016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156176" y="2787774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868144" y="3579862"/>
            <a:ext cx="12961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187624" y="206769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23728" y="8435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helmet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236296" y="27157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dirty="0" smtClean="0"/>
              <a:t>ockey </a:t>
            </a:r>
            <a:r>
              <a:rPr lang="en-US" dirty="0" smtClean="0"/>
              <a:t>gloves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236296" y="357986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dirty="0" smtClean="0"/>
              <a:t>hin </a:t>
            </a:r>
            <a:r>
              <a:rPr lang="en-US" dirty="0" smtClean="0"/>
              <a:t>pads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185167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gates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827584" y="40839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dirty="0" smtClean="0"/>
              <a:t>ockey </a:t>
            </a:r>
            <a:r>
              <a:rPr lang="en-US" dirty="0" smtClean="0"/>
              <a:t>stick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524328" y="7715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Rink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vashivozvraty.ru/wp-content/uploads/2020/04/vozvrat-hokkeinoi-shaib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83918"/>
            <a:ext cx="452586" cy="452586"/>
          </a:xfrm>
          <a:prstGeom prst="rect">
            <a:avLst/>
          </a:prstGeom>
          <a:noFill/>
        </p:spPr>
      </p:pic>
      <p:cxnSp>
        <p:nvCxnSpPr>
          <p:cNvPr id="32" name="Прямая со стрелкой 31"/>
          <p:cNvCxnSpPr/>
          <p:nvPr/>
        </p:nvCxnSpPr>
        <p:spPr>
          <a:xfrm flipH="1">
            <a:off x="5148064" y="4299942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68344" y="41559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puck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403648" y="3651870"/>
            <a:ext cx="22322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5536" y="343584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skates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1|0.9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586</Words>
  <Application>Microsoft Office PowerPoint</Application>
  <PresentationFormat>Экран (16:9)</PresentationFormat>
  <Paragraphs>159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Plan</vt:lpstr>
      <vt:lpstr>Слайд 3</vt:lpstr>
      <vt:lpstr>Слайд 4</vt:lpstr>
      <vt:lpstr>Слайд 5</vt:lpstr>
      <vt:lpstr>Do we need any equipment for different types of sports?</vt:lpstr>
      <vt:lpstr>Слайд 7</vt:lpstr>
      <vt:lpstr>Football</vt:lpstr>
      <vt:lpstr>Hockey</vt:lpstr>
      <vt:lpstr>Volleyball</vt:lpstr>
      <vt:lpstr>Basketball</vt:lpstr>
      <vt:lpstr>Swimming</vt:lpstr>
      <vt:lpstr>Exercise 3. Match the names with the pictures</vt:lpstr>
      <vt:lpstr>Слайд 14</vt:lpstr>
      <vt:lpstr>Conditional II</vt:lpstr>
      <vt:lpstr>Exercise 4. Correct the mistakes</vt:lpstr>
      <vt:lpstr>Exercise 5. Make up sentences</vt:lpstr>
      <vt:lpstr>Answers</vt:lpstr>
      <vt:lpstr>Thanks for your attention!  See you on Thursday! 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Irina Knyazeva</dc:creator>
  <cp:lastModifiedBy>Танюша</cp:lastModifiedBy>
  <cp:revision>195</cp:revision>
  <dcterms:created xsi:type="dcterms:W3CDTF">2020-07-08T13:10:34Z</dcterms:created>
  <dcterms:modified xsi:type="dcterms:W3CDTF">2021-02-23T17:08:49Z</dcterms:modified>
</cp:coreProperties>
</file>