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310" r:id="rId3"/>
    <p:sldId id="322" r:id="rId4"/>
    <p:sldId id="339" r:id="rId5"/>
    <p:sldId id="323" r:id="rId6"/>
    <p:sldId id="313" r:id="rId7"/>
    <p:sldId id="315" r:id="rId8"/>
    <p:sldId id="340" r:id="rId9"/>
    <p:sldId id="316" r:id="rId10"/>
    <p:sldId id="325" r:id="rId11"/>
    <p:sldId id="317" r:id="rId12"/>
    <p:sldId id="318" r:id="rId13"/>
    <p:sldId id="293" r:id="rId14"/>
    <p:sldId id="330" r:id="rId15"/>
    <p:sldId id="327" r:id="rId16"/>
    <p:sldId id="335" r:id="rId17"/>
    <p:sldId id="342" r:id="rId18"/>
    <p:sldId id="329" r:id="rId19"/>
    <p:sldId id="331" r:id="rId20"/>
    <p:sldId id="336" r:id="rId21"/>
    <p:sldId id="334" r:id="rId22"/>
    <p:sldId id="332" r:id="rId23"/>
    <p:sldId id="338" r:id="rId24"/>
    <p:sldId id="337" r:id="rId25"/>
    <p:sldId id="333" r:id="rId2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p:scale>
          <a:sx n="80" d="100"/>
          <a:sy n="80" d="100"/>
        </p:scale>
        <p:origin x="-612" y="-6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075" y="227013"/>
            <a:ext cx="7477125"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263525" y="1598613"/>
            <a:ext cx="3616325"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032250" y="1598613"/>
            <a:ext cx="3617913" cy="44973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9"/>
          <p:cNvSpPr>
            <a:spLocks noGrp="1" noChangeArrowheads="1"/>
          </p:cNvSpPr>
          <p:nvPr>
            <p:ph type="dt" sz="half" idx="10"/>
          </p:nvPr>
        </p:nvSpPr>
        <p:spPr>
          <a:ln/>
        </p:spPr>
        <p:txBody>
          <a:bodyPr/>
          <a:lstStyle>
            <a:lvl1pPr>
              <a:defRPr/>
            </a:lvl1pPr>
          </a:lstStyle>
          <a:p>
            <a:pPr>
              <a:defRPr/>
            </a:pPr>
            <a:endParaRPr lang="ru-RU"/>
          </a:p>
        </p:txBody>
      </p:sp>
      <p:sp>
        <p:nvSpPr>
          <p:cNvPr id="6" name="Rectangle 60"/>
          <p:cNvSpPr>
            <a:spLocks noGrp="1" noChangeArrowheads="1"/>
          </p:cNvSpPr>
          <p:nvPr>
            <p:ph type="ftr" sz="quarter" idx="11"/>
          </p:nvPr>
        </p:nvSpPr>
        <p:spPr>
          <a:ln/>
        </p:spPr>
        <p:txBody>
          <a:bodyPr/>
          <a:lstStyle>
            <a:lvl1pPr>
              <a:defRPr/>
            </a:lvl1pPr>
          </a:lstStyle>
          <a:p>
            <a:pPr>
              <a:defRPr/>
            </a:pPr>
            <a:endParaRPr lang="ru-RU"/>
          </a:p>
        </p:txBody>
      </p:sp>
      <p:sp>
        <p:nvSpPr>
          <p:cNvPr id="7" name="Rectangle 61"/>
          <p:cNvSpPr>
            <a:spLocks noGrp="1" noChangeArrowheads="1"/>
          </p:cNvSpPr>
          <p:nvPr>
            <p:ph type="sldNum" sz="quarter" idx="12"/>
          </p:nvPr>
        </p:nvSpPr>
        <p:spPr>
          <a:ln/>
        </p:spPr>
        <p:txBody>
          <a:bodyPr/>
          <a:lstStyle>
            <a:lvl1pPr>
              <a:defRPr/>
            </a:lvl1pPr>
          </a:lstStyle>
          <a:p>
            <a:pPr>
              <a:defRPr/>
            </a:pPr>
            <a:fld id="{1AF7B017-0EFD-47C1-8302-5D2A66758262}" type="slidenum">
              <a:rPr lang="ru-RU"/>
              <a:pPr>
                <a:defRPr/>
              </a:pPr>
              <a:t>‹#›</a:t>
            </a:fld>
            <a:endParaRPr lang="ru-RU"/>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07.11.2022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07.11.2022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33375"/>
            <a:ext cx="6965950" cy="1871663"/>
          </a:xfrm>
        </p:spPr>
        <p:txBody>
          <a:bodyPr>
            <a:normAutofit fontScale="90000"/>
          </a:bodyPr>
          <a:lstStyle/>
          <a:p>
            <a:pPr algn="ctr" eaLnBrk="1" hangingPunct="1"/>
            <a:r>
              <a:rPr lang="ru-RU" sz="8000" b="1" i="1" smtClean="0"/>
              <a:t/>
            </a:r>
            <a:br>
              <a:rPr lang="ru-RU" sz="8000" b="1" i="1" smtClean="0"/>
            </a:br>
            <a:r>
              <a:rPr lang="ru-RU" sz="8000" b="1" i="1" smtClean="0"/>
              <a:t/>
            </a:r>
            <a:br>
              <a:rPr lang="ru-RU" sz="8000" b="1" i="1" smtClean="0"/>
            </a:br>
            <a:endParaRPr lang="ru-RU" sz="8000" b="1" i="1" smtClean="0"/>
          </a:p>
        </p:txBody>
      </p:sp>
      <p:pic>
        <p:nvPicPr>
          <p:cNvPr id="3075" name="Picture 7"/>
          <p:cNvPicPr>
            <a:picLocks noChangeAspect="1" noChangeArrowheads="1"/>
          </p:cNvPicPr>
          <p:nvPr/>
        </p:nvPicPr>
        <p:blipFill>
          <a:blip r:embed="rId2" cstate="print"/>
          <a:srcRect/>
          <a:stretch>
            <a:fillRect/>
          </a:stretch>
        </p:blipFill>
        <p:spPr bwMode="auto">
          <a:xfrm>
            <a:off x="323528" y="0"/>
            <a:ext cx="7848600" cy="6858000"/>
          </a:xfrm>
          <a:prstGeom prst="rect">
            <a:avLst/>
          </a:prstGeom>
          <a:noFill/>
          <a:ln w="9525">
            <a:noFill/>
            <a:miter lim="800000"/>
            <a:headEnd/>
            <a:tailEnd/>
          </a:ln>
        </p:spPr>
      </p:pic>
      <p:sp>
        <p:nvSpPr>
          <p:cNvPr id="9" name="Прямоугольник 8"/>
          <p:cNvSpPr/>
          <p:nvPr/>
        </p:nvSpPr>
        <p:spPr>
          <a:xfrm>
            <a:off x="228600" y="228600"/>
            <a:ext cx="3052695" cy="923330"/>
          </a:xfrm>
          <a:prstGeom prst="rect">
            <a:avLst/>
          </a:prstGeom>
          <a:noFill/>
          <a:effectLst>
            <a:glow rad="101600">
              <a:schemeClr val="accent4">
                <a:satMod val="175000"/>
                <a:alpha val="40000"/>
              </a:schemeClr>
            </a:glow>
          </a:effectLst>
        </p:spPr>
        <p:txBody>
          <a:bodyPr wrap="none">
            <a:spAutoFit/>
          </a:bodyPr>
          <a:lstStyle/>
          <a:p>
            <a:pPr algn="ctr">
              <a:defRPr/>
            </a:pPr>
            <a:r>
              <a:rPr lang="ru-RU" sz="5400" dirty="0">
                <a:ln w="18415" cmpd="sng">
                  <a:solidFill>
                    <a:srgbClr val="FFC000"/>
                  </a:solidFill>
                  <a:prstDash val="solid"/>
                </a:ln>
                <a:solidFill>
                  <a:srgbClr val="FFFFFF"/>
                </a:solidFill>
                <a:effectLst>
                  <a:outerShdw blurRad="63500" dir="3600000" algn="tl" rotWithShape="0">
                    <a:srgbClr val="000000">
                      <a:alpha val="70000"/>
                    </a:srgbClr>
                  </a:outerShdw>
                </a:effectLst>
              </a:rPr>
              <a:t>4 ноября</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Box 16"/>
          <p:cNvSpPr txBox="1">
            <a:spLocks noChangeArrowheads="1"/>
          </p:cNvSpPr>
          <p:nvPr/>
        </p:nvSpPr>
        <p:spPr bwMode="auto">
          <a:xfrm>
            <a:off x="251520" y="4941168"/>
            <a:ext cx="8892480" cy="181588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800" b="1" dirty="0">
                <a:solidFill>
                  <a:schemeClr val="bg1"/>
                </a:solidFill>
                <a:latin typeface="Comic Sans MS" pitchFamily="66" charset="0"/>
              </a:rPr>
              <a:t>Князь Дмитрий Михайлович Пожарский жил в то время верстах в 100 от Нижнего Новгорода, в своей вотчине, и лечился от ран, полученных полгода тому назад под Москвой.</a:t>
            </a:r>
          </a:p>
        </p:txBody>
      </p:sp>
      <p:pic>
        <p:nvPicPr>
          <p:cNvPr id="8195" name="Содержимое 18" descr="Картинка 185 из 6045"/>
          <p:cNvPicPr>
            <a:picLocks noGrp="1"/>
          </p:cNvPicPr>
          <p:nvPr>
            <p:ph idx="1"/>
          </p:nvPr>
        </p:nvPicPr>
        <p:blipFill>
          <a:blip r:embed="rId2" cstate="print"/>
          <a:srcRect/>
          <a:stretch>
            <a:fillRect/>
          </a:stretch>
        </p:blipFill>
        <p:spPr>
          <a:xfrm>
            <a:off x="1259632" y="0"/>
            <a:ext cx="6553200" cy="482441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Documents and Settings\User\Мои документы\Мои рисунки\единство\imgB.asp.jpeg"/>
          <p:cNvPicPr>
            <a:picLocks noChangeAspect="1" noChangeArrowheads="1"/>
          </p:cNvPicPr>
          <p:nvPr/>
        </p:nvPicPr>
        <p:blipFill>
          <a:blip r:embed="rId2" cstate="print"/>
          <a:srcRect/>
          <a:stretch>
            <a:fillRect/>
          </a:stretch>
        </p:blipFill>
        <p:spPr bwMode="auto">
          <a:xfrm>
            <a:off x="1115616" y="-171400"/>
            <a:ext cx="7259960" cy="5444970"/>
          </a:xfrm>
          <a:prstGeom prst="rect">
            <a:avLst/>
          </a:prstGeom>
          <a:noFill/>
          <a:ln w="9525">
            <a:noFill/>
            <a:miter lim="800000"/>
            <a:headEnd/>
            <a:tailEnd/>
          </a:ln>
        </p:spPr>
      </p:pic>
      <p:sp>
        <p:nvSpPr>
          <p:cNvPr id="3" name="Прямоугольник 2"/>
          <p:cNvSpPr/>
          <p:nvPr/>
        </p:nvSpPr>
        <p:spPr>
          <a:xfrm>
            <a:off x="0" y="5226784"/>
            <a:ext cx="9144000" cy="163121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pPr algn="just"/>
            <a:r>
              <a:rPr lang="ru-RU" sz="2000" b="1" i="1" dirty="0" smtClean="0">
                <a:solidFill>
                  <a:srgbClr val="FFFF00"/>
                </a:solidFill>
              </a:rPr>
              <a:t>Пожарский согласился быть воеводой при условии, что горожане сами выберут ему помощника, который начальствовал бы над казной ополчения. И Минин стал «выборным человеком всею землею». Так во главе земского ополчения стали два человека, избранные народом и облеченные его полным доверием. </a:t>
            </a:r>
            <a:endParaRPr lang="ru-RU" sz="2000" b="1" i="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heckerboard(across)">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Box 4"/>
          <p:cNvSpPr txBox="1">
            <a:spLocks noChangeArrowheads="1"/>
          </p:cNvSpPr>
          <p:nvPr/>
        </p:nvSpPr>
        <p:spPr bwMode="auto">
          <a:xfrm>
            <a:off x="6192046" y="549275"/>
            <a:ext cx="2915815" cy="5262979"/>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ru-RU" sz="2400" b="1" i="1" dirty="0">
                <a:solidFill>
                  <a:srgbClr val="C00000"/>
                </a:solidFill>
              </a:rPr>
              <a:t>Под знамена Пожарского и Минина собралось огромное по тому времени войско - более 10 тысяч служилых поместных людей, до трех тысяч казаков, более тысячи стрельцов и множество «даточных людей» из крестьян.</a:t>
            </a:r>
          </a:p>
        </p:txBody>
      </p:sp>
      <p:pic>
        <p:nvPicPr>
          <p:cNvPr id="9219" name="Содержимое 6" descr="Картинка 134 из 6045"/>
          <p:cNvPicPr>
            <a:picLocks noGrp="1"/>
          </p:cNvPicPr>
          <p:nvPr>
            <p:ph idx="1"/>
          </p:nvPr>
        </p:nvPicPr>
        <p:blipFill>
          <a:blip r:embed="rId2" cstate="print"/>
          <a:srcRect/>
          <a:stretch>
            <a:fillRect/>
          </a:stretch>
        </p:blipFill>
        <p:spPr>
          <a:xfrm>
            <a:off x="0" y="332656"/>
            <a:ext cx="6048375" cy="63373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Содержимое 2"/>
          <p:cNvSpPr>
            <a:spLocks noGrp="1"/>
          </p:cNvSpPr>
          <p:nvPr>
            <p:ph idx="1"/>
          </p:nvPr>
        </p:nvSpPr>
        <p:spPr>
          <a:xfrm>
            <a:off x="251520" y="4509120"/>
            <a:ext cx="8568952" cy="2232248"/>
          </a:xfrm>
        </p:spPr>
        <p:style>
          <a:lnRef idx="1">
            <a:schemeClr val="accent2"/>
          </a:lnRef>
          <a:fillRef idx="2">
            <a:schemeClr val="accent2"/>
          </a:fillRef>
          <a:effectRef idx="1">
            <a:schemeClr val="accent2"/>
          </a:effectRef>
          <a:fontRef idx="minor">
            <a:schemeClr val="dk1"/>
          </a:fontRef>
        </p:style>
        <p:txBody>
          <a:bodyPr>
            <a:noAutofit/>
          </a:bodyPr>
          <a:lstStyle/>
          <a:p>
            <a:pPr algn="just">
              <a:buFontTx/>
              <a:buNone/>
            </a:pPr>
            <a:r>
              <a:rPr lang="ru-RU" sz="2400" b="1" dirty="0" smtClean="0">
                <a:solidFill>
                  <a:srgbClr val="C00000"/>
                </a:solidFill>
              </a:rPr>
              <a:t>4 ноября 1612 года воины народного ополчения под предводительством Кузьмы Минина и Дмитрия Пожарского освободили Москву от польских захватчиков, продемонстрировав образец героизма и сплоченности всего народа вне зависимости от происхождения, вероисповедания и положения в обществе.</a:t>
            </a:r>
          </a:p>
        </p:txBody>
      </p:sp>
      <p:pic>
        <p:nvPicPr>
          <p:cNvPr id="4" name="Рисунок 4" descr="Картинка 1 из 6045"/>
          <p:cNvPicPr>
            <a:picLocks noChangeAspect="1" noChangeArrowheads="1"/>
          </p:cNvPicPr>
          <p:nvPr/>
        </p:nvPicPr>
        <p:blipFill>
          <a:blip r:embed="rId2" cstate="print"/>
          <a:srcRect/>
          <a:stretch>
            <a:fillRect/>
          </a:stretch>
        </p:blipFill>
        <p:spPr bwMode="auto">
          <a:xfrm>
            <a:off x="971600" y="0"/>
            <a:ext cx="7056438" cy="45354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normAutofit/>
          </a:bodyPr>
          <a:lstStyle/>
          <a:p>
            <a:r>
              <a:rPr lang="ru-RU" sz="2800" b="1" dirty="0" smtClean="0">
                <a:solidFill>
                  <a:srgbClr val="FFFF00"/>
                </a:solidFill>
                <a:latin typeface="Comic Sans MS" pitchFamily="66" charset="0"/>
              </a:rPr>
              <a:t>Триумфальное вступление ополчения Минина и Пожарского в Кремль.</a:t>
            </a:r>
          </a:p>
        </p:txBody>
      </p:sp>
      <p:pic>
        <p:nvPicPr>
          <p:cNvPr id="10243" name="Picture 2"/>
          <p:cNvPicPr>
            <a:picLocks noGrp="1" noChangeAspect="1" noChangeArrowheads="1"/>
          </p:cNvPicPr>
          <p:nvPr>
            <p:ph idx="1"/>
          </p:nvPr>
        </p:nvPicPr>
        <p:blipFill>
          <a:blip r:embed="rId2" cstate="print"/>
          <a:srcRect/>
          <a:stretch>
            <a:fillRect/>
          </a:stretch>
        </p:blipFill>
        <p:spPr>
          <a:xfrm>
            <a:off x="971600" y="1556792"/>
            <a:ext cx="7583487" cy="4970463"/>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3707905" y="227013"/>
            <a:ext cx="5436096" cy="1143000"/>
          </a:xfrm>
        </p:spPr>
        <p:style>
          <a:lnRef idx="1">
            <a:schemeClr val="accent3"/>
          </a:lnRef>
          <a:fillRef idx="2">
            <a:schemeClr val="accent3"/>
          </a:fillRef>
          <a:effectRef idx="1">
            <a:schemeClr val="accent3"/>
          </a:effectRef>
          <a:fontRef idx="minor">
            <a:schemeClr val="dk1"/>
          </a:fontRef>
        </p:style>
        <p:txBody>
          <a:bodyPr>
            <a:noAutofit/>
          </a:bodyPr>
          <a:lstStyle/>
          <a:p>
            <a:pPr algn="just" eaLnBrk="1" hangingPunct="1"/>
            <a:r>
              <a:rPr lang="ru-RU" sz="2000" b="1" i="1" dirty="0" smtClean="0">
                <a:solidFill>
                  <a:srgbClr val="FF0000"/>
                </a:solidFill>
              </a:rPr>
              <a:t>Князь Дмитрий Пожарский вступил в Китай-город с Казанскою иконою Божьей Матери и поклялся построить храм в память этой победы.</a:t>
            </a:r>
          </a:p>
        </p:txBody>
      </p:sp>
      <p:pic>
        <p:nvPicPr>
          <p:cNvPr id="8196" name="Picture 6" descr="каз"/>
          <p:cNvPicPr>
            <a:picLocks noGrp="1" noChangeAspect="1" noChangeArrowheads="1"/>
          </p:cNvPicPr>
          <p:nvPr>
            <p:ph sz="half" idx="4294967295"/>
          </p:nvPr>
        </p:nvPicPr>
        <p:blipFill>
          <a:blip r:embed="rId2" cstate="print"/>
          <a:srcRect/>
          <a:stretch>
            <a:fillRect/>
          </a:stretch>
        </p:blipFill>
        <p:spPr>
          <a:xfrm>
            <a:off x="4139952" y="2276872"/>
            <a:ext cx="4680520" cy="365108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Содержимое 3" descr="G:\yarbld\Для мамы\мин1.jpg"/>
          <p:cNvPicPr>
            <a:picLocks/>
          </p:cNvPicPr>
          <p:nvPr/>
        </p:nvPicPr>
        <p:blipFill>
          <a:blip r:embed="rId3" cstate="print"/>
          <a:srcRect/>
          <a:stretch>
            <a:fillRect/>
          </a:stretch>
        </p:blipFill>
        <p:spPr>
          <a:xfrm>
            <a:off x="179512" y="18882"/>
            <a:ext cx="3312616" cy="3744143"/>
          </a:xfrm>
          <a:prstGeom prst="rect">
            <a:avLst/>
          </a:prstGeom>
        </p:spPr>
      </p:pic>
      <p:sp>
        <p:nvSpPr>
          <p:cNvPr id="7" name="Rectangle 5"/>
          <p:cNvSpPr txBox="1">
            <a:spLocks noChangeArrowheads="1"/>
          </p:cNvSpPr>
          <p:nvPr/>
        </p:nvSpPr>
        <p:spPr>
          <a:xfrm>
            <a:off x="-20917" y="3861048"/>
            <a:ext cx="3995936" cy="2996952"/>
          </a:xfrm>
          <a:prstGeom prst="rect">
            <a:avLst/>
          </a:prstGeom>
        </p:spPr>
        <p:style>
          <a:lnRef idx="1">
            <a:schemeClr val="accent4"/>
          </a:lnRef>
          <a:fillRef idx="3">
            <a:schemeClr val="accent4"/>
          </a:fillRef>
          <a:effectRef idx="2">
            <a:schemeClr val="accent4"/>
          </a:effectRef>
          <a:fontRef idx="minor">
            <a:schemeClr val="lt1"/>
          </a:fontRef>
        </p:style>
        <p:txBody>
          <a:bodyPr/>
          <a:lstStyle/>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rgbClr val="FFFF00"/>
                </a:solidFill>
                <a:effectLst/>
                <a:uLnTx/>
                <a:uFillTx/>
                <a:latin typeface="+mn-lt"/>
                <a:ea typeface="+mn-ea"/>
                <a:cs typeface="+mn-cs"/>
              </a:rPr>
              <a:t>Казанский собор был построен в 20-х годах на средства князя Дмитрия Пожарского в благодарность за помощь и заступничество в борьбе с польско-литовскими захватчиками</a:t>
            </a:r>
            <a:r>
              <a:rPr kumimoji="0" lang="ru-RU" sz="2400" b="1" i="1" u="none" strike="noStrike" kern="1200" cap="none" spc="0" normalizeH="0" baseline="0" noProof="0" dirty="0" smtClean="0">
                <a:ln>
                  <a:noFill/>
                </a:ln>
                <a:solidFill>
                  <a:srgbClr val="FFFF00"/>
                </a:solidFill>
                <a:effectLst/>
                <a:uLnTx/>
                <a:uFillTx/>
                <a:latin typeface="+mn-lt"/>
                <a:ea typeface="+mn-ea"/>
                <a:cs typeface="+mn-cs"/>
              </a:rPr>
              <a: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Documents and Settings\User\Мои документы\Мои рисунки\единство\20060611_082421_kr_hram-2_800x6.jpg"/>
          <p:cNvPicPr>
            <a:picLocks noChangeAspect="1" noChangeArrowheads="1"/>
          </p:cNvPicPr>
          <p:nvPr/>
        </p:nvPicPr>
        <p:blipFill>
          <a:blip r:embed="rId2" cstate="print"/>
          <a:srcRect/>
          <a:stretch>
            <a:fillRect/>
          </a:stretch>
        </p:blipFill>
        <p:spPr bwMode="auto">
          <a:xfrm>
            <a:off x="0" y="0"/>
            <a:ext cx="9236972"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
            <a:ext cx="3600400" cy="5088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216044" y="548680"/>
            <a:ext cx="4572000" cy="483209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r>
              <a:rPr lang="ru-RU" sz="2800" b="1" i="1" dirty="0"/>
              <a:t>Москва была освобождена в январе 1613 года. Земский Собор избрал царём 16-летнего Михаила Романова - сына патриарха Филарета. Избрание царя означало возрождение страны, ограждение её суверенитета и самобытности.</a:t>
            </a:r>
          </a:p>
        </p:txBody>
      </p:sp>
    </p:spTree>
    <p:extLst>
      <p:ext uri="{BB962C8B-B14F-4D97-AF65-F5344CB8AC3E}">
        <p14:creationId xmlns:p14="http://schemas.microsoft.com/office/powerpoint/2010/main" val="10573969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2"/>
          <p:cNvPicPr>
            <a:picLocks noChangeAspect="1" noChangeArrowheads="1"/>
          </p:cNvPicPr>
          <p:nvPr/>
        </p:nvPicPr>
        <p:blipFill>
          <a:blip r:embed="rId2" cstate="print"/>
          <a:srcRect/>
          <a:stretch>
            <a:fillRect/>
          </a:stretch>
        </p:blipFill>
        <p:spPr bwMode="auto">
          <a:xfrm>
            <a:off x="251520" y="908720"/>
            <a:ext cx="4537075" cy="498633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p:cNvSpPr txBox="1">
            <a:spLocks noChangeArrowheads="1"/>
          </p:cNvSpPr>
          <p:nvPr/>
        </p:nvSpPr>
        <p:spPr bwMode="auto">
          <a:xfrm>
            <a:off x="5004048" y="117693"/>
            <a:ext cx="3743970" cy="674030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ru-RU" sz="2400" b="1" i="1" dirty="0">
                <a:solidFill>
                  <a:schemeClr val="bg2"/>
                </a:solidFill>
              </a:rPr>
              <a:t>По указу царя Алексея Михайловича, правившего в 1645-1676 годах, в честь этого великого события был установлен праздник, ставший православно-государственным праздником Московской Руси (отмечался до 1917 года). В церковный календарь этот день вошел как Празднование Казанской </a:t>
            </a:r>
            <a:r>
              <a:rPr lang="ru-RU" sz="2400" b="1" i="1" dirty="0" smtClean="0">
                <a:solidFill>
                  <a:schemeClr val="bg2"/>
                </a:solidFill>
              </a:rPr>
              <a:t>иконы </a:t>
            </a:r>
            <a:r>
              <a:rPr lang="ru-RU" sz="2400" b="1" i="1" dirty="0">
                <a:solidFill>
                  <a:schemeClr val="bg2"/>
                </a:solidFill>
              </a:rPr>
              <a:t>Божией Матери в память избавления Москвы и России от поляков в 1612 году.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0"/>
            <a:ext cx="8892480" cy="1700808"/>
          </a:xfrm>
        </p:spPr>
        <p:style>
          <a:lnRef idx="1">
            <a:schemeClr val="accent2"/>
          </a:lnRef>
          <a:fillRef idx="2">
            <a:schemeClr val="accent2"/>
          </a:fillRef>
          <a:effectRef idx="1">
            <a:schemeClr val="accent2"/>
          </a:effectRef>
          <a:fontRef idx="minor">
            <a:schemeClr val="dk1"/>
          </a:fontRef>
        </p:style>
        <p:txBody>
          <a:bodyPr>
            <a:noAutofit/>
          </a:bodyPr>
          <a:lstStyle/>
          <a:p>
            <a:pPr eaLnBrk="1" hangingPunct="1"/>
            <a:r>
              <a:rPr lang="ru-RU" sz="2400" b="1" dirty="0" smtClean="0">
                <a:solidFill>
                  <a:schemeClr val="bg1"/>
                </a:solidFill>
                <a:latin typeface="Comic Sans MS" pitchFamily="66" charset="0"/>
              </a:rPr>
              <a:t>Подвиг российского народа был увековечен в 1818 году указом императора Александра 1. На Красной площади в Москве установили памятник « гражданину Минину и князю Пожарскому ».</a:t>
            </a:r>
          </a:p>
        </p:txBody>
      </p:sp>
      <p:pic>
        <p:nvPicPr>
          <p:cNvPr id="9220" name="Picture 4" descr="красная пл"/>
          <p:cNvPicPr>
            <a:picLocks noChangeAspect="1" noChangeArrowheads="1"/>
          </p:cNvPicPr>
          <p:nvPr/>
        </p:nvPicPr>
        <p:blipFill>
          <a:blip r:embed="rId2" cstate="print"/>
          <a:srcRect/>
          <a:stretch>
            <a:fillRect/>
          </a:stretch>
        </p:blipFill>
        <p:spPr bwMode="auto">
          <a:xfrm>
            <a:off x="1122243" y="1988840"/>
            <a:ext cx="6337300" cy="4692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932040" y="692696"/>
            <a:ext cx="4032448" cy="4401205"/>
          </a:xfrm>
          <a:prstGeom prst="rect">
            <a:avLst/>
          </a:prstGeom>
        </p:spPr>
        <p:txBody>
          <a:bodyPr wrap="square">
            <a:spAutoFit/>
          </a:bodyPr>
          <a:lstStyle/>
          <a:p>
            <a:pPr algn="just"/>
            <a:r>
              <a:rPr lang="ru-RU" sz="2800" b="1" dirty="0" smtClean="0">
                <a:solidFill>
                  <a:srgbClr val="FFFF00"/>
                </a:solidFill>
              </a:rPr>
              <a:t>Праздник был учрежден в память о событиях 1612 года, когда народное ополчение под предводительством </a:t>
            </a:r>
            <a:r>
              <a:rPr lang="ru-RU" sz="2800" b="1" dirty="0" err="1" smtClean="0">
                <a:solidFill>
                  <a:srgbClr val="FFFF00"/>
                </a:solidFill>
              </a:rPr>
              <a:t>Козьмы</a:t>
            </a:r>
            <a:r>
              <a:rPr lang="ru-RU" sz="2800" b="1" dirty="0" smtClean="0">
                <a:solidFill>
                  <a:srgbClr val="FFFF00"/>
                </a:solidFill>
              </a:rPr>
              <a:t> Минина и Дмитрия Пожарского освободило Москву от польских интервентов. </a:t>
            </a:r>
            <a:endParaRPr lang="ru-RU" sz="2800" b="1" dirty="0">
              <a:solidFill>
                <a:srgbClr val="FFFF00"/>
              </a:solidFill>
            </a:endParaRPr>
          </a:p>
        </p:txBody>
      </p:sp>
      <p:pic>
        <p:nvPicPr>
          <p:cNvPr id="5" name="Picture 5"/>
          <p:cNvPicPr>
            <a:picLocks noChangeAspect="1" noChangeArrowheads="1"/>
          </p:cNvPicPr>
          <p:nvPr/>
        </p:nvPicPr>
        <p:blipFill>
          <a:blip r:embed="rId2" cstate="print"/>
          <a:srcRect/>
          <a:stretch>
            <a:fillRect/>
          </a:stretch>
        </p:blipFill>
        <p:spPr bwMode="auto">
          <a:xfrm>
            <a:off x="212725" y="152400"/>
            <a:ext cx="4567238"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0115" name="Rectangle 3"/>
          <p:cNvSpPr>
            <a:spLocks noGrp="1" noChangeArrowheads="1"/>
          </p:cNvSpPr>
          <p:nvPr>
            <p:ph type="body" idx="4294967295"/>
          </p:nvPr>
        </p:nvSpPr>
        <p:spPr>
          <a:xfrm>
            <a:off x="24706" y="4725145"/>
            <a:ext cx="9371384" cy="2132856"/>
          </a:xfrm>
        </p:spPr>
        <p:style>
          <a:lnRef idx="1">
            <a:schemeClr val="accent3"/>
          </a:lnRef>
          <a:fillRef idx="2">
            <a:schemeClr val="accent3"/>
          </a:fillRef>
          <a:effectRef idx="1">
            <a:schemeClr val="accent3"/>
          </a:effectRef>
          <a:fontRef idx="minor">
            <a:schemeClr val="dk1"/>
          </a:fontRef>
        </p:style>
        <p:txBody>
          <a:bodyPr>
            <a:normAutofit/>
          </a:bodyPr>
          <a:lstStyle/>
          <a:p>
            <a:r>
              <a:rPr lang="ru-RU" sz="1800" b="1" dirty="0" smtClean="0">
                <a:solidFill>
                  <a:schemeClr val="bg1"/>
                </a:solidFill>
                <a:effectLst/>
                <a:latin typeface="Comic Sans MS" pitchFamily="66" charset="0"/>
              </a:rPr>
              <a:t>1803 год – сбор средств на памятник</a:t>
            </a:r>
          </a:p>
          <a:p>
            <a:r>
              <a:rPr lang="ru-RU" sz="1800" b="1" dirty="0" smtClean="0">
                <a:solidFill>
                  <a:schemeClr val="bg1"/>
                </a:solidFill>
                <a:effectLst/>
                <a:latin typeface="Comic Sans MS" pitchFamily="66" charset="0"/>
              </a:rPr>
              <a:t>Работу поручили Ивану </a:t>
            </a:r>
            <a:r>
              <a:rPr lang="ru-RU" sz="1800" b="1" dirty="0" err="1" smtClean="0">
                <a:solidFill>
                  <a:schemeClr val="bg1"/>
                </a:solidFill>
                <a:effectLst/>
                <a:latin typeface="Comic Sans MS" pitchFamily="66" charset="0"/>
              </a:rPr>
              <a:t>Мартосу</a:t>
            </a:r>
            <a:r>
              <a:rPr lang="ru-RU" sz="1800" b="1" dirty="0" smtClean="0">
                <a:solidFill>
                  <a:schemeClr val="bg1"/>
                </a:solidFill>
                <a:effectLst/>
                <a:latin typeface="Comic Sans MS" pitchFamily="66" charset="0"/>
              </a:rPr>
              <a:t>, в 1808 году выиграл конкурс лучший проект памятника</a:t>
            </a:r>
          </a:p>
          <a:p>
            <a:r>
              <a:rPr lang="ru-RU" sz="1800" b="1" dirty="0" smtClean="0">
                <a:solidFill>
                  <a:schemeClr val="bg1"/>
                </a:solidFill>
                <a:effectLst/>
                <a:latin typeface="Comic Sans MS" pitchFamily="66" charset="0"/>
              </a:rPr>
              <a:t>Скульптор трудился с 1804 – 1815 год</a:t>
            </a:r>
          </a:p>
          <a:p>
            <a:r>
              <a:rPr lang="ru-RU" sz="1800" b="1" dirty="0" smtClean="0">
                <a:solidFill>
                  <a:schemeClr val="bg1"/>
                </a:solidFill>
                <a:effectLst/>
                <a:latin typeface="Comic Sans MS" pitchFamily="66" charset="0"/>
              </a:rPr>
              <a:t>В 1818 году открытие памятника на Красной площади</a:t>
            </a:r>
          </a:p>
          <a:p>
            <a:r>
              <a:rPr lang="ru-RU" sz="1800" b="1" dirty="0" smtClean="0">
                <a:solidFill>
                  <a:schemeClr val="bg1"/>
                </a:solidFill>
                <a:effectLst/>
                <a:latin typeface="Comic Sans MS" pitchFamily="66" charset="0"/>
              </a:rPr>
              <a:t>В 1930 году переместили скульптуру к Собору Василия Блаженного</a:t>
            </a:r>
          </a:p>
        </p:txBody>
      </p:sp>
      <p:pic>
        <p:nvPicPr>
          <p:cNvPr id="4" name="Picture 4" descr="C:\Documents and Settings\User\Мои документы\Мои рисунки\единство\36198_or.jpg"/>
          <p:cNvPicPr>
            <a:picLocks noChangeAspect="1" noChangeArrowheads="1"/>
          </p:cNvPicPr>
          <p:nvPr/>
        </p:nvPicPr>
        <p:blipFill>
          <a:blip r:embed="rId2" cstate="print"/>
          <a:srcRect/>
          <a:stretch>
            <a:fillRect/>
          </a:stretch>
        </p:blipFill>
        <p:spPr bwMode="auto">
          <a:xfrm>
            <a:off x="1475656" y="-315416"/>
            <a:ext cx="6735515" cy="49960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Содержимое 3" descr="http://irk.gov.ru/pic/614.jpg"/>
          <p:cNvPicPr>
            <a:picLocks noGrp="1"/>
          </p:cNvPicPr>
          <p:nvPr>
            <p:ph idx="1"/>
          </p:nvPr>
        </p:nvPicPr>
        <p:blipFill rotWithShape="1">
          <a:blip r:embed="rId2" cstate="print"/>
          <a:srcRect t="4867"/>
          <a:stretch/>
        </p:blipFill>
        <p:spPr>
          <a:xfrm>
            <a:off x="467544" y="404664"/>
            <a:ext cx="8352928" cy="612068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User\Мои документы\Мои рисунки\единство\36199_or.jpg"/>
          <p:cNvPicPr>
            <a:picLocks noChangeAspect="1" noChangeArrowheads="1"/>
          </p:cNvPicPr>
          <p:nvPr/>
        </p:nvPicPr>
        <p:blipFill>
          <a:blip r:embed="rId2" cstate="print"/>
          <a:srcRect/>
          <a:stretch>
            <a:fillRect/>
          </a:stretch>
        </p:blipFill>
        <p:spPr bwMode="auto">
          <a:xfrm>
            <a:off x="714374" y="454897"/>
            <a:ext cx="7858125" cy="2889966"/>
          </a:xfrm>
          <a:prstGeom prst="rect">
            <a:avLst/>
          </a:prstGeom>
          <a:noFill/>
          <a:ln w="9525">
            <a:noFill/>
            <a:miter lim="800000"/>
            <a:headEnd/>
            <a:tailEnd/>
          </a:ln>
        </p:spPr>
      </p:pic>
      <p:pic>
        <p:nvPicPr>
          <p:cNvPr id="14339" name="Picture 3" descr="C:\Documents and Settings\User\Мои документы\Мои рисунки\единство\36200_or.jpg"/>
          <p:cNvPicPr>
            <a:picLocks noChangeAspect="1" noChangeArrowheads="1"/>
          </p:cNvPicPr>
          <p:nvPr/>
        </p:nvPicPr>
        <p:blipFill>
          <a:blip r:embed="rId3" cstate="print"/>
          <a:srcRect/>
          <a:stretch>
            <a:fillRect/>
          </a:stretch>
        </p:blipFill>
        <p:spPr bwMode="auto">
          <a:xfrm>
            <a:off x="714375" y="3357563"/>
            <a:ext cx="7858125" cy="3213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p:cTn id="7" dur="1000" fill="hold"/>
                                        <p:tgtEl>
                                          <p:spTgt spid="14338"/>
                                        </p:tgtEl>
                                        <p:attrNameLst>
                                          <p:attrName>ppt_w</p:attrName>
                                        </p:attrNameLst>
                                      </p:cBhvr>
                                      <p:tavLst>
                                        <p:tav tm="0">
                                          <p:val>
                                            <p:strVal val="#ppt_w*0.70"/>
                                          </p:val>
                                        </p:tav>
                                        <p:tav tm="100000">
                                          <p:val>
                                            <p:strVal val="#ppt_w"/>
                                          </p:val>
                                        </p:tav>
                                      </p:tavLst>
                                    </p:anim>
                                    <p:anim calcmode="lin" valueType="num">
                                      <p:cBhvr>
                                        <p:cTn id="8" dur="1000" fill="hold"/>
                                        <p:tgtEl>
                                          <p:spTgt spid="14338"/>
                                        </p:tgtEl>
                                        <p:attrNameLst>
                                          <p:attrName>ppt_h</p:attrName>
                                        </p:attrNameLst>
                                      </p:cBhvr>
                                      <p:tavLst>
                                        <p:tav tm="0">
                                          <p:val>
                                            <p:strVal val="#ppt_h"/>
                                          </p:val>
                                        </p:tav>
                                        <p:tav tm="100000">
                                          <p:val>
                                            <p:strVal val="#ppt_h"/>
                                          </p:val>
                                        </p:tav>
                                      </p:tavLst>
                                    </p:anim>
                                    <p:animEffect transition="in" filter="fade">
                                      <p:cBhvr>
                                        <p:cTn id="9" dur="1000"/>
                                        <p:tgtEl>
                                          <p:spTgt spid="1433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4339"/>
                                        </p:tgtEl>
                                        <p:attrNameLst>
                                          <p:attrName>style.visibility</p:attrName>
                                        </p:attrNameLst>
                                      </p:cBhvr>
                                      <p:to>
                                        <p:strVal val="visible"/>
                                      </p:to>
                                    </p:set>
                                    <p:anim calcmode="lin" valueType="num">
                                      <p:cBhvr>
                                        <p:cTn id="14" dur="1000" fill="hold"/>
                                        <p:tgtEl>
                                          <p:spTgt spid="14339"/>
                                        </p:tgtEl>
                                        <p:attrNameLst>
                                          <p:attrName>ppt_w</p:attrName>
                                        </p:attrNameLst>
                                      </p:cBhvr>
                                      <p:tavLst>
                                        <p:tav tm="0">
                                          <p:val>
                                            <p:strVal val="#ppt_w*0.70"/>
                                          </p:val>
                                        </p:tav>
                                        <p:tav tm="100000">
                                          <p:val>
                                            <p:strVal val="#ppt_w"/>
                                          </p:val>
                                        </p:tav>
                                      </p:tavLst>
                                    </p:anim>
                                    <p:anim calcmode="lin" valueType="num">
                                      <p:cBhvr>
                                        <p:cTn id="15" dur="1000" fill="hold"/>
                                        <p:tgtEl>
                                          <p:spTgt spid="14339"/>
                                        </p:tgtEl>
                                        <p:attrNameLst>
                                          <p:attrName>ppt_h</p:attrName>
                                        </p:attrNameLst>
                                      </p:cBhvr>
                                      <p:tavLst>
                                        <p:tav tm="0">
                                          <p:val>
                                            <p:strVal val="#ppt_h"/>
                                          </p:val>
                                        </p:tav>
                                        <p:tav tm="100000">
                                          <p:val>
                                            <p:strVal val="#ppt_h"/>
                                          </p:val>
                                        </p:tav>
                                      </p:tavLst>
                                    </p:anim>
                                    <p:animEffect transition="in" filter="fade">
                                      <p:cBhvr>
                                        <p:cTn id="16" dur="10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idx="4294967295"/>
          </p:nvPr>
        </p:nvSpPr>
        <p:spPr>
          <a:xfrm>
            <a:off x="395288" y="260350"/>
            <a:ext cx="8229600" cy="1384300"/>
          </a:xfrm>
          <a:noFill/>
        </p:spPr>
        <p:txBody>
          <a:bodyPr/>
          <a:lstStyle/>
          <a:p>
            <a:r>
              <a:rPr lang="ru-RU" sz="4000" b="1" dirty="0" smtClean="0">
                <a:solidFill>
                  <a:srgbClr val="CC0000"/>
                </a:solidFill>
                <a:latin typeface="Tahoma" pitchFamily="34" charset="0"/>
              </a:rPr>
              <a:t>Государственный праздник</a:t>
            </a:r>
          </a:p>
        </p:txBody>
      </p:sp>
      <p:sp>
        <p:nvSpPr>
          <p:cNvPr id="4" name="Прямоугольник 3"/>
          <p:cNvSpPr/>
          <p:nvPr/>
        </p:nvSpPr>
        <p:spPr>
          <a:xfrm>
            <a:off x="3554403" y="1372994"/>
            <a:ext cx="5580112" cy="483209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800" b="1" i="1" dirty="0" smtClean="0">
                <a:solidFill>
                  <a:schemeClr val="bg1"/>
                </a:solidFill>
              </a:rPr>
              <a:t>Праздник был учрежден Федеральным Законом "О внесении в статью 1 Федерального закона "О днях воинской славы (победных днях) России", подписанным в декабре 2004 года президентом России Владимиром Путиным. Впервые в России этот новый всенародный праздник отмечался 4 ноября 2005 года.</a:t>
            </a:r>
            <a:endParaRPr lang="ru-RU" sz="2800" b="1" i="1" dirty="0">
              <a:solidFill>
                <a:schemeClr val="bg1"/>
              </a:solidFill>
            </a:endParaRPr>
          </a:p>
        </p:txBody>
      </p:sp>
      <p:pic>
        <p:nvPicPr>
          <p:cNvPr id="4097" name="Picture 1"/>
          <p:cNvPicPr>
            <a:picLocks noChangeAspect="1" noChangeArrowheads="1"/>
          </p:cNvPicPr>
          <p:nvPr/>
        </p:nvPicPr>
        <p:blipFill>
          <a:blip r:embed="rId2" cstate="print"/>
          <a:srcRect/>
          <a:stretch>
            <a:fillRect/>
          </a:stretch>
        </p:blipFill>
        <p:spPr bwMode="auto">
          <a:xfrm>
            <a:off x="0" y="1520788"/>
            <a:ext cx="3629203" cy="4536504"/>
          </a:xfrm>
          <a:prstGeom prst="ellipse">
            <a:avLst/>
          </a:prstGeom>
          <a:ln>
            <a:noFill/>
          </a:ln>
          <a:effectLst>
            <a:softEdge rad="112500"/>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Содержимое 7" descr="G:\yarbld\Для мамы\АЛЕК.jpg"/>
          <p:cNvPicPr>
            <a:picLocks noGrp="1"/>
          </p:cNvPicPr>
          <p:nvPr>
            <p:ph idx="1"/>
          </p:nvPr>
        </p:nvPicPr>
        <p:blipFill>
          <a:blip r:embed="rId2" cstate="print"/>
          <a:srcRect/>
          <a:stretch>
            <a:fillRect/>
          </a:stretch>
        </p:blipFill>
        <p:spPr>
          <a:xfrm>
            <a:off x="395288" y="404813"/>
            <a:ext cx="4464050" cy="6192837"/>
          </a:xfrm>
        </p:spPr>
      </p:pic>
      <p:sp>
        <p:nvSpPr>
          <p:cNvPr id="14339" name="TextBox 10"/>
          <p:cNvSpPr txBox="1">
            <a:spLocks noChangeArrowheads="1"/>
          </p:cNvSpPr>
          <p:nvPr/>
        </p:nvSpPr>
        <p:spPr bwMode="auto">
          <a:xfrm>
            <a:off x="5156200" y="773113"/>
            <a:ext cx="3448050" cy="369887"/>
          </a:xfrm>
          <a:prstGeom prst="rect">
            <a:avLst/>
          </a:prstGeom>
          <a:noFill/>
          <a:ln w="9525">
            <a:noFill/>
            <a:miter lim="800000"/>
            <a:headEnd/>
            <a:tailEnd/>
          </a:ln>
        </p:spPr>
        <p:txBody>
          <a:bodyPr>
            <a:spAutoFit/>
          </a:bodyPr>
          <a:lstStyle/>
          <a:p>
            <a:endParaRPr lang="ru-RU"/>
          </a:p>
        </p:txBody>
      </p:sp>
      <p:sp>
        <p:nvSpPr>
          <p:cNvPr id="14340" name="TextBox 14"/>
          <p:cNvSpPr txBox="1">
            <a:spLocks noChangeArrowheads="1"/>
          </p:cNvSpPr>
          <p:nvPr/>
        </p:nvSpPr>
        <p:spPr bwMode="auto">
          <a:xfrm>
            <a:off x="5003800" y="549275"/>
            <a:ext cx="3960813" cy="532453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pPr algn="just"/>
            <a:r>
              <a:rPr lang="ru-RU" sz="2000" b="1" i="1" dirty="0" smtClean="0">
                <a:solidFill>
                  <a:schemeClr val="bg2"/>
                </a:solidFill>
                <a:latin typeface="Comic Sans MS" pitchFamily="66" charset="0"/>
              </a:rPr>
              <a:t>29 сентября 2004 Патриарх Московский и всея Руси Алексий публично поддержал инициативу Думы установить празднование 4 ноября. </a:t>
            </a:r>
          </a:p>
          <a:p>
            <a:pPr algn="just"/>
            <a:r>
              <a:rPr lang="ru-RU" sz="2000" b="1" i="1" dirty="0" smtClean="0">
                <a:solidFill>
                  <a:schemeClr val="bg2"/>
                </a:solidFill>
                <a:latin typeface="Comic Sans MS" pitchFamily="66" charset="0"/>
              </a:rPr>
              <a:t>«Этот день напоминает нам, как в 1612 году россияне разных вер и национальностей преодолели разделение, превозмогли грозного недруга и привели страну к стабильному гражданскому миру», — заявил Патриарх Алексий.</a:t>
            </a:r>
          </a:p>
          <a:p>
            <a:pPr algn="just"/>
            <a:endParaRPr lang="ru-RU" sz="2000" b="1" i="1" dirty="0">
              <a:solidFill>
                <a:schemeClr val="bg2"/>
              </a:solidFill>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Содержимое 5" descr="собор.jpg"/>
          <p:cNvPicPr>
            <a:picLocks noChangeAspect="1"/>
          </p:cNvPicPr>
          <p:nvPr/>
        </p:nvPicPr>
        <p:blipFill>
          <a:blip r:embed="rId2" cstate="print"/>
          <a:srcRect/>
          <a:stretch>
            <a:fillRect/>
          </a:stretch>
        </p:blipFill>
        <p:spPr bwMode="auto">
          <a:xfrm>
            <a:off x="5132388" y="714375"/>
            <a:ext cx="3621087" cy="2714625"/>
          </a:xfrm>
          <a:prstGeom prst="rect">
            <a:avLst/>
          </a:prstGeom>
          <a:noFill/>
          <a:ln w="9525">
            <a:noFill/>
            <a:miter lim="800000"/>
            <a:headEnd/>
            <a:tailEnd/>
          </a:ln>
        </p:spPr>
      </p:pic>
      <p:pic>
        <p:nvPicPr>
          <p:cNvPr id="3" name="Picture 7" descr="фото 078"/>
          <p:cNvPicPr>
            <a:picLocks noChangeAspect="1" noChangeArrowheads="1"/>
          </p:cNvPicPr>
          <p:nvPr/>
        </p:nvPicPr>
        <p:blipFill>
          <a:blip r:embed="rId3" cstate="print"/>
          <a:srcRect/>
          <a:stretch>
            <a:fillRect/>
          </a:stretch>
        </p:blipFill>
        <p:spPr bwMode="auto">
          <a:xfrm>
            <a:off x="5143500" y="3786188"/>
            <a:ext cx="3524250" cy="2643187"/>
          </a:xfrm>
          <a:prstGeom prst="rect">
            <a:avLst/>
          </a:prstGeom>
          <a:noFill/>
          <a:ln w="9525">
            <a:noFill/>
            <a:miter lim="800000"/>
            <a:headEnd/>
            <a:tailEnd/>
          </a:ln>
        </p:spPr>
      </p:pic>
      <p:sp>
        <p:nvSpPr>
          <p:cNvPr id="6" name="Заголовок 1"/>
          <p:cNvSpPr txBox="1">
            <a:spLocks/>
          </p:cNvSpPr>
          <p:nvPr/>
        </p:nvSpPr>
        <p:spPr>
          <a:xfrm>
            <a:off x="219075" y="227013"/>
            <a:ext cx="4712965" cy="6478587"/>
          </a:xfrm>
          <a:prstGeom prst="rect">
            <a:avLst/>
          </a:prstGeom>
        </p:spPr>
        <p:style>
          <a:lnRef idx="1">
            <a:schemeClr val="accent2"/>
          </a:lnRef>
          <a:fillRef idx="2">
            <a:schemeClr val="accent2"/>
          </a:fillRef>
          <a:effectRef idx="1">
            <a:schemeClr val="accent2"/>
          </a:effectRef>
          <a:fontRef idx="minor">
            <a:schemeClr val="dk1"/>
          </a:fontRef>
        </p:style>
        <p:txBody>
          <a:bodyPr>
            <a:normAutofit fontScale="92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2400" b="1" i="1" u="none" strike="noStrike" kern="1200" cap="none" spc="0" normalizeH="0" baseline="0" noProof="0" dirty="0" smtClean="0">
                <a:ln>
                  <a:noFill/>
                </a:ln>
                <a:solidFill>
                  <a:schemeClr val="bg1"/>
                </a:solidFill>
                <a:effectLst/>
                <a:uLnTx/>
                <a:uFillTx/>
                <a:latin typeface="+mj-lt"/>
                <a:ea typeface="+mj-ea"/>
                <a:cs typeface="+mj-cs"/>
              </a:rPr>
              <a:t> В День единства будем рядом,</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Будем вместе навсегда,</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Все народности России</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В дальних селах, городах!</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Вместе жить, работать, строить,</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Сеять хлеб, растить детей,</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Созидать, любить и спорить,</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Охранять покой людей,</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Предков чтить, дела их помнить,</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Войн, конфликтов избегать,</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Чтобы счастьем жизнь наполнить,</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Чтоб под мирным небом спать!</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2400" b="1" i="1" u="none" strike="noStrike" kern="1200" cap="none" spc="0" normalizeH="0" baseline="0" noProof="0" dirty="0" smtClean="0">
                <a:ln>
                  <a:noFill/>
                </a:ln>
                <a:solidFill>
                  <a:schemeClr val="bg1"/>
                </a:solidFill>
                <a:effectLst/>
                <a:uLnTx/>
                <a:uFillTx/>
                <a:latin typeface="+mj-lt"/>
                <a:ea typeface="+mj-ea"/>
                <a:cs typeface="+mj-cs"/>
              </a:rPr>
              <a:t/>
            </a:r>
            <a:br>
              <a:rPr kumimoji="0" lang="ru-RU" sz="2400" b="1" i="1" u="none" strike="noStrike" kern="1200" cap="none" spc="0" normalizeH="0" baseline="0" noProof="0" dirty="0" smtClean="0">
                <a:ln>
                  <a:noFill/>
                </a:ln>
                <a:solidFill>
                  <a:schemeClr val="bg1"/>
                </a:solidFill>
                <a:effectLst/>
                <a:uLnTx/>
                <a:uFillTx/>
                <a:latin typeface="+mj-lt"/>
                <a:ea typeface="+mj-ea"/>
                <a:cs typeface="+mj-cs"/>
              </a:rPr>
            </a:br>
            <a:r>
              <a:rPr kumimoji="0" lang="ru-RU" sz="1800" b="1" i="1" u="none" strike="noStrike" kern="1200" cap="none" spc="0" normalizeH="0" baseline="0" noProof="0" dirty="0" smtClean="0">
                <a:ln>
                  <a:noFill/>
                </a:ln>
                <a:solidFill>
                  <a:schemeClr val="bg1"/>
                </a:solidFill>
                <a:effectLst/>
                <a:uLnTx/>
                <a:uFillTx/>
                <a:latin typeface="+mj-lt"/>
                <a:ea typeface="+mj-ea"/>
                <a:cs typeface="+mj-cs"/>
              </a:rPr>
              <a:t/>
            </a:r>
            <a:br>
              <a:rPr kumimoji="0" lang="ru-RU" sz="1800" b="1" i="1" u="none" strike="noStrike" kern="1200" cap="none" spc="0" normalizeH="0" baseline="0" noProof="0" dirty="0" smtClean="0">
                <a:ln>
                  <a:noFill/>
                </a:ln>
                <a:solidFill>
                  <a:schemeClr val="bg1"/>
                </a:solidFill>
                <a:effectLst/>
                <a:uLnTx/>
                <a:uFillTx/>
                <a:latin typeface="+mj-lt"/>
                <a:ea typeface="+mj-ea"/>
                <a:cs typeface="+mj-cs"/>
              </a:rPr>
            </a:br>
            <a:r>
              <a:rPr kumimoji="0" lang="ru-RU" sz="1800" b="1" i="1" u="none" strike="noStrike" kern="1200" cap="none" spc="0" normalizeH="0" baseline="0" noProof="0" dirty="0" smtClean="0">
                <a:ln>
                  <a:noFill/>
                </a:ln>
                <a:solidFill>
                  <a:schemeClr val="bg1"/>
                </a:solidFill>
                <a:effectLst/>
                <a:uLnTx/>
                <a:uFillTx/>
                <a:latin typeface="+mj-lt"/>
                <a:ea typeface="+mj-ea"/>
                <a:cs typeface="+mj-cs"/>
              </a:rPr>
              <a:t/>
            </a:r>
            <a:br>
              <a:rPr kumimoji="0" lang="ru-RU" sz="1800" b="1" i="1" u="none" strike="noStrike" kern="1200" cap="none" spc="0" normalizeH="0" baseline="0" noProof="0" dirty="0" smtClean="0">
                <a:ln>
                  <a:noFill/>
                </a:ln>
                <a:solidFill>
                  <a:schemeClr val="bg1"/>
                </a:solidFill>
                <a:effectLst/>
                <a:uLnTx/>
                <a:uFillTx/>
                <a:latin typeface="+mj-lt"/>
                <a:ea typeface="+mj-ea"/>
                <a:cs typeface="+mj-cs"/>
              </a:rPr>
            </a:br>
            <a:endParaRPr kumimoji="0" lang="ru-RU" sz="800" b="1" i="1" u="none" strike="noStrike" kern="1200" cap="none" spc="0" normalizeH="0" baseline="0" noProof="0" dirty="0" smtClean="0">
              <a:ln>
                <a:noFill/>
              </a:ln>
              <a:solidFill>
                <a:schemeClr val="bg1"/>
              </a:solidFill>
              <a:effectLst/>
              <a:uLnTx/>
              <a:uFillTx/>
              <a:latin typeface="+mj-lt"/>
              <a:ea typeface="+mj-ea"/>
              <a:cs typeface="+mj-cs"/>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par>
                                <p:cTn id="8" presetID="3" presetClass="entr" presetSubtype="5"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linds(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771800" y="0"/>
            <a:ext cx="6552728" cy="341632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400" b="1" i="1" dirty="0" smtClean="0">
                <a:solidFill>
                  <a:schemeClr val="bg1"/>
                </a:solidFill>
              </a:rPr>
              <a:t>Это было тяжелое время для России. Смерть Ивана Грозного, русское государство распалось, появились многочисленные самозванцы. Повсеместные грабежи, разбой, воровство, мздоимство, повальное пьянство поразили страну. Многим современникам казалось, что произошло окончательное разорение «пресветлого московского царства». </a:t>
            </a:r>
            <a:endParaRPr lang="ru-RU" sz="2400" b="1" i="1" dirty="0">
              <a:solidFill>
                <a:schemeClr val="bg1"/>
              </a:solidFill>
            </a:endParaRPr>
          </a:p>
        </p:txBody>
      </p:sp>
      <p:pic>
        <p:nvPicPr>
          <p:cNvPr id="3" name="Picture 2"/>
          <p:cNvPicPr>
            <a:picLocks noChangeAspect="1" noChangeArrowheads="1"/>
          </p:cNvPicPr>
          <p:nvPr/>
        </p:nvPicPr>
        <p:blipFill>
          <a:blip r:embed="rId2" cstate="print"/>
          <a:srcRect/>
          <a:stretch>
            <a:fillRect/>
          </a:stretch>
        </p:blipFill>
        <p:spPr bwMode="auto">
          <a:xfrm>
            <a:off x="323528" y="188640"/>
            <a:ext cx="2149225" cy="27506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Прямоугольник 3"/>
          <p:cNvSpPr/>
          <p:nvPr/>
        </p:nvSpPr>
        <p:spPr>
          <a:xfrm>
            <a:off x="827584" y="2924944"/>
            <a:ext cx="1844095" cy="369332"/>
          </a:xfrm>
          <a:prstGeom prst="rect">
            <a:avLst/>
          </a:prstGeom>
        </p:spPr>
        <p:txBody>
          <a:bodyPr wrap="none">
            <a:spAutoFit/>
          </a:bodyPr>
          <a:lstStyle/>
          <a:p>
            <a:r>
              <a:rPr lang="ru-RU" b="1" dirty="0" smtClean="0">
                <a:solidFill>
                  <a:srgbClr val="00FFFF"/>
                </a:solidFill>
              </a:rPr>
              <a:t>Иван </a:t>
            </a:r>
            <a:r>
              <a:rPr lang="en-US" b="1" dirty="0" smtClean="0">
                <a:solidFill>
                  <a:srgbClr val="00FFFF"/>
                </a:solidFill>
              </a:rPr>
              <a:t>IV</a:t>
            </a:r>
            <a:r>
              <a:rPr lang="ru-RU" b="1" dirty="0" smtClean="0">
                <a:solidFill>
                  <a:srgbClr val="00FFFF"/>
                </a:solidFill>
              </a:rPr>
              <a:t> Грозный</a:t>
            </a:r>
            <a:endParaRPr lang="ru-RU" b="1" dirty="0">
              <a:solidFill>
                <a:srgbClr val="00FFFF"/>
              </a:solidFill>
            </a:endParaRPr>
          </a:p>
        </p:txBody>
      </p:sp>
      <p:pic>
        <p:nvPicPr>
          <p:cNvPr id="5" name="Picture 3"/>
          <p:cNvPicPr>
            <a:picLocks noChangeAspect="1" noChangeArrowheads="1"/>
          </p:cNvPicPr>
          <p:nvPr/>
        </p:nvPicPr>
        <p:blipFill>
          <a:blip r:embed="rId3" cstate="print"/>
          <a:srcRect/>
          <a:stretch>
            <a:fillRect/>
          </a:stretch>
        </p:blipFill>
        <p:spPr bwMode="auto">
          <a:xfrm>
            <a:off x="5508104" y="3119716"/>
            <a:ext cx="3240360" cy="36799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6" name="Picture 2"/>
          <p:cNvPicPr>
            <a:picLocks noChangeAspect="1" noChangeArrowheads="1"/>
          </p:cNvPicPr>
          <p:nvPr/>
        </p:nvPicPr>
        <p:blipFill>
          <a:blip r:embed="rId4" cstate="print"/>
          <a:srcRect/>
          <a:stretch>
            <a:fillRect/>
          </a:stretch>
        </p:blipFill>
        <p:spPr bwMode="auto">
          <a:xfrm>
            <a:off x="300681" y="3406455"/>
            <a:ext cx="4776192" cy="33582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339752" y="3501008"/>
            <a:ext cx="6804248" cy="3046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 глухие дни Бориса Годунова,</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Во мгле Российской пасмурной страны,</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Толпы людей </a:t>
            </a:r>
            <a:r>
              <a:rPr kumimoji="0" lang="ru-RU" sz="2400" b="1" i="1" u="none" strike="noStrike" cap="none" normalizeH="0" baseline="0" dirty="0" err="1" smtClean="0">
                <a:ln>
                  <a:noFill/>
                </a:ln>
                <a:solidFill>
                  <a:srgbClr val="FFFF00"/>
                </a:solidFill>
                <a:effectLst/>
                <a:latin typeface="Calibri" pitchFamily="34" charset="0"/>
                <a:ea typeface="Calibri" pitchFamily="34" charset="0"/>
                <a:cs typeface="Times New Roman" pitchFamily="18" charset="0"/>
              </a:rPr>
              <a:t>скиталися</a:t>
            </a: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без крова</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И по ночам всходило две луны.</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Среди людей блуждали смерть и злоба,</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Узрев комету, дрогнула земля.</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И в эти дни </a:t>
            </a:r>
            <a:r>
              <a:rPr kumimoji="0" lang="ru-RU" sz="2400" b="1" i="1" u="none" strike="noStrike" cap="none" normalizeH="0" baseline="0" dirty="0" err="1" smtClean="0">
                <a:ln>
                  <a:noFill/>
                </a:ln>
                <a:solidFill>
                  <a:srgbClr val="FFFF00"/>
                </a:solidFill>
                <a:effectLst/>
                <a:latin typeface="Calibri" pitchFamily="34" charset="0"/>
                <a:ea typeface="Calibri" pitchFamily="34" charset="0"/>
                <a:cs typeface="Times New Roman" pitchFamily="18" charset="0"/>
              </a:rPr>
              <a:t>Димитрий</a:t>
            </a: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встал из гроба,</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400" b="1" i="1" u="none" strike="noStrike" cap="none" normalizeH="0" baseline="0" dirty="0" smtClean="0">
                <a:ln>
                  <a:noFill/>
                </a:ln>
                <a:solidFill>
                  <a:srgbClr val="FFFF00"/>
                </a:solidFill>
                <a:effectLst/>
                <a:latin typeface="Calibri" pitchFamily="34" charset="0"/>
                <a:ea typeface="Calibri" pitchFamily="34" charset="0"/>
                <a:cs typeface="Times New Roman" pitchFamily="18" charset="0"/>
              </a:rPr>
              <a:t>               В Отрепьева свой дух переселяя.</a:t>
            </a:r>
            <a:endParaRPr kumimoji="0" lang="ru-RU" sz="2400" b="1" i="1" u="none" strike="noStrike" cap="none" normalizeH="0" baseline="0" dirty="0" smtClean="0">
              <a:ln>
                <a:noFill/>
              </a:ln>
              <a:solidFill>
                <a:srgbClr val="FFFF00"/>
              </a:solidFill>
              <a:effectLst/>
              <a:latin typeface="Arial" pitchFamily="34" charset="0"/>
              <a:cs typeface="Arial" pitchFamily="34" charset="0"/>
            </a:endParaRPr>
          </a:p>
        </p:txBody>
      </p:sp>
      <p:pic>
        <p:nvPicPr>
          <p:cNvPr id="3074" name="Picture 2"/>
          <p:cNvPicPr>
            <a:picLocks noChangeAspect="1" noChangeArrowheads="1"/>
          </p:cNvPicPr>
          <p:nvPr/>
        </p:nvPicPr>
        <p:blipFill>
          <a:blip r:embed="rId2" cstate="print"/>
          <a:srcRect/>
          <a:stretch>
            <a:fillRect/>
          </a:stretch>
        </p:blipFill>
        <p:spPr bwMode="auto">
          <a:xfrm>
            <a:off x="0" y="0"/>
            <a:ext cx="4032448" cy="3322737"/>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4139952" y="260648"/>
            <a:ext cx="5238750" cy="2838450"/>
          </a:xfrm>
          <a:prstGeom prst="rect">
            <a:avLst/>
          </a:prstGeom>
          <a:noFill/>
          <a:ln w="9525">
            <a:noFill/>
            <a:miter lim="800000"/>
            <a:headEnd/>
            <a:tailEnd/>
          </a:ln>
        </p:spPr>
      </p:pic>
      <p:pic>
        <p:nvPicPr>
          <p:cNvPr id="3076" name="Picture 4"/>
          <p:cNvPicPr>
            <a:picLocks noChangeAspect="1" noChangeArrowheads="1"/>
          </p:cNvPicPr>
          <p:nvPr/>
        </p:nvPicPr>
        <p:blipFill>
          <a:blip r:embed="rId4" cstate="print"/>
          <a:srcRect/>
          <a:stretch>
            <a:fillRect/>
          </a:stretch>
        </p:blipFill>
        <p:spPr bwMode="auto">
          <a:xfrm>
            <a:off x="251520" y="3501008"/>
            <a:ext cx="2708558" cy="2952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8"/>
          <p:cNvSpPr txBox="1">
            <a:spLocks noChangeArrowheads="1"/>
          </p:cNvSpPr>
          <p:nvPr/>
        </p:nvSpPr>
        <p:spPr bwMode="auto">
          <a:xfrm>
            <a:off x="323850" y="4797425"/>
            <a:ext cx="8569325" cy="230832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ru-RU" sz="2400" b="1" i="1" dirty="0" smtClean="0">
                <a:solidFill>
                  <a:schemeClr val="bg1"/>
                </a:solidFill>
              </a:rPr>
              <a:t>Власть </a:t>
            </a:r>
            <a:r>
              <a:rPr lang="ru-RU" sz="2400" b="1" i="1" dirty="0">
                <a:solidFill>
                  <a:schemeClr val="bg1"/>
                </a:solidFill>
              </a:rPr>
              <a:t>в Москве </a:t>
            </a:r>
            <a:r>
              <a:rPr lang="ru-RU" sz="2400" b="1" i="1" dirty="0" smtClean="0">
                <a:solidFill>
                  <a:schemeClr val="bg1"/>
                </a:solidFill>
              </a:rPr>
              <a:t>захватила </a:t>
            </a:r>
            <a:r>
              <a:rPr lang="ru-RU" sz="2400" b="1" i="1" dirty="0">
                <a:solidFill>
                  <a:schemeClr val="bg1"/>
                </a:solidFill>
              </a:rPr>
              <a:t>«семибоярщина» во главе с князем Федором Мстиславским, пустившая в Кремль польские войска с намерением посадить на русский престол католического королевича Владислава. </a:t>
            </a:r>
            <a:br>
              <a:rPr lang="ru-RU" sz="2400" b="1" i="1" dirty="0">
                <a:solidFill>
                  <a:schemeClr val="bg1"/>
                </a:solidFill>
              </a:rPr>
            </a:br>
            <a:r>
              <a:rPr lang="ru-RU" sz="2400" b="1" i="1" dirty="0">
                <a:solidFill>
                  <a:schemeClr val="bg1"/>
                </a:solidFill>
              </a:rPr>
              <a:t> </a:t>
            </a:r>
            <a:br>
              <a:rPr lang="ru-RU" sz="2400" b="1" i="1" dirty="0">
                <a:solidFill>
                  <a:schemeClr val="bg1"/>
                </a:solidFill>
              </a:rPr>
            </a:br>
            <a:r>
              <a:rPr lang="ru-RU" sz="2400" b="1" i="1" dirty="0">
                <a:solidFill>
                  <a:schemeClr val="bg1"/>
                </a:solidFill>
              </a:rPr>
              <a:t> </a:t>
            </a:r>
          </a:p>
        </p:txBody>
      </p:sp>
      <p:pic>
        <p:nvPicPr>
          <p:cNvPr id="2050" name="Picture 2"/>
          <p:cNvPicPr>
            <a:picLocks noChangeAspect="1" noChangeArrowheads="1"/>
          </p:cNvPicPr>
          <p:nvPr/>
        </p:nvPicPr>
        <p:blipFill>
          <a:blip r:embed="rId2" cstate="print"/>
          <a:srcRect/>
          <a:stretch>
            <a:fillRect/>
          </a:stretch>
        </p:blipFill>
        <p:spPr bwMode="auto">
          <a:xfrm>
            <a:off x="611560" y="0"/>
            <a:ext cx="7848872" cy="470303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Содержимое 3" descr="Картинка 54 из 6045"/>
          <p:cNvPicPr>
            <a:picLocks noGrp="1"/>
          </p:cNvPicPr>
          <p:nvPr>
            <p:ph idx="1"/>
          </p:nvPr>
        </p:nvPicPr>
        <p:blipFill>
          <a:blip r:embed="rId2" cstate="print"/>
          <a:srcRect/>
          <a:stretch>
            <a:fillRect/>
          </a:stretch>
        </p:blipFill>
        <p:spPr>
          <a:xfrm>
            <a:off x="457200" y="333375"/>
            <a:ext cx="8229600" cy="4967288"/>
          </a:xfrm>
        </p:spPr>
      </p:pic>
      <p:sp>
        <p:nvSpPr>
          <p:cNvPr id="5123" name="TextBox 4"/>
          <p:cNvSpPr txBox="1">
            <a:spLocks noChangeArrowheads="1"/>
          </p:cNvSpPr>
          <p:nvPr/>
        </p:nvSpPr>
        <p:spPr bwMode="auto">
          <a:xfrm>
            <a:off x="467544" y="5373216"/>
            <a:ext cx="8280400" cy="1323439"/>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r>
              <a:rPr lang="ru-RU" sz="2000" b="1" i="1" dirty="0">
                <a:solidFill>
                  <a:schemeClr val="bg1"/>
                </a:solidFill>
              </a:rPr>
              <a:t>В сентябре 1611 года мелкий «торговый человек», нижегородский земский староста Кузьма Минин обратился к горожанам с призывом создать народное ополчение. На городской сходке он произнес свою знаменитую речь: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Содержимое 3" descr="G:\yarbld\Для мамы\минин пожар.jpg"/>
          <p:cNvPicPr>
            <a:picLocks noGrp="1"/>
          </p:cNvPicPr>
          <p:nvPr>
            <p:ph idx="1"/>
          </p:nvPr>
        </p:nvPicPr>
        <p:blipFill>
          <a:blip r:embed="rId2" cstate="print"/>
          <a:srcRect/>
          <a:stretch>
            <a:fillRect/>
          </a:stretch>
        </p:blipFill>
        <p:spPr>
          <a:xfrm>
            <a:off x="251520" y="476672"/>
            <a:ext cx="4248150" cy="51117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147" name="TextBox 4"/>
          <p:cNvSpPr txBox="1">
            <a:spLocks noChangeArrowheads="1"/>
          </p:cNvSpPr>
          <p:nvPr/>
        </p:nvSpPr>
        <p:spPr bwMode="auto">
          <a:xfrm>
            <a:off x="4788024" y="692696"/>
            <a:ext cx="4067175" cy="5632311"/>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ru-RU" sz="2400" b="1" i="1" dirty="0">
                <a:solidFill>
                  <a:schemeClr val="bg1"/>
                </a:solidFill>
              </a:rPr>
              <a:t> «Православные люди, похотим помочь Московскому государству, не пожалеем животов наших, да не токмо животов - дворы свои продадим, жен, детей заложим и будем бить челом, чтобы кто-нибудь стал у нас начальником. И какая хвала будет всем нам от Русской земли, что от такого малого города, как наш, произойдет такое великое дело».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cstate="print"/>
          <a:srcRect/>
          <a:stretch>
            <a:fillRect/>
          </a:stretch>
        </p:blipFill>
        <p:spPr bwMode="auto">
          <a:xfrm>
            <a:off x="251520" y="0"/>
            <a:ext cx="8496944" cy="4945221"/>
          </a:xfrm>
          <a:prstGeom prst="rect">
            <a:avLst/>
          </a:prstGeom>
          <a:noFill/>
          <a:ln w="9525">
            <a:noFill/>
            <a:miter lim="800000"/>
            <a:headEnd/>
            <a:tailEnd/>
          </a:ln>
        </p:spPr>
      </p:pic>
      <p:sp>
        <p:nvSpPr>
          <p:cNvPr id="5" name="Прямоугольник 4"/>
          <p:cNvSpPr/>
          <p:nvPr/>
        </p:nvSpPr>
        <p:spPr>
          <a:xfrm>
            <a:off x="-324544" y="4293096"/>
            <a:ext cx="5436096"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smtClean="0"/>
              <a:t>          </a:t>
            </a:r>
            <a:r>
              <a:rPr lang="en-US" b="1" dirty="0" smtClean="0"/>
              <a:t>  </a:t>
            </a:r>
            <a:r>
              <a:rPr lang="ru-RU" b="1" dirty="0" smtClean="0"/>
              <a:t> </a:t>
            </a:r>
            <a:r>
              <a:rPr lang="ru-RU" b="1" dirty="0" smtClean="0"/>
              <a:t>Друзья и братья! Русь святая гибнет!</a:t>
            </a:r>
          </a:p>
          <a:p>
            <a:r>
              <a:rPr lang="ru-RU" b="1" dirty="0" smtClean="0"/>
              <a:t>             Друзья и братья! Православной вере,</a:t>
            </a:r>
          </a:p>
          <a:p>
            <a:r>
              <a:rPr lang="ru-RU" b="1" dirty="0" smtClean="0"/>
              <a:t>             В которой мы родились и крестились,</a:t>
            </a:r>
          </a:p>
          <a:p>
            <a:r>
              <a:rPr lang="ru-RU" b="1" dirty="0" smtClean="0"/>
              <a:t>             Конечная погибель предстоит.</a:t>
            </a:r>
          </a:p>
          <a:p>
            <a:r>
              <a:rPr lang="ru-RU" b="1" dirty="0" smtClean="0"/>
              <a:t>             Святители, молитвенники наши,</a:t>
            </a:r>
          </a:p>
          <a:p>
            <a:r>
              <a:rPr lang="ru-RU" b="1" dirty="0" smtClean="0"/>
              <a:t>             О помощи взывают, молят слезно.</a:t>
            </a:r>
          </a:p>
        </p:txBody>
      </p:sp>
      <p:sp>
        <p:nvSpPr>
          <p:cNvPr id="6" name="Прямоугольник 5"/>
          <p:cNvSpPr/>
          <p:nvPr/>
        </p:nvSpPr>
        <p:spPr>
          <a:xfrm>
            <a:off x="4139952" y="5380672"/>
            <a:ext cx="5454352"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b="1" dirty="0" smtClean="0"/>
              <a:t>          </a:t>
            </a:r>
            <a:r>
              <a:rPr lang="en-US" b="1" dirty="0" smtClean="0"/>
              <a:t> </a:t>
            </a:r>
            <a:r>
              <a:rPr lang="ru-RU" b="1" dirty="0" smtClean="0"/>
              <a:t>  </a:t>
            </a:r>
            <a:r>
              <a:rPr lang="ru-RU" b="1" dirty="0" smtClean="0"/>
              <a:t>Вы слышали их слезное прошенье!</a:t>
            </a:r>
          </a:p>
          <a:p>
            <a:r>
              <a:rPr lang="ru-RU" b="1" dirty="0" smtClean="0"/>
              <a:t>             Поможем, братья, родине святой!</a:t>
            </a:r>
          </a:p>
          <a:p>
            <a:pPr marL="625475" indent="-625475"/>
            <a:r>
              <a:rPr lang="ru-RU" b="1" dirty="0" smtClean="0"/>
              <a:t>             Что ж! Разве в нас сердца       окаменели?</a:t>
            </a:r>
          </a:p>
          <a:p>
            <a:r>
              <a:rPr lang="ru-RU" b="1" dirty="0" smtClean="0"/>
              <a:t>             Не все ль мы дети матери одной?</a:t>
            </a:r>
          </a:p>
          <a:p>
            <a:r>
              <a:rPr lang="ru-RU" b="1" dirty="0" smtClean="0"/>
              <a:t>             Не все ль мы братья от одной купели?</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4"/>
          <p:cNvSpPr txBox="1">
            <a:spLocks noChangeArrowheads="1"/>
          </p:cNvSpPr>
          <p:nvPr/>
        </p:nvSpPr>
        <p:spPr bwMode="auto">
          <a:xfrm>
            <a:off x="3635896" y="260648"/>
            <a:ext cx="4931395" cy="2246769"/>
          </a:xfrm>
          <a:prstGeom prst="rect">
            <a:avLst/>
          </a:prstGeom>
          <a:noFill/>
          <a:ln w="9525">
            <a:noFill/>
            <a:miter lim="800000"/>
            <a:headEnd/>
            <a:tailEnd/>
          </a:ln>
        </p:spPr>
        <p:txBody>
          <a:bodyPr wrap="square">
            <a:spAutoFit/>
          </a:bodyPr>
          <a:lstStyle/>
          <a:p>
            <a:r>
              <a:rPr lang="ru-RU" sz="2800" b="1" i="1" dirty="0">
                <a:solidFill>
                  <a:srgbClr val="FFFF00"/>
                </a:solidFill>
              </a:rPr>
              <a:t>По предложению Минина на пост главного воеводы был приглашен 30-летний </a:t>
            </a:r>
            <a:r>
              <a:rPr lang="ru-RU" sz="2800" b="1" i="1" dirty="0" smtClean="0">
                <a:solidFill>
                  <a:srgbClr val="FFFF00"/>
                </a:solidFill>
              </a:rPr>
              <a:t>новгородский</a:t>
            </a:r>
            <a:r>
              <a:rPr lang="en-US" sz="2800" b="1" i="1" dirty="0" smtClean="0">
                <a:solidFill>
                  <a:srgbClr val="FFFF00"/>
                </a:solidFill>
              </a:rPr>
              <a:t> </a:t>
            </a:r>
            <a:r>
              <a:rPr lang="ru-RU" sz="2800" b="1" i="1" dirty="0" smtClean="0">
                <a:solidFill>
                  <a:srgbClr val="FFFF00"/>
                </a:solidFill>
              </a:rPr>
              <a:t>князь </a:t>
            </a:r>
            <a:r>
              <a:rPr lang="en-US" sz="2800" b="1" i="1" dirty="0" smtClean="0">
                <a:solidFill>
                  <a:srgbClr val="FFFF00"/>
                </a:solidFill>
              </a:rPr>
              <a:t/>
            </a:r>
            <a:br>
              <a:rPr lang="en-US" sz="2800" b="1" i="1" dirty="0" smtClean="0">
                <a:solidFill>
                  <a:srgbClr val="FFFF00"/>
                </a:solidFill>
              </a:rPr>
            </a:br>
            <a:r>
              <a:rPr lang="ru-RU" sz="2800" b="1" i="1" dirty="0" smtClean="0">
                <a:solidFill>
                  <a:srgbClr val="FFFF00"/>
                </a:solidFill>
              </a:rPr>
              <a:t>Дмитрий</a:t>
            </a:r>
            <a:r>
              <a:rPr lang="en-US" sz="2800" b="1" i="1" dirty="0" smtClean="0">
                <a:solidFill>
                  <a:srgbClr val="FFFF00"/>
                </a:solidFill>
              </a:rPr>
              <a:t> </a:t>
            </a:r>
            <a:r>
              <a:rPr lang="ru-RU" sz="2800" b="1" i="1" dirty="0" smtClean="0">
                <a:solidFill>
                  <a:srgbClr val="FFFF00"/>
                </a:solidFill>
              </a:rPr>
              <a:t>Пожарский</a:t>
            </a:r>
            <a:r>
              <a:rPr lang="ru-RU" sz="2800" b="1" i="1" dirty="0">
                <a:solidFill>
                  <a:srgbClr val="FFFF00"/>
                </a:solidFill>
              </a:rPr>
              <a:t>. </a:t>
            </a:r>
          </a:p>
        </p:txBody>
      </p:sp>
      <p:sp>
        <p:nvSpPr>
          <p:cNvPr id="4" name="Прямоугольник 3"/>
          <p:cNvSpPr/>
          <p:nvPr/>
        </p:nvSpPr>
        <p:spPr>
          <a:xfrm>
            <a:off x="3779912" y="2720355"/>
            <a:ext cx="5256584" cy="440120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ru-RU" sz="2000" b="1" i="1" dirty="0" smtClean="0">
                <a:solidFill>
                  <a:schemeClr val="bg1"/>
                </a:solidFill>
              </a:rPr>
              <a:t>Что </a:t>
            </a:r>
            <a:r>
              <a:rPr lang="ru-RU" sz="2000" b="1" i="1" dirty="0" smtClean="0">
                <a:solidFill>
                  <a:schemeClr val="bg1"/>
                </a:solidFill>
              </a:rPr>
              <a:t>мешкать даром</a:t>
            </a:r>
          </a:p>
          <a:p>
            <a:r>
              <a:rPr lang="ru-RU" sz="2000" b="1" i="1" dirty="0" smtClean="0">
                <a:solidFill>
                  <a:schemeClr val="bg1"/>
                </a:solidFill>
              </a:rPr>
              <a:t>Время </a:t>
            </a:r>
            <a:r>
              <a:rPr lang="ru-RU" sz="2000" b="1" i="1" dirty="0" smtClean="0">
                <a:solidFill>
                  <a:schemeClr val="bg1"/>
                </a:solidFill>
              </a:rPr>
              <a:t>нас не ждет!</a:t>
            </a:r>
          </a:p>
          <a:p>
            <a:r>
              <a:rPr lang="ru-RU" sz="2000" b="1" i="1" dirty="0" smtClean="0">
                <a:solidFill>
                  <a:schemeClr val="bg1"/>
                </a:solidFill>
              </a:rPr>
              <a:t>Нет </a:t>
            </a:r>
            <a:r>
              <a:rPr lang="ru-RU" sz="2000" b="1" i="1" dirty="0" smtClean="0">
                <a:solidFill>
                  <a:schemeClr val="bg1"/>
                </a:solidFill>
              </a:rPr>
              <a:t>дела ратного без воеводы:</a:t>
            </a:r>
          </a:p>
          <a:p>
            <a:r>
              <a:rPr lang="ru-RU" sz="2000" b="1" i="1" dirty="0" smtClean="0">
                <a:solidFill>
                  <a:schemeClr val="bg1"/>
                </a:solidFill>
              </a:rPr>
              <a:t>Изыщем</a:t>
            </a:r>
            <a:r>
              <a:rPr lang="ru-RU" sz="2000" b="1" i="1" dirty="0" smtClean="0">
                <a:solidFill>
                  <a:schemeClr val="bg1"/>
                </a:solidFill>
              </a:rPr>
              <a:t>, братия, честного мужа,</a:t>
            </a:r>
          </a:p>
          <a:p>
            <a:r>
              <a:rPr lang="ru-RU" sz="2000" b="1" i="1" dirty="0" smtClean="0">
                <a:solidFill>
                  <a:schemeClr val="bg1"/>
                </a:solidFill>
              </a:rPr>
              <a:t>Которому </a:t>
            </a:r>
            <a:r>
              <a:rPr lang="ru-RU" sz="2000" b="1" i="1" dirty="0" smtClean="0">
                <a:solidFill>
                  <a:schemeClr val="bg1"/>
                </a:solidFill>
              </a:rPr>
              <a:t>то дело за обычай,</a:t>
            </a:r>
          </a:p>
          <a:p>
            <a:r>
              <a:rPr lang="ru-RU" sz="2000" b="1" i="1" dirty="0" smtClean="0">
                <a:solidFill>
                  <a:schemeClr val="bg1"/>
                </a:solidFill>
              </a:rPr>
              <a:t>Вести </a:t>
            </a:r>
            <a:r>
              <a:rPr lang="ru-RU" sz="2000" b="1" i="1" dirty="0" smtClean="0">
                <a:solidFill>
                  <a:schemeClr val="bg1"/>
                </a:solidFill>
              </a:rPr>
              <a:t>к Москве и земским делом править.</a:t>
            </a:r>
          </a:p>
          <a:p>
            <a:r>
              <a:rPr lang="ru-RU" sz="2000" b="1" i="1" dirty="0" smtClean="0">
                <a:solidFill>
                  <a:schemeClr val="bg1"/>
                </a:solidFill>
              </a:rPr>
              <a:t>Кто </a:t>
            </a:r>
            <a:r>
              <a:rPr lang="ru-RU" sz="2000" b="1" i="1" dirty="0" smtClean="0">
                <a:solidFill>
                  <a:schemeClr val="bg1"/>
                </a:solidFill>
              </a:rPr>
              <a:t>будет воеводой?</a:t>
            </a:r>
          </a:p>
          <a:p>
            <a:pPr>
              <a:tabLst>
                <a:tab pos="1608138" algn="l"/>
              </a:tabLst>
            </a:pPr>
            <a:r>
              <a:rPr lang="ru-RU" sz="2000" b="1" i="1" dirty="0" smtClean="0">
                <a:solidFill>
                  <a:schemeClr val="bg1"/>
                </a:solidFill>
              </a:rPr>
              <a:t>Воля </a:t>
            </a:r>
            <a:r>
              <a:rPr lang="ru-RU" sz="2000" b="1" i="1" dirty="0" smtClean="0">
                <a:solidFill>
                  <a:schemeClr val="bg1"/>
                </a:solidFill>
              </a:rPr>
              <a:t>Божья!</a:t>
            </a:r>
          </a:p>
          <a:p>
            <a:pPr>
              <a:tabLst>
                <a:tab pos="1608138" algn="l"/>
              </a:tabLst>
            </a:pPr>
            <a:r>
              <a:rPr lang="ru-RU" sz="2000" b="1" i="1" dirty="0" smtClean="0">
                <a:solidFill>
                  <a:schemeClr val="bg1"/>
                </a:solidFill>
              </a:rPr>
              <a:t>Пожарского </a:t>
            </a:r>
            <a:r>
              <a:rPr lang="ru-RU" sz="2000" b="1" i="1" dirty="0" smtClean="0">
                <a:solidFill>
                  <a:schemeClr val="bg1"/>
                </a:solidFill>
              </a:rPr>
              <a:t>избрали мы     всем миром,</a:t>
            </a:r>
          </a:p>
          <a:p>
            <a:pPr>
              <a:tabLst>
                <a:tab pos="1608138" algn="l"/>
              </a:tabLst>
            </a:pPr>
            <a:r>
              <a:rPr lang="ru-RU" sz="2000" b="1" i="1" dirty="0" smtClean="0">
                <a:solidFill>
                  <a:schemeClr val="bg1"/>
                </a:solidFill>
              </a:rPr>
              <a:t>Ему </a:t>
            </a:r>
            <a:r>
              <a:rPr lang="ru-RU" sz="2000" b="1" i="1" dirty="0" smtClean="0">
                <a:solidFill>
                  <a:schemeClr val="bg1"/>
                </a:solidFill>
              </a:rPr>
              <a:t>и править нами. Глас народа –</a:t>
            </a:r>
          </a:p>
          <a:p>
            <a:pPr>
              <a:tabLst>
                <a:tab pos="1608138" algn="l"/>
              </a:tabLst>
            </a:pPr>
            <a:r>
              <a:rPr lang="ru-RU" sz="2000" b="1" i="1" dirty="0" smtClean="0">
                <a:solidFill>
                  <a:schemeClr val="bg1"/>
                </a:solidFill>
              </a:rPr>
              <a:t>Глас </a:t>
            </a:r>
            <a:r>
              <a:rPr lang="ru-RU" sz="2000" b="1" i="1" dirty="0" smtClean="0">
                <a:solidFill>
                  <a:schemeClr val="bg1"/>
                </a:solidFill>
              </a:rPr>
              <a:t>Божий. Выборных людей пошлем.</a:t>
            </a:r>
          </a:p>
          <a:p>
            <a:pPr>
              <a:tabLst>
                <a:tab pos="1608138" algn="l"/>
              </a:tabLst>
            </a:pPr>
            <a:r>
              <a:rPr lang="ru-RU" sz="2000" b="1" i="1" dirty="0" smtClean="0">
                <a:solidFill>
                  <a:schemeClr val="bg1"/>
                </a:solidFill>
              </a:rPr>
              <a:t>Просить </a:t>
            </a:r>
            <a:r>
              <a:rPr lang="ru-RU" sz="2000" b="1" i="1" dirty="0" smtClean="0">
                <a:solidFill>
                  <a:schemeClr val="bg1"/>
                </a:solidFill>
              </a:rPr>
              <a:t>и кланяться, чтоб шел к нам наспех.                                                                  </a:t>
            </a:r>
          </a:p>
          <a:p>
            <a:pPr algn="r">
              <a:tabLst>
                <a:tab pos="1608138" algn="l"/>
              </a:tabLst>
            </a:pPr>
            <a:r>
              <a:rPr lang="ru-RU" sz="2000" b="1" i="1" dirty="0" smtClean="0">
                <a:solidFill>
                  <a:schemeClr val="bg1"/>
                </a:solidFill>
              </a:rPr>
              <a:t> </a:t>
            </a:r>
            <a:endParaRPr lang="ru-RU" sz="2000" b="1" i="1" dirty="0">
              <a:solidFill>
                <a:schemeClr val="bg1"/>
              </a:solidFill>
            </a:endParaRPr>
          </a:p>
        </p:txBody>
      </p:sp>
      <p:pic>
        <p:nvPicPr>
          <p:cNvPr id="7170" name="Содержимое 3" descr="G:\yarbld\Для мамы\минин3.jpg"/>
          <p:cNvPicPr>
            <a:picLocks noGrp="1"/>
          </p:cNvPicPr>
          <p:nvPr>
            <p:ph idx="1"/>
          </p:nvPr>
        </p:nvPicPr>
        <p:blipFill>
          <a:blip r:embed="rId2" cstate="print"/>
          <a:srcRect/>
          <a:stretch>
            <a:fillRect/>
          </a:stretch>
        </p:blipFill>
        <p:spPr>
          <a:xfrm>
            <a:off x="251520" y="427423"/>
            <a:ext cx="3240360" cy="415998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567</TotalTime>
  <Words>907</Words>
  <Application>Microsoft Office PowerPoint</Application>
  <PresentationFormat>Экран (4:3)</PresentationFormat>
  <Paragraphs>61</Paragraphs>
  <Slides>25</Slides>
  <Notes>0</Notes>
  <HiddenSlides>1</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Тема Office</vt:lpstr>
      <vt:lpstr>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Триумфальное вступление ополчения Минина и Пожарского в Кремль.</vt:lpstr>
      <vt:lpstr>Князь Дмитрий Пожарский вступил в Китай-город с Казанскою иконою Божьей Матери и поклялся построить храм в память этой победы.</vt:lpstr>
      <vt:lpstr>Презентация PowerPoint</vt:lpstr>
      <vt:lpstr>Презентация PowerPoint</vt:lpstr>
      <vt:lpstr>Презентация PowerPoint</vt:lpstr>
      <vt:lpstr>Подвиг российского народа был увековечен в 1818 году указом императора Александра 1. На Красной площади в Москве установили памятник « гражданину Минину и князю Пожарскому ».</vt:lpstr>
      <vt:lpstr>Презентация PowerPoint</vt:lpstr>
      <vt:lpstr>Презентация PowerPoint</vt:lpstr>
      <vt:lpstr>Презентация PowerPoint</vt:lpstr>
      <vt:lpstr>Государственный праздник</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Valek</dc:creator>
  <cp:lastModifiedBy>Надежда Пронская</cp:lastModifiedBy>
  <cp:revision>56</cp:revision>
  <dcterms:created xsi:type="dcterms:W3CDTF">2012-11-01T10:05:00Z</dcterms:created>
  <dcterms:modified xsi:type="dcterms:W3CDTF">2022-11-07T08:13:54Z</dcterms:modified>
</cp:coreProperties>
</file>