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9" r:id="rId4"/>
    <p:sldId id="280" r:id="rId5"/>
    <p:sldId id="281" r:id="rId6"/>
    <p:sldId id="282" r:id="rId7"/>
    <p:sldId id="283" r:id="rId8"/>
    <p:sldId id="276" r:id="rId9"/>
    <p:sldId id="284" r:id="rId10"/>
    <p:sldId id="274" r:id="rId11"/>
    <p:sldId id="266" r:id="rId12"/>
    <p:sldId id="267" r:id="rId13"/>
    <p:sldId id="277" r:id="rId14"/>
    <p:sldId id="269" r:id="rId15"/>
    <p:sldId id="270" r:id="rId16"/>
    <p:sldId id="272" r:id="rId17"/>
    <p:sldId id="278" r:id="rId18"/>
    <p:sldId id="273" r:id="rId19"/>
    <p:sldId id="275" r:id="rId20"/>
    <p:sldId id="264" r:id="rId21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9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2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7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3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2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4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6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3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8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4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D5DB-FEBD-4303-A661-C7DCA121D241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0700-0F19-4E1A-B87D-A8296C2E7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3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«Колумб Замоскворечья» </a:t>
            </a:r>
            <a:r>
              <a:rPr lang="ru-RU" b="1" dirty="0" err="1" smtClean="0">
                <a:solidFill>
                  <a:srgbClr val="FF0000"/>
                </a:solidFill>
              </a:rPr>
              <a:t>А.Н.Островский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82" y="1450428"/>
            <a:ext cx="4539436" cy="5234152"/>
          </a:xfrm>
        </p:spPr>
      </p:pic>
    </p:spTree>
    <p:extLst>
      <p:ext uri="{BB962C8B-B14F-4D97-AF65-F5344CB8AC3E}">
        <p14:creationId xmlns:p14="http://schemas.microsoft.com/office/powerpoint/2010/main" val="22990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ли выход?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52" y="0"/>
            <a:ext cx="1239695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5125"/>
            <a:ext cx="7304690" cy="4351338"/>
          </a:xfrm>
        </p:spPr>
        <p:txBody>
          <a:bodyPr/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Есть ли у современного человека тупики? Какие?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Какие выходы из очень сложных ситуаций у современного человека?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етний вечер </a:t>
            </a:r>
            <a:r>
              <a:rPr lang="ru-RU" dirty="0"/>
              <a:t>в общественном саду на берегу Волги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0" y="1967514"/>
            <a:ext cx="5871370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6321972" y="1275103"/>
            <a:ext cx="5645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Чудеса! Наглядеться не могу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967514"/>
            <a:ext cx="6096000" cy="3463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Сочная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залитая лучами заходящего солнца зелень кустарников, оранжевые, золотистые краски воды и неба. Над рекой поднимается туман. Противоположный берег лежит в серовато-синей дымке. Тишина и покой.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37" y="1342218"/>
            <a:ext cx="6006662" cy="4054497"/>
          </a:xfrm>
        </p:spPr>
      </p:pic>
      <p:sp>
        <p:nvSpPr>
          <p:cNvPr id="5" name="TextBox 4"/>
          <p:cNvSpPr txBox="1"/>
          <p:nvPr/>
        </p:nvSpPr>
        <p:spPr>
          <a:xfrm>
            <a:off x="1355835" y="141889"/>
            <a:ext cx="964849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Бла-алепие</a:t>
            </a:r>
            <a:r>
              <a:rPr lang="ru-RU" sz="2400" dirty="0" smtClean="0"/>
              <a:t>, милая, </a:t>
            </a:r>
            <a:r>
              <a:rPr lang="ru-RU" sz="2400" dirty="0" err="1" smtClean="0"/>
              <a:t>бла-алепие</a:t>
            </a:r>
            <a:r>
              <a:rPr lang="ru-RU" sz="2400" dirty="0" smtClean="0"/>
              <a:t>! Красота дивная!... В обетованной земле живете! И купечество все народ благочестивый, добродетелями крашенный! Щедростью и подаяниями многими…</a:t>
            </a:r>
            <a:endParaRPr lang="ru-RU" sz="2400" dirty="0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218"/>
            <a:ext cx="2138085" cy="3171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11" y="2057113"/>
            <a:ext cx="2086533" cy="3586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35" y="3641162"/>
            <a:ext cx="1718441" cy="32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Заголовок 7"/>
          <p:cNvSpPr>
            <a:spLocks noGrp="1"/>
          </p:cNvSpPr>
          <p:nvPr>
            <p:ph type="title" idx="4294967295"/>
          </p:nvPr>
        </p:nvSpPr>
        <p:spPr>
          <a:xfrm>
            <a:off x="65117" y="140681"/>
            <a:ext cx="5687291" cy="1325563"/>
          </a:xfrm>
        </p:spPr>
        <p:txBody>
          <a:bodyPr/>
          <a:lstStyle/>
          <a:p>
            <a:r>
              <a:rPr lang="ru-RU" altLang="ru-RU" dirty="0"/>
              <a:t>Прогулка в Замоскворечье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637763"/>
            <a:ext cx="3304915" cy="43176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824" y="2692401"/>
            <a:ext cx="3045246" cy="3806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629" y="0"/>
            <a:ext cx="5358938" cy="4019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641" y="3244850"/>
            <a:ext cx="2763701" cy="36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 как живется людям в этой «земле обетованной»?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" y="2429455"/>
            <a:ext cx="5944986" cy="3835475"/>
          </a:xfrm>
        </p:spPr>
      </p:pic>
      <p:sp>
        <p:nvSpPr>
          <p:cNvPr id="5" name="TextBox 4"/>
          <p:cNvSpPr txBox="1"/>
          <p:nvPr/>
        </p:nvSpPr>
        <p:spPr>
          <a:xfrm>
            <a:off x="6526924" y="2112579"/>
            <a:ext cx="512379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Безумная Офелия или Луч света?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197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0" y="-630621"/>
            <a:ext cx="8686800" cy="786699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Жестокие </a:t>
            </a:r>
            <a:r>
              <a:rPr lang="ru-RU" dirty="0" err="1" smtClean="0"/>
              <a:t>нравы,сударь</a:t>
            </a:r>
            <a:r>
              <a:rPr lang="ru-RU" dirty="0" smtClean="0"/>
              <a:t> ,</a:t>
            </a:r>
            <a:r>
              <a:rPr lang="ru-RU" dirty="0" err="1" smtClean="0"/>
              <a:t>внашем</a:t>
            </a:r>
            <a:r>
              <a:rPr lang="ru-RU" dirty="0" smtClean="0"/>
              <a:t> городе, жестокие….В </a:t>
            </a:r>
            <a:r>
              <a:rPr lang="ru-RU" dirty="0"/>
              <a:t>мещанстве, сударь, вы ничего, кроме грубости да бедности нагольной, не увидите. И никогда нам, сударь, не выбиться из этой коры! Потому что честным трудом никогда не заработать нам больше насущного хлеба. А у кого деньги, сударь, тот старается бедного закабалить, чтобы на его труды даровые еще больше денег наживать. Знаете, что ваш дядюшка, Савел </a:t>
            </a:r>
            <a:r>
              <a:rPr lang="ru-RU" dirty="0" err="1"/>
              <a:t>Прокофьич</a:t>
            </a:r>
            <a:r>
              <a:rPr lang="ru-RU" dirty="0"/>
              <a:t>, городничему отвечал? К городничему мужички пришли жаловаться, что он ни одного из них путем не разочтет. Городничий и стал ему говорить: «Послушай, говорит, Савел </a:t>
            </a:r>
            <a:r>
              <a:rPr lang="ru-RU" dirty="0" err="1"/>
              <a:t>Прокофьич</a:t>
            </a:r>
            <a:r>
              <a:rPr lang="ru-RU" dirty="0"/>
              <a:t>, рассчитывай ты мужиков хорошенько! Каждый день ко мне с жалобой ходят!» Дядюшка ваш потрепал городничего по плечу, да и говорит: «Стоит ли, ваше высокоблагородие, нам с вами об таких пустяках разговаривать! Много у меня в год-то народу перебывает; вы то поймите: недоплачу я им по какой-нибудь копейке на человека, а у меня из этого тысячи составляются, так оно мне и хорошо!» Вот как, сударь! А между собой-то, сударь, как живут! Торговлю друг у друга подрывают, и не столько из корысти, сколько из зависти. Враждуют друг на друга; залучают в свои высокие-то хоромы пьяных приказных, таких, сударь, приказных, что и виду-то человеческого на нем нет, обличье-то человеческое </a:t>
            </a:r>
            <a:r>
              <a:rPr lang="ru-RU" dirty="0" err="1"/>
              <a:t>истеряно</a:t>
            </a:r>
            <a:r>
              <a:rPr lang="ru-RU" dirty="0"/>
              <a:t>. А те им, за малую благостыню, на гербовых листах злостные кляузы строчат на ближних. И начнется у них, сударь, суд да дело, и несть конца мучениям. Судятся-судятся здесь, да в губернию поедут, а там уж их и ждут да от радости руками плещут. Скоро сказка сказывается, да не скоро дело делается; водят их, водят, волочат их, волочат; а они еще и рады этому волоченью, того только им и надобно.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0"/>
            <a:ext cx="3678621" cy="23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080" y="49815"/>
            <a:ext cx="8001720" cy="1325563"/>
          </a:xfrm>
        </p:spPr>
        <p:txBody>
          <a:bodyPr/>
          <a:lstStyle/>
          <a:p>
            <a:r>
              <a:rPr lang="ru-RU" dirty="0" smtClean="0"/>
              <a:t>Подумаем вместе: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080" y="1825625"/>
            <a:ext cx="4278429" cy="4351338"/>
          </a:xfrm>
        </p:spPr>
        <p:txBody>
          <a:bodyPr/>
          <a:lstStyle/>
          <a:p>
            <a:r>
              <a:rPr lang="ru-RU" dirty="0" smtClean="0"/>
              <a:t>Почему жизнь Катерины и ее любовь заканчиваются трагедией?</a:t>
            </a:r>
          </a:p>
          <a:p>
            <a:r>
              <a:rPr lang="ru-RU" dirty="0" smtClean="0"/>
              <a:t>Почему героиня не нашла выхода?</a:t>
            </a:r>
          </a:p>
          <a:p>
            <a:r>
              <a:rPr lang="ru-RU" dirty="0" smtClean="0"/>
              <a:t>Могла ли жизнь Катерины сложиться иначе?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84" y="365125"/>
            <a:ext cx="4170028" cy="5728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081" cy="4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1200" y="277813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altLang="ru-RU" sz="4000" dirty="0"/>
              <a:t>«Гроза»   </a:t>
            </a:r>
            <a:r>
              <a:rPr lang="ru-RU" altLang="ru-RU" sz="4000" dirty="0" smtClean="0"/>
              <a:t>Катерины</a:t>
            </a:r>
            <a:endParaRPr lang="ru-RU" altLang="ru-RU" sz="4000" dirty="0"/>
          </a:p>
        </p:txBody>
      </p:sp>
      <p:pic>
        <p:nvPicPr>
          <p:cNvPr id="10243" name="Picture 2" descr="\\Dcfs\DOCS\asliyan\Мои документы\Мои рисунки\Гроза Катерин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6" y="1312372"/>
            <a:ext cx="3714750" cy="5072063"/>
          </a:xfrm>
        </p:spPr>
      </p:pic>
      <p:pic>
        <p:nvPicPr>
          <p:cNvPr id="10244" name="Picture 2" descr="\\Dcfs\DOCS\asliyan\Мои документы\Мои рисунки\катерин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13" y="860425"/>
            <a:ext cx="30908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80186" cy="1325563"/>
          </a:xfrm>
        </p:spPr>
        <p:txBody>
          <a:bodyPr/>
          <a:lstStyle/>
          <a:p>
            <a:r>
              <a:rPr lang="ru-RU" dirty="0" smtClean="0"/>
              <a:t>Подумай!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4522124" cy="435133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Тупик? Это что?</a:t>
            </a:r>
          </a:p>
          <a:p>
            <a:r>
              <a:rPr lang="ru-RU" dirty="0" smtClean="0"/>
              <a:t>Можно ли сказать, что в тупике все жители Калинова? Ощущают ли они это?</a:t>
            </a:r>
          </a:p>
          <a:p>
            <a:r>
              <a:rPr lang="ru-RU" dirty="0" smtClean="0"/>
              <a:t>Кому жить комфортнее (тому, кто ощущает </a:t>
            </a:r>
            <a:r>
              <a:rPr lang="ru-RU" dirty="0" err="1" smtClean="0"/>
              <a:t>тупиковость</a:t>
            </a:r>
            <a:r>
              <a:rPr lang="ru-RU" dirty="0" smtClean="0"/>
              <a:t>, или нет)и почему? </a:t>
            </a:r>
          </a:p>
          <a:p>
            <a:r>
              <a:rPr lang="ru-RU" dirty="0" smtClean="0"/>
              <a:t>Почему одни поняли это и пытаются что-то изменить, а другим это недоступно?</a:t>
            </a:r>
          </a:p>
          <a:p>
            <a:r>
              <a:rPr lang="ru-RU" dirty="0" smtClean="0"/>
              <a:t>Могла ли Катерина что-либо изменить в жизни? Оправдываете ли вы ее выбор?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38" y="151579"/>
            <a:ext cx="2609850" cy="3590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17" y="3537553"/>
            <a:ext cx="2632264" cy="3115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38" y="3862552"/>
            <a:ext cx="3799826" cy="27904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40" y="151579"/>
            <a:ext cx="3376810" cy="24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ли выход?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52" y="0"/>
            <a:ext cx="1239695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5125"/>
            <a:ext cx="7304690" cy="4351338"/>
          </a:xfrm>
        </p:spPr>
        <p:txBody>
          <a:bodyPr/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Есть ли у современного человека тупики? Какие?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Какие выходы из очень сложных ситуаций у современного человека?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73187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45477" y="5227537"/>
            <a:ext cx="10531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47" y="0"/>
            <a:ext cx="12174506" cy="6905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441" y="134150"/>
            <a:ext cx="7914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Есть ли выход? Или это тупик?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2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ru-RU" b="1" dirty="0" smtClean="0"/>
              <a:t>Самоубийство- путь слабого духом человека</a:t>
            </a:r>
          </a:p>
          <a:p>
            <a:r>
              <a:rPr lang="ru-RU" b="1" dirty="0" smtClean="0"/>
              <a:t>Жизнь бесценна. Преодолеть жизненные затруднения, даже если сейчас не видишь выхода,- в силах каждого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64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4316" y="539837"/>
            <a:ext cx="4443413" cy="598011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000" dirty="0"/>
              <a:t>Жизнь-одна из форм существования материи, закономерно возникающая при определенных условиях в процессе ее развития. Организмы отличаются от неживых объектов обменом веществ, раздражимостью, способностью к размножению, росту, развитию, регуляции своего состава и функций, к различным формам движения, приспосабливаемостью к среде и </a:t>
            </a:r>
            <a:r>
              <a:rPr lang="ru-RU" altLang="ru-RU" sz="2000" dirty="0" err="1"/>
              <a:t>т.п</a:t>
            </a:r>
            <a:endParaRPr lang="ru-RU" altLang="ru-RU" sz="2000" dirty="0"/>
          </a:p>
          <a:p>
            <a:pPr eaLnBrk="1" hangingPunct="1"/>
            <a:endParaRPr lang="ru-RU" altLang="ru-RU" sz="2000" dirty="0"/>
          </a:p>
          <a:p>
            <a:pPr eaLnBrk="1" hangingPunct="1"/>
            <a:r>
              <a:rPr lang="ru-RU" altLang="ru-RU" sz="2000" dirty="0"/>
              <a:t>Советский энциклопедический словарь, 1987</a:t>
            </a:r>
          </a:p>
          <a:p>
            <a:pPr eaLnBrk="1" hangingPunct="1"/>
            <a:endParaRPr lang="ru-RU" altLang="ru-RU" sz="2000" dirty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315200" y="471547"/>
            <a:ext cx="4151630" cy="590708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400" dirty="0"/>
              <a:t>Жизнь- это способ существования белковых тел, существенным моментом которого является постоянный обмен веществ с окружающей их внешней природой, причем с прекращением этого обмена веществ прекращается и жизнь, что приводит к разложению белка.</a:t>
            </a:r>
          </a:p>
          <a:p>
            <a:pPr eaLnBrk="1" hangingPunct="1"/>
            <a:r>
              <a:rPr lang="ru-RU" altLang="ru-RU" sz="2400" dirty="0"/>
              <a:t>     Фридрих Энгельс</a:t>
            </a:r>
          </a:p>
        </p:txBody>
      </p:sp>
    </p:spTree>
    <p:extLst>
      <p:ext uri="{BB962C8B-B14F-4D97-AF65-F5344CB8AC3E}">
        <p14:creationId xmlns:p14="http://schemas.microsoft.com/office/powerpoint/2010/main" val="40223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5432" y="90805"/>
            <a:ext cx="10515600" cy="865159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Жить- значит…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702" y="869751"/>
            <a:ext cx="11105803" cy="23555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altLang="ru-RU" sz="2400" dirty="0"/>
              <a:t>У жизни есть начало и конец и самое главное- между ними есть огромное пространство- наша жизнь, наш жизненный путь. Выбрать его непросто. </a:t>
            </a:r>
          </a:p>
          <a:p>
            <a:pPr eaLnBrk="1" hangingPunct="1"/>
            <a:r>
              <a:rPr lang="ru-RU" altLang="ru-RU" sz="2400" dirty="0"/>
              <a:t>От чего зависит выбор пути? Какая цель? Человек сам должен наполнить свою жизнь смыслом. Но высший жизненный смысл- это духовное самосовершенствование. Восточная мудрость гласит: «Совершенствуй себя, и все твои дела будут совершенны».</a:t>
            </a:r>
          </a:p>
        </p:txBody>
      </p:sp>
      <p:pic>
        <p:nvPicPr>
          <p:cNvPr id="410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21" y="3327977"/>
            <a:ext cx="5065829" cy="33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4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5884" y="116632"/>
            <a:ext cx="11762509" cy="655272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u="sng" dirty="0">
                <a:solidFill>
                  <a:srgbClr val="7030A0"/>
                </a:solidFill>
              </a:rPr>
              <a:t>Жизненный путь: взгляд</a:t>
            </a:r>
            <a:r>
              <a:rPr lang="en-US" sz="4000" b="1" u="sng" dirty="0">
                <a:solidFill>
                  <a:srgbClr val="7030A0"/>
                </a:solidFill>
              </a:rPr>
              <a:t> </a:t>
            </a:r>
            <a:r>
              <a:rPr lang="ru-RU" sz="4000" b="1" u="sng" dirty="0">
                <a:solidFill>
                  <a:srgbClr val="7030A0"/>
                </a:solidFill>
              </a:rPr>
              <a:t>психологов.</a:t>
            </a:r>
            <a:br>
              <a:rPr lang="ru-RU" sz="4000" b="1" u="sng" dirty="0">
                <a:solidFill>
                  <a:srgbClr val="7030A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Фрейдизм - зависимость личности от ее прошлого., от бессознательного.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Гуманистическая психология -  идея своеобразия жизненного пути,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роста конструктивного начала  человеческого Я, 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направленность на будущее . Жизнь  рассматривается как единый 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становления и бытия человека; человек - активное,  творческое существо.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психология выделяет две  </a:t>
            </a:r>
            <a:r>
              <a:rPr lang="ru-RU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взаимодействующие</a:t>
            </a:r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все же особые формы развития </a:t>
            </a:r>
            <a:b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– онтогенез и жизненный путь. Человек сам </a:t>
            </a:r>
            <a:r>
              <a:rPr lang="ru-RU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и направляет события жизненного пути.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28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22124" y="108383"/>
            <a:ext cx="7257011" cy="8763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altLang="ru-RU" sz="4000" dirty="0"/>
              <a:t>      </a:t>
            </a:r>
            <a:r>
              <a:rPr lang="ru-RU" altLang="ru-RU" sz="4000" b="1" dirty="0">
                <a:solidFill>
                  <a:schemeClr val="accent2"/>
                </a:solidFill>
              </a:rPr>
              <a:t>Отечественная психология</a:t>
            </a:r>
          </a:p>
        </p:txBody>
      </p:sp>
      <p:pic>
        <p:nvPicPr>
          <p:cNvPr id="9219" name="Picture 4" descr="https://encrypted-tbn2.gstatic.com/images?q=tbn:ANd9GcSFMvQcBJaQwR4emil229y34-oh796uY2yMwmwcmu0iwCqmD62C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92" y="1525415"/>
            <a:ext cx="467995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Объект 2"/>
          <p:cNvSpPr>
            <a:spLocks noGrp="1"/>
          </p:cNvSpPr>
          <p:nvPr>
            <p:ph idx="4294967295"/>
          </p:nvPr>
        </p:nvSpPr>
        <p:spPr>
          <a:xfrm>
            <a:off x="218901" y="1525415"/>
            <a:ext cx="5167745" cy="486707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Один полюс</a:t>
            </a:r>
            <a:r>
              <a:rPr lang="ru-RU" altLang="ru-RU" dirty="0">
                <a:solidFill>
                  <a:srgbClr val="FF0000"/>
                </a:solidFill>
              </a:rPr>
              <a:t> — жизнь – автоматизм,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FF0000"/>
                </a:solidFill>
              </a:rPr>
              <a:t>подчиненная обстоятельствам, 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FF0000"/>
                </a:solidFill>
              </a:rPr>
              <a:t>шаблонное выполнение </a:t>
            </a:r>
            <a:r>
              <a:rPr lang="ru-RU" altLang="ru-RU" dirty="0" err="1">
                <a:solidFill>
                  <a:srgbClr val="FF0000"/>
                </a:solidFill>
              </a:rPr>
              <a:t>соц.ролей</a:t>
            </a:r>
            <a:endParaRPr lang="ru-RU" alt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b="1" dirty="0"/>
              <a:t> Другой полюс  — </a:t>
            </a:r>
            <a:r>
              <a:rPr lang="ru-RU" altLang="ru-RU" b="1" dirty="0" smtClean="0"/>
              <a:t>жизнетворчество,</a:t>
            </a:r>
            <a:endParaRPr lang="ru-RU" altLang="ru-RU" b="1" dirty="0"/>
          </a:p>
          <a:p>
            <a:pPr marL="0" indent="0">
              <a:buNone/>
            </a:pPr>
            <a:r>
              <a:rPr lang="ru-RU" altLang="ru-RU" b="1" dirty="0"/>
              <a:t>насыщенная внутренняя жизнь </a:t>
            </a:r>
            <a:r>
              <a:rPr lang="ru-RU" altLang="ru-RU" b="1" dirty="0" smtClean="0"/>
              <a:t>и активная </a:t>
            </a:r>
            <a:r>
              <a:rPr lang="ru-RU" altLang="ru-RU" b="1" dirty="0"/>
              <a:t>созидательная</a:t>
            </a:r>
          </a:p>
          <a:p>
            <a:pPr marL="0" indent="0">
              <a:buNone/>
            </a:pPr>
            <a:r>
              <a:rPr lang="ru-RU" altLang="ru-RU" b="1" dirty="0" smtClean="0"/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062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6" y="357447"/>
            <a:ext cx="1049897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Однако всегда ли есть возможность </a:t>
            </a:r>
            <a:r>
              <a:rPr lang="ru-RU" sz="3600" dirty="0" err="1" smtClean="0"/>
              <a:t>самореализоваться</a:t>
            </a:r>
            <a:r>
              <a:rPr lang="ru-RU" sz="3600" dirty="0" smtClean="0"/>
              <a:t>? Или есть ситуации, которые кажутся тупиковыми? И как из них выходить?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230" y="2334491"/>
            <a:ext cx="2778961" cy="3955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" y="2334491"/>
            <a:ext cx="3067050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051" y="2334491"/>
            <a:ext cx="3908540" cy="38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3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567"/>
            <a:ext cx="10515600" cy="633429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Наверное, каждый из нас хотя бы раз попадал в ситуацию, которая казалась безвыходной. И тогда мы говорим : «Все, тупик». А что значит – тупик? Какую ситуацию можно назвать тупиковой? Действительно ли нет выхода из ситуации? Или мы все-таки не до конца пытались найти решение? </a:t>
            </a:r>
          </a:p>
          <a:p>
            <a:r>
              <a:rPr lang="ru-RU" dirty="0"/>
              <a:t>Любую ситуацию можно рассмотреть с нескольких сторон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Вот, например, героиня драмы «Гроза» Катерина Кабанова.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В чем сложность внутреннего состояния героини?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(совершает нравственный выбор сейчас, решившись на самоубийство, или раньше, когда подчинилась зову сердца)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Почему не могла поступить,  как советовала ей Варвара?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Зачем </a:t>
            </a:r>
            <a:r>
              <a:rPr lang="ru-RU" dirty="0"/>
              <a:t>открылась Кабанихе, Тихону, да еще и принародно?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6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2375" y="365125"/>
            <a:ext cx="4349080" cy="6418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01" y="365125"/>
            <a:ext cx="4668895" cy="64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5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1039</Words>
  <Application>Microsoft Office PowerPoint</Application>
  <PresentationFormat>Широкоэкранный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«Колумб Замоскворечья» А.Н.Островский</vt:lpstr>
      <vt:lpstr> </vt:lpstr>
      <vt:lpstr>Презентация PowerPoint</vt:lpstr>
      <vt:lpstr>Жить- значит…</vt:lpstr>
      <vt:lpstr> Жизненный путь: взгляд психологов.  Фрейдизм - зависимость личности от ее прошлого., от бессознательного.  Гуманистическая психология -  идея своеобразия жизненного пути, важность роста конструктивного начала  человеческого Я,   направленность на будущее . Жизнь  рассматривается как единый  процесс становления и бытия человека; человек - активное,  творческое существо.  Отечественная психология выделяет две  взаимодействующие, но все же особые формы развития  личности – онтогенез и жизненный путь. Человек сам  организует и направляет события жизненного пути.     </vt:lpstr>
      <vt:lpstr>      Отечественная психология</vt:lpstr>
      <vt:lpstr>Презентация PowerPoint</vt:lpstr>
      <vt:lpstr>Презентация PowerPoint</vt:lpstr>
      <vt:lpstr>Презентация PowerPoint</vt:lpstr>
      <vt:lpstr>Есть ли выход?</vt:lpstr>
      <vt:lpstr>Летний вечер в общественном саду на берегу Волги</vt:lpstr>
      <vt:lpstr>Презентация PowerPoint</vt:lpstr>
      <vt:lpstr>Прогулка в Замоскворечье</vt:lpstr>
      <vt:lpstr>А как живется людям в этой «земле обетованной»?</vt:lpstr>
      <vt:lpstr>Презентация PowerPoint</vt:lpstr>
      <vt:lpstr>Подумаем вместе:</vt:lpstr>
      <vt:lpstr>«Гроза»   Катерины</vt:lpstr>
      <vt:lpstr>Подумай!</vt:lpstr>
      <vt:lpstr>Есть ли выход?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Аслиян И.Г.</dc:creator>
  <cp:lastModifiedBy>Аслиян И.Г.</cp:lastModifiedBy>
  <cp:revision>21</cp:revision>
  <cp:lastPrinted>2013-10-18T09:12:45Z</cp:lastPrinted>
  <dcterms:created xsi:type="dcterms:W3CDTF">2013-10-03T14:07:45Z</dcterms:created>
  <dcterms:modified xsi:type="dcterms:W3CDTF">2022-11-09T05:20:19Z</dcterms:modified>
</cp:coreProperties>
</file>