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70" r:id="rId6"/>
    <p:sldId id="260" r:id="rId7"/>
    <p:sldId id="261" r:id="rId8"/>
    <p:sldId id="262" r:id="rId9"/>
    <p:sldId id="263" r:id="rId10"/>
    <p:sldId id="266" r:id="rId11"/>
    <p:sldId id="267" r:id="rId12"/>
    <p:sldId id="264" r:id="rId13"/>
    <p:sldId id="265" r:id="rId14"/>
    <p:sldId id="272" r:id="rId15"/>
    <p:sldId id="271" r:id="rId16"/>
    <p:sldId id="268" r:id="rId17"/>
    <p:sldId id="269"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94"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5B106E36-FD25-4E2D-B0AA-010F637433A0}" type="datetimeFigureOut">
              <a:rPr lang="ru-RU" smtClean="0"/>
              <a:pPr/>
              <a:t>31.07.2020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31.07.2020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31.07.2020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31.07.2020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31.07.2020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31.07.2020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31.07.2020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31.07.2020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B106E36-FD25-4E2D-B0AA-010F637433A0}" type="datetimeFigureOut">
              <a:rPr lang="ru-RU" smtClean="0"/>
              <a:pPr/>
              <a:t>31.07.2020</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31.07.2020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31.07.2020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B106E36-FD25-4E2D-B0AA-010F637433A0}" type="datetimeFigureOut">
              <a:rPr lang="ru-RU" smtClean="0"/>
              <a:pPr/>
              <a:t>31.07.2020</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http://refdb.ru/images/740/1478222/caa3bd2b.gif" TargetMode="External"/><Relationship Id="rId3" Type="http://schemas.openxmlformats.org/officeDocument/2006/relationships/image" Target="http://refdb.ru/images/740/1478222/ff4def26.gif" TargetMode="External"/><Relationship Id="rId7" Type="http://schemas.openxmlformats.org/officeDocument/2006/relationships/image" Target="http://refdb.ru/images/740/1478222/f11aa795.gif" TargetMode="External"/><Relationship Id="rId12"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http://refdb.ru/images/740/1478222/bdf232ef.gif" TargetMode="External"/><Relationship Id="rId5" Type="http://schemas.openxmlformats.org/officeDocument/2006/relationships/image" Target="http://refdb.ru/images/740/1478222/404be3d1.gif" TargetMode="External"/><Relationship Id="rId10"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http://refdb.ru/images/740/1478222/221ac6bd.gif"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1571604" y="1643050"/>
            <a:ext cx="5786446"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5400" dirty="0" smtClean="0">
                <a:solidFill>
                  <a:srgbClr val="FF0000"/>
                </a:solidFill>
                <a:latin typeface="Times New Roman" pitchFamily="18" charset="0"/>
                <a:ea typeface="Times New Roman" pitchFamily="18" charset="0"/>
                <a:cs typeface="Times New Roman" pitchFamily="18" charset="0"/>
              </a:rPr>
              <a:t>А</a:t>
            </a:r>
            <a:r>
              <a:rPr kumimoji="0" lang="ru-RU" sz="5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рифметическая и геометрическая прогрессия.</a:t>
            </a:r>
            <a:endParaRPr kumimoji="0" lang="ru-RU" sz="5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2071678"/>
            <a:ext cx="8001056" cy="2923877"/>
          </a:xfrm>
          <a:prstGeom prst="rect">
            <a:avLst/>
          </a:prstGeom>
        </p:spPr>
        <p:txBody>
          <a:bodyPr wrap="square">
            <a:spAutoFit/>
          </a:bodyPr>
          <a:lstStyle/>
          <a:p>
            <a:r>
              <a:rPr lang="ru-RU" sz="24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У семи лиц по семи кошек, каждая кошка съедает по семи мышей, каждая мышь съедает по семи колосьев, из каждого колоса может вырасти по семь мер ячменя. Как велики числа этого ряда и их сумма?» </a:t>
            </a:r>
          </a:p>
          <a:p>
            <a:r>
              <a:rPr lang="ru-RU" sz="2400"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sp>
        <p:nvSpPr>
          <p:cNvPr id="4" name="TextBox 3"/>
          <p:cNvSpPr txBox="1"/>
          <p:nvPr/>
        </p:nvSpPr>
        <p:spPr>
          <a:xfrm>
            <a:off x="1285852" y="714356"/>
            <a:ext cx="6072230" cy="769441"/>
          </a:xfrm>
          <a:prstGeom prst="rect">
            <a:avLst/>
          </a:prstGeom>
          <a:noFill/>
        </p:spPr>
        <p:txBody>
          <a:bodyPr wrap="square" rtlCol="0">
            <a:spAutoFit/>
          </a:bodyPr>
          <a:lstStyle/>
          <a:p>
            <a:pPr algn="ctr"/>
            <a:r>
              <a:rPr lang="ru-RU" sz="4400" dirty="0" smtClean="0">
                <a:solidFill>
                  <a:srgbClr val="FF0000"/>
                </a:solidFill>
                <a:latin typeface="Times New Roman" pitchFamily="18" charset="0"/>
                <a:cs typeface="Times New Roman" pitchFamily="18" charset="0"/>
              </a:rPr>
              <a:t>Задача древнего Египта.</a:t>
            </a:r>
            <a:endParaRPr lang="ru-RU" sz="4400" dirty="0">
              <a:solidFill>
                <a:srgbClr val="FF0000"/>
              </a:solidFill>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5848" name="Rectangle 8"/>
          <p:cNvSpPr>
            <a:spLocks noChangeArrowheads="1"/>
          </p:cNvSpPr>
          <p:nvPr/>
        </p:nvSpPr>
        <p:spPr bwMode="auto">
          <a:xfrm>
            <a:off x="0" y="1352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7170" name="Rectangle 2"/>
          <p:cNvSpPr>
            <a:spLocks noChangeArrowheads="1"/>
          </p:cNvSpPr>
          <p:nvPr/>
        </p:nvSpPr>
        <p:spPr bwMode="auto">
          <a:xfrm>
            <a:off x="571472" y="714356"/>
            <a:ext cx="7786742"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РЕШЕНИЕ:</a:t>
            </a:r>
            <a:endParaRPr kumimoji="0" lang="ru-RU" sz="2400" b="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Людей всего 7, кошек 7</a:t>
            </a:r>
            <a:r>
              <a:rPr kumimoji="0" lang="ru-RU" sz="24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2</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49, они съедают всего 7</a:t>
            </a:r>
            <a:r>
              <a:rPr kumimoji="0" lang="ru-RU" sz="24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3</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343 мыши, которые съедают всего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7</a:t>
            </a:r>
            <a:r>
              <a:rPr kumimoji="0" lang="ru-RU" sz="24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4 </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2401 колосьев, из них вырастает 7</a:t>
            </a:r>
            <a:r>
              <a:rPr kumimoji="0" lang="ru-RU" sz="24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5</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16807 мер ячменя, в сумме эти числа дают 19608.</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 точки зрения геометрической прогрессии имеем:</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a:t>
            </a:r>
            <a:r>
              <a:rPr kumimoji="0" lang="ru-RU" sz="24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1 =</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7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q</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=7</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n=5</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7169" name="Object 1"/>
          <p:cNvGraphicFramePr>
            <a:graphicFrameLocks noChangeAspect="1"/>
          </p:cNvGraphicFramePr>
          <p:nvPr/>
        </p:nvGraphicFramePr>
        <p:xfrm>
          <a:off x="1428750" y="3946525"/>
          <a:ext cx="6143625" cy="1250950"/>
        </p:xfrm>
        <a:graphic>
          <a:graphicData uri="http://schemas.openxmlformats.org/presentationml/2006/ole">
            <p:oleObj spid="_x0000_s7169" name="Формула" r:id="rId3" imgW="2184120" imgH="444240" progId="Equation.3">
              <p:embed/>
            </p:oleObj>
          </a:graphicData>
        </a:graphic>
      </p:graphicFrame>
      <p:sp>
        <p:nvSpPr>
          <p:cNvPr id="7171" name="Rectangle 3"/>
          <p:cNvSpPr>
            <a:spLocks noChangeArrowheads="1"/>
          </p:cNvSpPr>
          <p:nvPr/>
        </p:nvSpPr>
        <p:spPr bwMode="auto">
          <a:xfrm>
            <a:off x="0" y="9144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u-RU" sz="800" b="0" i="0" u="none" strike="noStrike" cap="none" normalizeH="0" baseline="0" smtClean="0">
                <a:ln>
                  <a:noFill/>
                </a:ln>
                <a:solidFill>
                  <a:schemeClr val="tx1"/>
                </a:solidFill>
                <a:effectLst/>
                <a:latin typeface="Arial" pitchFamily="34" charset="0"/>
                <a:cs typeface="Arial" pitchFamily="34" charset="0"/>
              </a:rPr>
              <a:t> </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642910" y="1214422"/>
            <a:ext cx="6357982"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1) Дано: (</a:t>
            </a:r>
            <a:r>
              <a:rPr kumimoji="0" lang="ru-RU"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а</a:t>
            </a:r>
            <a:r>
              <a:rPr kumimoji="0" lang="en-US" sz="2800" b="0" i="1" u="none" strike="noStrike" cap="none" normalizeH="0" baseline="-30000" dirty="0" smtClean="0">
                <a:ln>
                  <a:noFill/>
                </a:ln>
                <a:solidFill>
                  <a:schemeClr val="tx1"/>
                </a:solidFill>
                <a:effectLst/>
                <a:latin typeface="Bookman Old Style" pitchFamily="18" charset="0"/>
                <a:ea typeface="Times New Roman" pitchFamily="18" charset="0"/>
                <a:cs typeface="Times New Roman" pitchFamily="18" charset="0"/>
              </a:rPr>
              <a:t>n</a:t>
            </a:r>
            <a:r>
              <a:rPr kumimoji="0" lang="ru-RU" sz="2800" b="0" i="0"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 арифметическая прогрессия </a:t>
            </a:r>
            <a:r>
              <a:rPr kumimoji="0" lang="ru-RU"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а</a:t>
            </a:r>
            <a:r>
              <a:rPr kumimoji="0" lang="ru-RU" sz="2800" b="0" i="1" u="none" strike="noStrike" cap="none" normalizeH="0" baseline="-30000" dirty="0" smtClean="0">
                <a:ln>
                  <a:noFill/>
                </a:ln>
                <a:solidFill>
                  <a:schemeClr val="tx1"/>
                </a:solidFill>
                <a:effectLst/>
                <a:latin typeface="Bookman Old Style" pitchFamily="18" charset="0"/>
                <a:ea typeface="Times New Roman" pitchFamily="18" charset="0"/>
                <a:cs typeface="Times New Roman" pitchFamily="18" charset="0"/>
              </a:rPr>
              <a:t>1</a:t>
            </a:r>
            <a:r>
              <a:rPr kumimoji="0" lang="ru-RU" sz="2800" b="0" i="0"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 = 5, </a:t>
            </a:r>
            <a:r>
              <a:rPr kumimoji="0" lang="en-US"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d</a:t>
            </a:r>
            <a:r>
              <a:rPr kumimoji="0" lang="ru-RU" sz="2800" b="0" i="0"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 = 3</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Найти: </a:t>
            </a:r>
            <a:r>
              <a:rPr kumimoji="0" lang="ru-RU"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а</a:t>
            </a:r>
            <a:r>
              <a:rPr kumimoji="0" lang="ru-RU" sz="2800" b="0" i="1" u="none" strike="noStrike" cap="none" normalizeH="0" baseline="-30000" dirty="0" smtClean="0">
                <a:ln>
                  <a:noFill/>
                </a:ln>
                <a:solidFill>
                  <a:schemeClr val="tx1"/>
                </a:solidFill>
                <a:effectLst/>
                <a:latin typeface="Bookman Old Style" pitchFamily="18" charset="0"/>
                <a:ea typeface="Times New Roman" pitchFamily="18" charset="0"/>
                <a:cs typeface="Times New Roman" pitchFamily="18" charset="0"/>
              </a:rPr>
              <a:t>6</a:t>
            </a:r>
            <a:r>
              <a:rPr kumimoji="0" lang="ru-RU"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 ; а</a:t>
            </a:r>
            <a:r>
              <a:rPr kumimoji="0" lang="ru-RU" sz="2800" b="0" i="1" u="none" strike="noStrike" cap="none" normalizeH="0" baseline="-30000" dirty="0" smtClean="0">
                <a:ln>
                  <a:noFill/>
                </a:ln>
                <a:solidFill>
                  <a:schemeClr val="tx1"/>
                </a:solidFill>
                <a:effectLst/>
                <a:latin typeface="Bookman Old Style" pitchFamily="18" charset="0"/>
                <a:ea typeface="Times New Roman" pitchFamily="18" charset="0"/>
                <a:cs typeface="Times New Roman" pitchFamily="18" charset="0"/>
              </a:rPr>
              <a:t>10</a:t>
            </a:r>
            <a:r>
              <a:rPr kumimoji="0" lang="ru-RU"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2) Дано: (</a:t>
            </a:r>
            <a:r>
              <a:rPr kumimoji="0" lang="en-US" sz="2800" b="0" i="1" u="none" strike="noStrike" cap="none" normalizeH="0" baseline="0" dirty="0" err="1" smtClean="0">
                <a:ln>
                  <a:noFill/>
                </a:ln>
                <a:solidFill>
                  <a:schemeClr val="tx1"/>
                </a:solidFill>
                <a:effectLst/>
                <a:latin typeface="Bookman Old Style" pitchFamily="18" charset="0"/>
                <a:ea typeface="Times New Roman" pitchFamily="18" charset="0"/>
                <a:cs typeface="Times New Roman" pitchFamily="18" charset="0"/>
              </a:rPr>
              <a:t>b</a:t>
            </a:r>
            <a:r>
              <a:rPr kumimoji="0" lang="en-US" sz="2800" b="0" i="1" u="none" strike="noStrike" cap="none" normalizeH="0" baseline="-30000" dirty="0" err="1" smtClean="0">
                <a:ln>
                  <a:noFill/>
                </a:ln>
                <a:solidFill>
                  <a:schemeClr val="tx1"/>
                </a:solidFill>
                <a:effectLst/>
                <a:latin typeface="Bookman Old Style" pitchFamily="18" charset="0"/>
                <a:ea typeface="Times New Roman" pitchFamily="18" charset="0"/>
                <a:cs typeface="Times New Roman" pitchFamily="18" charset="0"/>
              </a:rPr>
              <a:t>n</a:t>
            </a:r>
            <a:r>
              <a:rPr kumimoji="0" lang="ru-RU" sz="2800" b="0" i="0"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 геометрическая прогрессия </a:t>
            </a:r>
            <a:r>
              <a:rPr kumimoji="0" lang="en-US"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b</a:t>
            </a:r>
            <a:r>
              <a:rPr kumimoji="0" lang="ru-RU" sz="2800" b="0" i="1" u="none" strike="noStrike" cap="none" normalizeH="0" baseline="-30000" dirty="0" smtClean="0">
                <a:ln>
                  <a:noFill/>
                </a:ln>
                <a:solidFill>
                  <a:schemeClr val="tx1"/>
                </a:solidFill>
                <a:effectLst/>
                <a:latin typeface="Bookman Old Style" pitchFamily="18" charset="0"/>
                <a:ea typeface="Times New Roman" pitchFamily="18" charset="0"/>
                <a:cs typeface="Times New Roman" pitchFamily="18" charset="0"/>
              </a:rPr>
              <a:t>1</a:t>
            </a:r>
            <a:r>
              <a:rPr kumimoji="0" lang="ru-RU"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 </a:t>
            </a:r>
            <a:r>
              <a:rPr kumimoji="0" lang="ru-RU" sz="2800" b="0" i="0"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5, </a:t>
            </a:r>
            <a:r>
              <a:rPr kumimoji="0" lang="en-US"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q</a:t>
            </a:r>
            <a:r>
              <a:rPr kumimoji="0" lang="ru-RU" sz="2800" b="0" i="0"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 = 3</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Найти: </a:t>
            </a:r>
            <a:r>
              <a:rPr kumimoji="0" lang="en-US"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b</a:t>
            </a:r>
            <a:r>
              <a:rPr kumimoji="0" lang="ru-RU" sz="2800" b="0" i="1" u="none" strike="noStrike" cap="none" normalizeH="0" baseline="-30000" dirty="0" smtClean="0">
                <a:ln>
                  <a:noFill/>
                </a:ln>
                <a:solidFill>
                  <a:schemeClr val="tx1"/>
                </a:solidFill>
                <a:effectLst/>
                <a:latin typeface="Bookman Old Style" pitchFamily="18" charset="0"/>
                <a:ea typeface="Times New Roman" pitchFamily="18" charset="0"/>
                <a:cs typeface="Times New Roman" pitchFamily="18" charset="0"/>
              </a:rPr>
              <a:t>3</a:t>
            </a:r>
            <a:r>
              <a:rPr kumimoji="0" lang="ru-RU"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 ; </a:t>
            </a:r>
            <a:r>
              <a:rPr kumimoji="0" lang="en-US"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b</a:t>
            </a:r>
            <a:r>
              <a:rPr kumimoji="0" lang="ru-RU" sz="2800" b="0" i="1" u="none" strike="noStrike" cap="none" normalizeH="0" baseline="-30000" dirty="0" smtClean="0">
                <a:ln>
                  <a:noFill/>
                </a:ln>
                <a:solidFill>
                  <a:schemeClr val="tx1"/>
                </a:solidFill>
                <a:effectLst/>
                <a:latin typeface="Bookman Old Style" pitchFamily="18" charset="0"/>
                <a:ea typeface="Times New Roman" pitchFamily="18" charset="0"/>
                <a:cs typeface="Times New Roman" pitchFamily="18" charset="0"/>
              </a:rPr>
              <a:t>5 </a:t>
            </a:r>
            <a:r>
              <a:rPr kumimoji="0" lang="ru-RU"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3) Дано: (</a:t>
            </a:r>
            <a:r>
              <a:rPr kumimoji="0" lang="ru-RU"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а</a:t>
            </a:r>
            <a:r>
              <a:rPr kumimoji="0" lang="en-US" sz="2800" b="0" i="1" u="none" strike="noStrike" cap="none" normalizeH="0" baseline="-30000" dirty="0" smtClean="0">
                <a:ln>
                  <a:noFill/>
                </a:ln>
                <a:solidFill>
                  <a:schemeClr val="tx1"/>
                </a:solidFill>
                <a:effectLst/>
                <a:latin typeface="Bookman Old Style" pitchFamily="18" charset="0"/>
                <a:ea typeface="Times New Roman" pitchFamily="18" charset="0"/>
                <a:cs typeface="Times New Roman" pitchFamily="18" charset="0"/>
              </a:rPr>
              <a:t>n</a:t>
            </a:r>
            <a:r>
              <a:rPr kumimoji="0" lang="ru-RU" sz="2800" b="0" i="0"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 арифметическая прогрессия </a:t>
            </a:r>
            <a:r>
              <a:rPr kumimoji="0" lang="ru-RU"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а</a:t>
            </a:r>
            <a:r>
              <a:rPr kumimoji="0" lang="ru-RU" sz="2800" b="0" i="1" u="none" strike="noStrike" cap="none" normalizeH="0" baseline="-30000" dirty="0" smtClean="0">
                <a:ln>
                  <a:noFill/>
                </a:ln>
                <a:solidFill>
                  <a:schemeClr val="tx1"/>
                </a:solidFill>
                <a:effectLst/>
                <a:latin typeface="Bookman Old Style" pitchFamily="18" charset="0"/>
                <a:ea typeface="Times New Roman" pitchFamily="18" charset="0"/>
                <a:cs typeface="Times New Roman" pitchFamily="18" charset="0"/>
              </a:rPr>
              <a:t>4</a:t>
            </a:r>
            <a:r>
              <a:rPr kumimoji="0" lang="ru-RU" sz="2800" b="0" i="0"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 = 11, </a:t>
            </a:r>
            <a:r>
              <a:rPr kumimoji="0" lang="en-US"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d</a:t>
            </a:r>
            <a:r>
              <a:rPr kumimoji="0" lang="ru-RU" sz="2800" b="0" i="0"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 = 2</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Найти: </a:t>
            </a:r>
            <a:r>
              <a:rPr kumimoji="0" lang="ru-RU"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а</a:t>
            </a:r>
            <a:r>
              <a:rPr kumimoji="0" lang="ru-RU" sz="2800" b="0" i="1" u="none" strike="noStrike" cap="none" normalizeH="0" baseline="-30000" dirty="0" smtClean="0">
                <a:ln>
                  <a:noFill/>
                </a:ln>
                <a:solidFill>
                  <a:schemeClr val="tx1"/>
                </a:solidFill>
                <a:effectLst/>
                <a:latin typeface="Bookman Old Style" pitchFamily="18" charset="0"/>
                <a:ea typeface="Times New Roman" pitchFamily="18" charset="0"/>
                <a:cs typeface="Times New Roman" pitchFamily="18" charset="0"/>
              </a:rPr>
              <a:t>1</a:t>
            </a:r>
            <a:r>
              <a:rPr kumimoji="0" lang="ru-RU"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4) Дано: (</a:t>
            </a:r>
            <a:r>
              <a:rPr kumimoji="0" lang="en-US" sz="2800" b="0" i="1" u="none" strike="noStrike" cap="none" normalizeH="0" baseline="0" dirty="0" err="1" smtClean="0">
                <a:ln>
                  <a:noFill/>
                </a:ln>
                <a:solidFill>
                  <a:schemeClr val="tx1"/>
                </a:solidFill>
                <a:effectLst/>
                <a:latin typeface="Bookman Old Style" pitchFamily="18" charset="0"/>
                <a:ea typeface="Times New Roman" pitchFamily="18" charset="0"/>
                <a:cs typeface="Times New Roman" pitchFamily="18" charset="0"/>
              </a:rPr>
              <a:t>b</a:t>
            </a:r>
            <a:r>
              <a:rPr kumimoji="0" lang="en-US" sz="2800" b="0" i="1" u="none" strike="noStrike" cap="none" normalizeH="0" baseline="-30000" dirty="0" err="1" smtClean="0">
                <a:ln>
                  <a:noFill/>
                </a:ln>
                <a:solidFill>
                  <a:schemeClr val="tx1"/>
                </a:solidFill>
                <a:effectLst/>
                <a:latin typeface="Bookman Old Style" pitchFamily="18" charset="0"/>
                <a:ea typeface="Times New Roman" pitchFamily="18" charset="0"/>
                <a:cs typeface="Times New Roman" pitchFamily="18" charset="0"/>
              </a:rPr>
              <a:t>n</a:t>
            </a:r>
            <a:r>
              <a:rPr kumimoji="0" lang="ru-RU" sz="2800" b="0" i="0"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 геометрическая прогрессия </a:t>
            </a:r>
            <a:r>
              <a:rPr kumimoji="0" lang="en-US"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b</a:t>
            </a:r>
            <a:r>
              <a:rPr kumimoji="0" lang="ru-RU" sz="2800" b="0" i="1" u="none" strike="noStrike" cap="none" normalizeH="0" baseline="-30000" dirty="0" smtClean="0">
                <a:ln>
                  <a:noFill/>
                </a:ln>
                <a:solidFill>
                  <a:schemeClr val="tx1"/>
                </a:solidFill>
                <a:effectLst/>
                <a:latin typeface="Bookman Old Style" pitchFamily="18" charset="0"/>
                <a:ea typeface="Times New Roman" pitchFamily="18" charset="0"/>
                <a:cs typeface="Times New Roman" pitchFamily="18" charset="0"/>
              </a:rPr>
              <a:t>4</a:t>
            </a:r>
            <a:r>
              <a:rPr kumimoji="0" lang="ru-RU"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 </a:t>
            </a:r>
            <a:r>
              <a:rPr kumimoji="0" lang="ru-RU" sz="2800" b="0" i="0"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40, </a:t>
            </a:r>
            <a:r>
              <a:rPr kumimoji="0" lang="en-US"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q</a:t>
            </a:r>
            <a:r>
              <a:rPr kumimoji="0" lang="ru-RU" sz="2800" b="0" i="0"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 = 2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Найти: </a:t>
            </a:r>
            <a:r>
              <a:rPr kumimoji="0" lang="en-US"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b</a:t>
            </a:r>
            <a:r>
              <a:rPr kumimoji="0" lang="ru-RU" sz="2800" b="0" i="1" u="none" strike="noStrike" cap="none" normalizeH="0" baseline="-30000" dirty="0" smtClean="0">
                <a:ln>
                  <a:noFill/>
                </a:ln>
                <a:solidFill>
                  <a:schemeClr val="tx1"/>
                </a:solidFill>
                <a:effectLst/>
                <a:latin typeface="Bookman Old Style" pitchFamily="18" charset="0"/>
                <a:ea typeface="Times New Roman" pitchFamily="18" charset="0"/>
                <a:cs typeface="Times New Roman" pitchFamily="18" charset="0"/>
              </a:rPr>
              <a:t>1 </a:t>
            </a:r>
            <a:r>
              <a:rPr kumimoji="0" lang="ru-RU" sz="2800" b="0" i="1" u="none" strike="noStrike" cap="none" normalizeH="0" baseline="0" dirty="0" smtClean="0">
                <a:ln>
                  <a:noFill/>
                </a:ln>
                <a:solidFill>
                  <a:schemeClr val="tx1"/>
                </a:solidFill>
                <a:effectLst/>
                <a:latin typeface="Bookman Old Style" pitchFamily="18" charset="0"/>
                <a:ea typeface="Times New Roman" pitchFamily="18" charset="0"/>
                <a:cs typeface="Times New Roman" pitchFamily="18" charset="0"/>
              </a:rPr>
              <a:t>?</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TextBox 2"/>
          <p:cNvSpPr txBox="1"/>
          <p:nvPr/>
        </p:nvSpPr>
        <p:spPr>
          <a:xfrm>
            <a:off x="857224" y="571480"/>
            <a:ext cx="6500858" cy="646331"/>
          </a:xfrm>
          <a:prstGeom prst="rect">
            <a:avLst/>
          </a:prstGeom>
          <a:noFill/>
        </p:spPr>
        <p:txBody>
          <a:bodyPr wrap="square" rtlCol="0">
            <a:spAutoFit/>
          </a:bodyPr>
          <a:lstStyle/>
          <a:p>
            <a:r>
              <a:rPr lang="ru-RU" sz="3600" dirty="0" smtClean="0">
                <a:solidFill>
                  <a:srgbClr val="FF0000"/>
                </a:solidFill>
                <a:latin typeface="Times New Roman" pitchFamily="18" charset="0"/>
                <a:cs typeface="Times New Roman" pitchFamily="18" charset="0"/>
              </a:rPr>
              <a:t>Решаем задачи:</a:t>
            </a:r>
            <a:endParaRPr lang="ru-RU" sz="3600" dirty="0">
              <a:solidFill>
                <a:srgbClr val="FF0000"/>
              </a:solidFill>
              <a:latin typeface="Times New Roman" pitchFamily="18" charset="0"/>
              <a:cs typeface="Times New Roman" pitchFamily="18" charset="0"/>
            </a:endParaRPr>
          </a:p>
        </p:txBody>
      </p:sp>
      <p:sp>
        <p:nvSpPr>
          <p:cNvPr id="33794" name="Rectangle 2"/>
          <p:cNvSpPr>
            <a:spLocks noChangeArrowheads="1"/>
          </p:cNvSpPr>
          <p:nvPr/>
        </p:nvSpPr>
        <p:spPr bwMode="auto">
          <a:xfrm>
            <a:off x="6500826" y="1714488"/>
            <a:ext cx="207167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Ответ: 20; 32.</a:t>
            </a:r>
            <a:endParaRPr kumimoji="0" lang="ru-RU"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33795" name="Rectangle 3"/>
          <p:cNvSpPr>
            <a:spLocks noChangeArrowheads="1"/>
          </p:cNvSpPr>
          <p:nvPr/>
        </p:nvSpPr>
        <p:spPr bwMode="auto">
          <a:xfrm>
            <a:off x="6072198" y="3143248"/>
            <a:ext cx="271464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Ответ: 45;  405. </a:t>
            </a:r>
            <a:endParaRPr kumimoji="0" lang="ru-RU"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33796" name="Rectangle 4"/>
          <p:cNvSpPr>
            <a:spLocks noChangeArrowheads="1"/>
          </p:cNvSpPr>
          <p:nvPr/>
        </p:nvSpPr>
        <p:spPr bwMode="auto">
          <a:xfrm>
            <a:off x="6072198" y="4429133"/>
            <a:ext cx="235745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Ответ: 5.</a:t>
            </a:r>
            <a:endParaRPr kumimoji="0" lang="ru-RU"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33797" name="Rectangle 5"/>
          <p:cNvSpPr>
            <a:spLocks noChangeArrowheads="1"/>
          </p:cNvSpPr>
          <p:nvPr/>
        </p:nvSpPr>
        <p:spPr bwMode="auto">
          <a:xfrm>
            <a:off x="6072198" y="5715016"/>
            <a:ext cx="2000232"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Ответ: 5.</a:t>
            </a:r>
            <a:endParaRPr kumimoji="0" lang="ru-RU"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3794"/>
                                        </p:tgtEl>
                                        <p:attrNameLst>
                                          <p:attrName>style.visibility</p:attrName>
                                        </p:attrNameLst>
                                      </p:cBhvr>
                                      <p:to>
                                        <p:strVal val="visible"/>
                                      </p:to>
                                    </p:set>
                                    <p:anim calcmode="lin" valueType="num">
                                      <p:cBhvr additive="base">
                                        <p:cTn id="7" dur="500" fill="hold"/>
                                        <p:tgtEl>
                                          <p:spTgt spid="33794"/>
                                        </p:tgtEl>
                                        <p:attrNameLst>
                                          <p:attrName>ppt_x</p:attrName>
                                        </p:attrNameLst>
                                      </p:cBhvr>
                                      <p:tavLst>
                                        <p:tav tm="0">
                                          <p:val>
                                            <p:strVal val="#ppt_x"/>
                                          </p:val>
                                        </p:tav>
                                        <p:tav tm="100000">
                                          <p:val>
                                            <p:strVal val="#ppt_x"/>
                                          </p:val>
                                        </p:tav>
                                      </p:tavLst>
                                    </p:anim>
                                    <p:anim calcmode="lin" valueType="num">
                                      <p:cBhvr additive="base">
                                        <p:cTn id="8" dur="500" fill="hold"/>
                                        <p:tgtEl>
                                          <p:spTgt spid="3379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3795"/>
                                        </p:tgtEl>
                                        <p:attrNameLst>
                                          <p:attrName>style.visibility</p:attrName>
                                        </p:attrNameLst>
                                      </p:cBhvr>
                                      <p:to>
                                        <p:strVal val="visible"/>
                                      </p:to>
                                    </p:set>
                                    <p:anim calcmode="lin" valueType="num">
                                      <p:cBhvr additive="base">
                                        <p:cTn id="13" dur="500" fill="hold"/>
                                        <p:tgtEl>
                                          <p:spTgt spid="33795"/>
                                        </p:tgtEl>
                                        <p:attrNameLst>
                                          <p:attrName>ppt_x</p:attrName>
                                        </p:attrNameLst>
                                      </p:cBhvr>
                                      <p:tavLst>
                                        <p:tav tm="0">
                                          <p:val>
                                            <p:strVal val="#ppt_x"/>
                                          </p:val>
                                        </p:tav>
                                        <p:tav tm="100000">
                                          <p:val>
                                            <p:strVal val="#ppt_x"/>
                                          </p:val>
                                        </p:tav>
                                      </p:tavLst>
                                    </p:anim>
                                    <p:anim calcmode="lin" valueType="num">
                                      <p:cBhvr additive="base">
                                        <p:cTn id="14" dur="500" fill="hold"/>
                                        <p:tgtEl>
                                          <p:spTgt spid="3379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3796"/>
                                        </p:tgtEl>
                                        <p:attrNameLst>
                                          <p:attrName>style.visibility</p:attrName>
                                        </p:attrNameLst>
                                      </p:cBhvr>
                                      <p:to>
                                        <p:strVal val="visible"/>
                                      </p:to>
                                    </p:set>
                                    <p:anim calcmode="lin" valueType="num">
                                      <p:cBhvr additive="base">
                                        <p:cTn id="19" dur="500" fill="hold"/>
                                        <p:tgtEl>
                                          <p:spTgt spid="33796"/>
                                        </p:tgtEl>
                                        <p:attrNameLst>
                                          <p:attrName>ppt_x</p:attrName>
                                        </p:attrNameLst>
                                      </p:cBhvr>
                                      <p:tavLst>
                                        <p:tav tm="0">
                                          <p:val>
                                            <p:strVal val="#ppt_x"/>
                                          </p:val>
                                        </p:tav>
                                        <p:tav tm="100000">
                                          <p:val>
                                            <p:strVal val="#ppt_x"/>
                                          </p:val>
                                        </p:tav>
                                      </p:tavLst>
                                    </p:anim>
                                    <p:anim calcmode="lin" valueType="num">
                                      <p:cBhvr additive="base">
                                        <p:cTn id="20" dur="500" fill="hold"/>
                                        <p:tgtEl>
                                          <p:spTgt spid="3379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3797"/>
                                        </p:tgtEl>
                                        <p:attrNameLst>
                                          <p:attrName>style.visibility</p:attrName>
                                        </p:attrNameLst>
                                      </p:cBhvr>
                                      <p:to>
                                        <p:strVal val="visible"/>
                                      </p:to>
                                    </p:set>
                                    <p:anim calcmode="lin" valueType="num">
                                      <p:cBhvr additive="base">
                                        <p:cTn id="25" dur="500" fill="hold"/>
                                        <p:tgtEl>
                                          <p:spTgt spid="33797"/>
                                        </p:tgtEl>
                                        <p:attrNameLst>
                                          <p:attrName>ppt_x</p:attrName>
                                        </p:attrNameLst>
                                      </p:cBhvr>
                                      <p:tavLst>
                                        <p:tav tm="0">
                                          <p:val>
                                            <p:strVal val="#ppt_x"/>
                                          </p:val>
                                        </p:tav>
                                        <p:tav tm="100000">
                                          <p:val>
                                            <p:strVal val="#ppt_x"/>
                                          </p:val>
                                        </p:tav>
                                      </p:tavLst>
                                    </p:anim>
                                    <p:anim calcmode="lin" valueType="num">
                                      <p:cBhvr additive="base">
                                        <p:cTn id="26" dur="500" fill="hold"/>
                                        <p:tgtEl>
                                          <p:spTgt spid="3379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5" grpId="0"/>
      <p:bldP spid="33796" grpId="0"/>
      <p:bldP spid="3379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1643010" y="1357298"/>
            <a:ext cx="750099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Дано: (</a:t>
            </a:r>
            <a:r>
              <a:rPr kumimoji="0" lang="ru-RU"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a:t>
            </a:r>
            <a:r>
              <a:rPr kumimoji="0" lang="en-US" sz="2800" b="0" i="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n</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ru-RU"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а</a:t>
            </a:r>
            <a:r>
              <a:rPr kumimoji="0" lang="ru-RU" sz="2800" b="0" i="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1 </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3, </a:t>
            </a:r>
            <a:r>
              <a:rPr kumimoji="0" lang="ru-RU"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a:t>
            </a:r>
            <a:r>
              <a:rPr kumimoji="0" lang="ru-RU" sz="2800" b="0" i="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2</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4. Найти:</a:t>
            </a:r>
            <a:r>
              <a:rPr kumimoji="0" lang="ru-RU"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а</a:t>
            </a:r>
            <a:r>
              <a:rPr kumimoji="0" lang="ru-RU" sz="2800" b="0" i="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16</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Дано: (</a:t>
            </a:r>
            <a:r>
              <a:rPr kumimoji="0" lang="en-US" sz="28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t>
            </a:r>
            <a:r>
              <a:rPr kumimoji="0" lang="en-US" sz="2800" b="0" i="1"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n</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a:t>
            </a:r>
            <a:r>
              <a:rPr kumimoji="0" lang="ru-RU" sz="2800" b="0" i="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12</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32, </a:t>
            </a: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a:t>
            </a:r>
            <a:r>
              <a:rPr kumimoji="0" lang="ru-RU" sz="28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13</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- 16.  Найти: </a:t>
            </a: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q </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p>
          <a:p>
            <a:pPr marL="0" marR="0" lvl="0" indent="0"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Дано: (</a:t>
            </a:r>
            <a:r>
              <a:rPr kumimoji="0" lang="ru-RU"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a:t>
            </a:r>
            <a:r>
              <a:rPr kumimoji="0" lang="en-US" sz="2800" b="0" i="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n</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ru-RU"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а</a:t>
            </a:r>
            <a:r>
              <a:rPr kumimoji="0" lang="ru-RU" sz="2800" b="0" i="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21</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 44, </a:t>
            </a:r>
            <a:r>
              <a:rPr kumimoji="0" lang="ru-RU"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a:t>
            </a:r>
            <a:r>
              <a:rPr kumimoji="0" lang="ru-RU" sz="2800" b="0" i="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22</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- 42.  Найти: </a:t>
            </a: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 </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Дано: (</a:t>
            </a:r>
            <a:r>
              <a:rPr kumimoji="0" lang="en-US" sz="28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t>
            </a:r>
            <a:r>
              <a:rPr kumimoji="0" lang="en-US" sz="2800" b="0" i="1"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n</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a:t>
            </a:r>
            <a:r>
              <a:rPr kumimoji="0" lang="ru-RU" sz="2800" b="0" i="1"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п</a:t>
            </a:r>
            <a:r>
              <a:rPr kumimoji="0" lang="ru-RU" sz="2800" b="0" i="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&gt; </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0, </a:t>
            </a: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a:t>
            </a:r>
            <a:r>
              <a:rPr kumimoji="0" lang="ru-RU" sz="2800" b="0" i="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2</a:t>
            </a:r>
            <a:r>
              <a:rPr kumimoji="0" lang="ru-RU"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a:t>
            </a: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a:t>
            </a:r>
            <a:r>
              <a:rPr kumimoji="0" lang="ru-RU" sz="2800" b="0" i="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4 </a:t>
            </a:r>
            <a:r>
              <a:rPr kumimoji="0" lang="ru-RU"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9.  Найти: </a:t>
            </a: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a:t>
            </a:r>
            <a:r>
              <a:rPr kumimoji="0" lang="ru-RU" sz="2800" b="0" i="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3</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 Дано: (</a:t>
            </a:r>
            <a:r>
              <a:rPr kumimoji="0" lang="ru-RU"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a:t>
            </a:r>
            <a:r>
              <a:rPr kumimoji="0" lang="en-US" sz="2800" b="0" i="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n</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ru-RU"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а</a:t>
            </a:r>
            <a:r>
              <a:rPr kumimoji="0" lang="ru-RU" sz="2800" b="0" i="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1</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28, </a:t>
            </a:r>
            <a:r>
              <a:rPr kumimoji="0" lang="ru-RU"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a:t>
            </a:r>
            <a:r>
              <a:rPr kumimoji="0" lang="ru-RU" sz="2800" b="0" i="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21</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4. Найти: </a:t>
            </a: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 </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a:t>
            </a:r>
          </a:p>
          <a:p>
            <a:pPr marL="0" marR="0" lvl="0" indent="0"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 Дано: (</a:t>
            </a:r>
            <a:r>
              <a:rPr kumimoji="0" lang="en-US" sz="28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t>
            </a:r>
            <a:r>
              <a:rPr kumimoji="0" lang="en-US" sz="2800" b="0" i="1"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n</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a:t>
            </a:r>
            <a:r>
              <a:rPr kumimoji="0" lang="ru-RU" sz="2800" b="0" i="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1 </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1/2, </a:t>
            </a: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q</a:t>
            </a:r>
            <a:r>
              <a:rPr kumimoji="0" lang="ru-RU"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Найти: </a:t>
            </a: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a:t>
            </a:r>
            <a:r>
              <a:rPr kumimoji="0" lang="ru-RU" sz="2800" b="0" i="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5 </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7) Дано: (</a:t>
            </a:r>
            <a:r>
              <a:rPr kumimoji="0" lang="ru-RU"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a:t>
            </a:r>
            <a:r>
              <a:rPr kumimoji="0" lang="en-US" sz="2800" b="0" i="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n</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ru-RU"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а</a:t>
            </a:r>
            <a:r>
              <a:rPr kumimoji="0" lang="ru-RU" sz="2800" b="0" i="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7 </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16, </a:t>
            </a:r>
            <a:r>
              <a:rPr kumimoji="0" lang="ru-RU"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a:t>
            </a:r>
            <a:r>
              <a:rPr kumimoji="0" lang="ru-RU" sz="2800" b="0" i="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9 </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30. Найти:</a:t>
            </a:r>
            <a:r>
              <a:rPr kumimoji="0" lang="ru-RU"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а</a:t>
            </a:r>
            <a:r>
              <a:rPr kumimoji="0" lang="ru-RU" sz="2800" b="0" i="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8</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 name="TextBox 2"/>
          <p:cNvSpPr txBox="1"/>
          <p:nvPr/>
        </p:nvSpPr>
        <p:spPr>
          <a:xfrm>
            <a:off x="928662" y="571480"/>
            <a:ext cx="6858048" cy="584775"/>
          </a:xfrm>
          <a:prstGeom prst="rect">
            <a:avLst/>
          </a:prstGeom>
          <a:noFill/>
        </p:spPr>
        <p:txBody>
          <a:bodyPr wrap="square" rtlCol="0">
            <a:spAutoFit/>
          </a:bodyPr>
          <a:lstStyle/>
          <a:p>
            <a:pPr algn="ctr"/>
            <a:r>
              <a:rPr lang="ru-RU" sz="3200" dirty="0" smtClean="0">
                <a:solidFill>
                  <a:srgbClr val="FF0000"/>
                </a:solidFill>
                <a:latin typeface="Times New Roman" pitchFamily="18" charset="0"/>
                <a:cs typeface="Times New Roman" pitchFamily="18" charset="0"/>
              </a:rPr>
              <a:t>Самостоятельная работа:</a:t>
            </a:r>
            <a:endParaRPr lang="ru-RU" sz="3200" dirty="0">
              <a:solidFill>
                <a:srgbClr val="FF0000"/>
              </a:solidFill>
              <a:latin typeface="Times New Roman" pitchFamily="18" charset="0"/>
              <a:cs typeface="Times New Roman" pitchFamily="18" charset="0"/>
            </a:endParaRPr>
          </a:p>
        </p:txBody>
      </p:sp>
      <p:sp>
        <p:nvSpPr>
          <p:cNvPr id="4" name="Левая фигурная скобка 3"/>
          <p:cNvSpPr/>
          <p:nvPr/>
        </p:nvSpPr>
        <p:spPr>
          <a:xfrm>
            <a:off x="1285852" y="1500174"/>
            <a:ext cx="357190" cy="78581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5" name="Левая фигурная скобка 4"/>
          <p:cNvSpPr/>
          <p:nvPr/>
        </p:nvSpPr>
        <p:spPr>
          <a:xfrm>
            <a:off x="642910" y="1500174"/>
            <a:ext cx="714380" cy="2428892"/>
          </a:xfrm>
          <a:prstGeom prst="leftBrace">
            <a:avLst>
              <a:gd name="adj1" fmla="val 3762"/>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6" name="Левая фигурная скобка 5"/>
          <p:cNvSpPr/>
          <p:nvPr/>
        </p:nvSpPr>
        <p:spPr>
          <a:xfrm>
            <a:off x="0" y="1142984"/>
            <a:ext cx="785786" cy="407196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7" name="TextBox 6"/>
          <p:cNvSpPr txBox="1"/>
          <p:nvPr/>
        </p:nvSpPr>
        <p:spPr>
          <a:xfrm>
            <a:off x="1000100" y="1714488"/>
            <a:ext cx="285752" cy="400110"/>
          </a:xfrm>
          <a:prstGeom prst="rect">
            <a:avLst/>
          </a:prstGeom>
          <a:noFill/>
        </p:spPr>
        <p:txBody>
          <a:bodyPr wrap="square" rtlCol="0">
            <a:spAutoFit/>
          </a:bodyPr>
          <a:lstStyle/>
          <a:p>
            <a:r>
              <a:rPr lang="ru-RU" sz="2000" b="1" dirty="0" smtClean="0"/>
              <a:t>3</a:t>
            </a:r>
            <a:endParaRPr lang="ru-RU" sz="2000" b="1" dirty="0"/>
          </a:p>
        </p:txBody>
      </p:sp>
      <p:sp>
        <p:nvSpPr>
          <p:cNvPr id="9" name="Прямоугольник 8"/>
          <p:cNvSpPr/>
          <p:nvPr/>
        </p:nvSpPr>
        <p:spPr>
          <a:xfrm>
            <a:off x="500034" y="2285992"/>
            <a:ext cx="367408" cy="400110"/>
          </a:xfrm>
          <a:prstGeom prst="rect">
            <a:avLst/>
          </a:prstGeom>
        </p:spPr>
        <p:txBody>
          <a:bodyPr wrap="none">
            <a:spAutoFit/>
          </a:bodyPr>
          <a:lstStyle/>
          <a:p>
            <a:pPr lvl="0"/>
            <a:r>
              <a:rPr lang="ru-RU" sz="2000" b="1" dirty="0" smtClean="0">
                <a:solidFill>
                  <a:prstClr val="black"/>
                </a:solidFill>
              </a:rPr>
              <a:t>4</a:t>
            </a:r>
            <a:endParaRPr lang="ru-RU" sz="2000" b="1" dirty="0">
              <a:solidFill>
                <a:prstClr val="black"/>
              </a:solidFill>
            </a:endParaRPr>
          </a:p>
        </p:txBody>
      </p:sp>
      <p:sp>
        <p:nvSpPr>
          <p:cNvPr id="10" name="TextBox 9"/>
          <p:cNvSpPr txBox="1"/>
          <p:nvPr/>
        </p:nvSpPr>
        <p:spPr>
          <a:xfrm>
            <a:off x="0" y="2714620"/>
            <a:ext cx="357158" cy="400110"/>
          </a:xfrm>
          <a:prstGeom prst="rect">
            <a:avLst/>
          </a:prstGeom>
          <a:noFill/>
        </p:spPr>
        <p:txBody>
          <a:bodyPr wrap="square" rtlCol="0">
            <a:spAutoFit/>
          </a:bodyPr>
          <a:lstStyle/>
          <a:p>
            <a:r>
              <a:rPr lang="ru-RU" sz="2000" b="1" dirty="0" smtClean="0"/>
              <a:t>5</a:t>
            </a:r>
            <a:endParaRPr lang="ru-RU" sz="20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4414" y="785794"/>
            <a:ext cx="6715172" cy="5016758"/>
          </a:xfrm>
          <a:prstGeom prst="rect">
            <a:avLst/>
          </a:prstGeom>
          <a:noFill/>
        </p:spPr>
        <p:txBody>
          <a:bodyPr wrap="square" rtlCol="0">
            <a:spAutoFit/>
          </a:bodyPr>
          <a:lstStyle/>
          <a:p>
            <a:r>
              <a:rPr lang="ru-RU" sz="4000" dirty="0" smtClean="0">
                <a:solidFill>
                  <a:srgbClr val="FF0000"/>
                </a:solidFill>
              </a:rPr>
              <a:t>Ответы:</a:t>
            </a:r>
          </a:p>
          <a:p>
            <a:pPr marL="742950" indent="-742950">
              <a:buAutoNum type="arabicPeriod"/>
            </a:pPr>
            <a:r>
              <a:rPr lang="ru-RU" sz="4000" dirty="0" smtClean="0"/>
              <a:t>102;</a:t>
            </a:r>
          </a:p>
          <a:p>
            <a:pPr marL="742950" indent="-742950">
              <a:buAutoNum type="arabicPeriod"/>
            </a:pPr>
            <a:r>
              <a:rPr lang="ru-RU" sz="4000" dirty="0" smtClean="0"/>
              <a:t>0,5;</a:t>
            </a:r>
          </a:p>
          <a:p>
            <a:pPr marL="742950" indent="-742950">
              <a:buAutoNum type="arabicPeriod"/>
            </a:pPr>
            <a:r>
              <a:rPr lang="ru-RU" sz="4000" dirty="0" smtClean="0"/>
              <a:t>2;</a:t>
            </a:r>
          </a:p>
          <a:p>
            <a:pPr marL="742950" indent="-742950">
              <a:buAutoNum type="arabicPeriod"/>
            </a:pPr>
            <a:r>
              <a:rPr lang="ru-RU" sz="4000" dirty="0" smtClean="0"/>
              <a:t>6;</a:t>
            </a:r>
          </a:p>
          <a:p>
            <a:pPr marL="742950" indent="-742950">
              <a:buAutoNum type="arabicPeriod"/>
            </a:pPr>
            <a:r>
              <a:rPr lang="ru-RU" sz="4000" dirty="0" smtClean="0"/>
              <a:t>-1,2;</a:t>
            </a:r>
          </a:p>
          <a:p>
            <a:pPr marL="742950" indent="-742950">
              <a:buAutoNum type="arabicPeriod"/>
            </a:pPr>
            <a:r>
              <a:rPr lang="ru-RU" sz="4000" dirty="0" smtClean="0"/>
              <a:t>8;</a:t>
            </a:r>
          </a:p>
          <a:p>
            <a:pPr marL="742950" indent="-742950">
              <a:buAutoNum type="arabicPeriod"/>
            </a:pPr>
            <a:r>
              <a:rPr lang="ru-RU" sz="4000" dirty="0" smtClean="0"/>
              <a:t>23.</a:t>
            </a:r>
            <a:endParaRPr lang="ru-RU" sz="4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8662" y="928670"/>
            <a:ext cx="6143668" cy="2554545"/>
          </a:xfrm>
          <a:prstGeom prst="rect">
            <a:avLst/>
          </a:prstGeom>
          <a:noFill/>
        </p:spPr>
        <p:txBody>
          <a:bodyPr wrap="square" rtlCol="0">
            <a:spAutoFit/>
          </a:bodyPr>
          <a:lstStyle/>
          <a:p>
            <a:r>
              <a:rPr lang="ru-RU" sz="3200" dirty="0" smtClean="0">
                <a:solidFill>
                  <a:srgbClr val="FF0000"/>
                </a:solidFill>
                <a:latin typeface="Times New Roman" pitchFamily="18" charset="0"/>
                <a:cs typeface="Times New Roman" pitchFamily="18" charset="0"/>
              </a:rPr>
              <a:t>Критерии:</a:t>
            </a:r>
          </a:p>
          <a:p>
            <a:r>
              <a:rPr lang="ru-RU" sz="3200" dirty="0" smtClean="0">
                <a:solidFill>
                  <a:srgbClr val="FF0000"/>
                </a:solidFill>
                <a:latin typeface="Times New Roman" pitchFamily="18" charset="0"/>
                <a:cs typeface="Times New Roman" pitchFamily="18" charset="0"/>
              </a:rPr>
              <a:t>21 – 20 </a:t>
            </a:r>
            <a:r>
              <a:rPr lang="ru-RU" sz="3200" dirty="0" smtClean="0">
                <a:latin typeface="Times New Roman" pitchFamily="18" charset="0"/>
                <a:cs typeface="Times New Roman" pitchFamily="18" charset="0"/>
              </a:rPr>
              <a:t>- на оценку «5»;</a:t>
            </a:r>
          </a:p>
          <a:p>
            <a:r>
              <a:rPr lang="ru-RU" sz="3200" dirty="0" smtClean="0">
                <a:solidFill>
                  <a:srgbClr val="FF0000"/>
                </a:solidFill>
                <a:latin typeface="Times New Roman" pitchFamily="18" charset="0"/>
                <a:cs typeface="Times New Roman" pitchFamily="18" charset="0"/>
              </a:rPr>
              <a:t>19 – 17 </a:t>
            </a:r>
            <a:r>
              <a:rPr lang="ru-RU" sz="3200" dirty="0" smtClean="0">
                <a:latin typeface="Times New Roman" pitchFamily="18" charset="0"/>
                <a:cs typeface="Times New Roman" pitchFamily="18" charset="0"/>
              </a:rPr>
              <a:t>- на оценку «4»;</a:t>
            </a:r>
          </a:p>
          <a:p>
            <a:r>
              <a:rPr lang="ru-RU" sz="3200" dirty="0" smtClean="0">
                <a:solidFill>
                  <a:srgbClr val="FF0000"/>
                </a:solidFill>
                <a:latin typeface="Times New Roman" pitchFamily="18" charset="0"/>
                <a:cs typeface="Times New Roman" pitchFamily="18" charset="0"/>
              </a:rPr>
              <a:t>16 – 13 </a:t>
            </a:r>
            <a:r>
              <a:rPr lang="ru-RU" sz="3200" dirty="0" smtClean="0">
                <a:latin typeface="Times New Roman" pitchFamily="18" charset="0"/>
                <a:cs typeface="Times New Roman" pitchFamily="18" charset="0"/>
              </a:rPr>
              <a:t>– на оценку «3».</a:t>
            </a:r>
          </a:p>
          <a:p>
            <a:r>
              <a:rPr lang="ru-RU" sz="3200" dirty="0" smtClean="0">
                <a:solidFill>
                  <a:srgbClr val="FF0000"/>
                </a:solidFill>
                <a:latin typeface="Times New Roman" pitchFamily="18" charset="0"/>
                <a:cs typeface="Times New Roman" pitchFamily="18" charset="0"/>
              </a:rPr>
              <a:t>И плюс самостоятельная работа.</a:t>
            </a:r>
            <a:endParaRPr lang="ru-RU" sz="3200" dirty="0">
              <a:solidFill>
                <a:srgbClr val="FF0000"/>
              </a:solidFill>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1857356" y="928670"/>
            <a:ext cx="4500562"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сегодня я узнал…</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было интересно…</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было трудно…</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я выполнял задания…</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я понял, что…</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теперь я могу…</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я почувствовал, что…</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я приобрёл…</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я научился…</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у меня получилось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я смог…</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я попробую…</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меня удивило…</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урок дал мне для жизни…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мне захотелось…</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 name="TextBox 2"/>
          <p:cNvSpPr txBox="1"/>
          <p:nvPr/>
        </p:nvSpPr>
        <p:spPr>
          <a:xfrm>
            <a:off x="1500166" y="428604"/>
            <a:ext cx="4572032" cy="523220"/>
          </a:xfrm>
          <a:prstGeom prst="rect">
            <a:avLst/>
          </a:prstGeom>
          <a:noFill/>
        </p:spPr>
        <p:txBody>
          <a:bodyPr wrap="square" rtlCol="0">
            <a:spAutoFit/>
          </a:bodyPr>
          <a:lstStyle/>
          <a:p>
            <a:pPr algn="ctr"/>
            <a:r>
              <a:rPr lang="ru-RU" sz="2800" dirty="0" smtClean="0">
                <a:solidFill>
                  <a:srgbClr val="FF0000"/>
                </a:solidFill>
                <a:latin typeface="Times New Roman" pitchFamily="18" charset="0"/>
                <a:cs typeface="Times New Roman" pitchFamily="18" charset="0"/>
              </a:rPr>
              <a:t>Рефлексия:</a:t>
            </a:r>
            <a:endParaRPr lang="ru-RU" sz="2800" dirty="0">
              <a:solidFill>
                <a:srgbClr val="FF0000"/>
              </a:solidFill>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928662" y="1071546"/>
            <a:ext cx="750095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320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Урок окончен. Спасибо за урок! </a:t>
            </a:r>
            <a:endParaRPr kumimoji="0" lang="ru-RU" sz="3200"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1538" y="2143116"/>
            <a:ext cx="4572000" cy="1938992"/>
          </a:xfrm>
          <a:prstGeom prst="rect">
            <a:avLst/>
          </a:prstGeom>
        </p:spPr>
        <p:txBody>
          <a:bodyPr>
            <a:spAutoFit/>
          </a:bodyPr>
          <a:lstStyle/>
          <a:p>
            <a:r>
              <a:rPr lang="ru-RU" sz="4000" dirty="0" smtClean="0">
                <a:latin typeface="Times New Roman" pitchFamily="18" charset="0"/>
                <a:cs typeface="Times New Roman" pitchFamily="18" charset="0"/>
              </a:rPr>
              <a:t>Закрепить:</a:t>
            </a:r>
          </a:p>
          <a:p>
            <a:r>
              <a:rPr lang="ru-RU" sz="4000" dirty="0" smtClean="0">
                <a:latin typeface="Times New Roman" pitchFamily="18" charset="0"/>
                <a:cs typeface="Times New Roman" pitchFamily="18" charset="0"/>
              </a:rPr>
              <a:t> Развивать: </a:t>
            </a:r>
          </a:p>
          <a:p>
            <a:r>
              <a:rPr lang="ru-RU" sz="4000" dirty="0" smtClean="0">
                <a:latin typeface="Times New Roman" pitchFamily="18" charset="0"/>
                <a:cs typeface="Times New Roman" pitchFamily="18" charset="0"/>
              </a:rPr>
              <a:t> Воспитать:</a:t>
            </a:r>
            <a:endParaRPr lang="ru-RU" sz="4000" dirty="0">
              <a:latin typeface="Times New Roman" pitchFamily="18" charset="0"/>
              <a:cs typeface="Times New Roman" pitchFamily="18" charset="0"/>
            </a:endParaRPr>
          </a:p>
        </p:txBody>
      </p:sp>
      <p:sp>
        <p:nvSpPr>
          <p:cNvPr id="3" name="TextBox 2"/>
          <p:cNvSpPr txBox="1"/>
          <p:nvPr/>
        </p:nvSpPr>
        <p:spPr>
          <a:xfrm>
            <a:off x="857224" y="571480"/>
            <a:ext cx="5786478" cy="923330"/>
          </a:xfrm>
          <a:prstGeom prst="rect">
            <a:avLst/>
          </a:prstGeom>
          <a:noFill/>
        </p:spPr>
        <p:txBody>
          <a:bodyPr wrap="square" rtlCol="0">
            <a:spAutoFit/>
          </a:bodyPr>
          <a:lstStyle/>
          <a:p>
            <a:r>
              <a:rPr lang="ru-RU" sz="5400" dirty="0" smtClean="0">
                <a:solidFill>
                  <a:srgbClr val="FF0000"/>
                </a:solidFill>
                <a:latin typeface="Times New Roman" pitchFamily="18" charset="0"/>
                <a:cs typeface="Times New Roman" pitchFamily="18" charset="0"/>
              </a:rPr>
              <a:t>Цели урока:</a:t>
            </a:r>
            <a:endParaRPr lang="ru-RU" sz="5400" dirty="0">
              <a:solidFill>
                <a:srgbClr val="FF0000"/>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1538" y="785794"/>
            <a:ext cx="6572296" cy="4585871"/>
          </a:xfrm>
          <a:prstGeom prst="rect">
            <a:avLst/>
          </a:prstGeom>
        </p:spPr>
        <p:txBody>
          <a:bodyPr wrap="square">
            <a:spAutoFit/>
          </a:bodyPr>
          <a:lstStyle/>
          <a:p>
            <a:r>
              <a:rPr lang="ru-RU" sz="4400" dirty="0" smtClean="0">
                <a:solidFill>
                  <a:srgbClr val="002060"/>
                </a:solidFill>
                <a:latin typeface="Times New Roman" pitchFamily="18" charset="0"/>
                <a:cs typeface="Times New Roman" pitchFamily="18" charset="0"/>
              </a:rPr>
              <a:t>«Дороги не те знания, которые откладываются в мозгу, как жир, дороги те, которые превращаются в умственные мышцы». </a:t>
            </a:r>
            <a:r>
              <a:rPr lang="ru-RU" sz="3600" dirty="0" smtClean="0">
                <a:latin typeface="Times New Roman" pitchFamily="18" charset="0"/>
                <a:cs typeface="Times New Roman" pitchFamily="18" charset="0"/>
              </a:rPr>
              <a:t>(Герберт Спенсер, английский философ)</a:t>
            </a:r>
            <a:endParaRPr lang="ru-RU" sz="36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214412" y="1428740"/>
          <a:ext cx="7358116" cy="4286280"/>
        </p:xfrm>
        <a:graphic>
          <a:graphicData uri="http://schemas.openxmlformats.org/drawingml/2006/table">
            <a:tbl>
              <a:tblPr/>
              <a:tblGrid>
                <a:gridCol w="354573"/>
                <a:gridCol w="353741"/>
                <a:gridCol w="353741"/>
                <a:gridCol w="353741"/>
                <a:gridCol w="353741"/>
                <a:gridCol w="353741"/>
                <a:gridCol w="353741"/>
                <a:gridCol w="398686"/>
                <a:gridCol w="427818"/>
                <a:gridCol w="427818"/>
                <a:gridCol w="474428"/>
                <a:gridCol w="474428"/>
                <a:gridCol w="474428"/>
                <a:gridCol w="474428"/>
                <a:gridCol w="474428"/>
                <a:gridCol w="474428"/>
                <a:gridCol w="474428"/>
                <a:gridCol w="305779"/>
              </a:tblGrid>
              <a:tr h="428628">
                <a:tc rowSpan="3" gridSpan="7">
                  <a:txBody>
                    <a:bodyPr/>
                    <a:lstStyle/>
                    <a:p>
                      <a:pPr>
                        <a:spcAft>
                          <a:spcPts val="0"/>
                        </a:spcAft>
                      </a:pPr>
                      <a:endParaRPr lang="ru-RU" sz="1400"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3" hMerge="1">
                  <a:txBody>
                    <a:bodyPr/>
                    <a:lstStyle/>
                    <a:p>
                      <a:endParaRPr lang="ru-RU"/>
                    </a:p>
                  </a:txBody>
                  <a:tcPr/>
                </a:tc>
                <a:tc rowSpan="3" hMerge="1">
                  <a:txBody>
                    <a:bodyPr/>
                    <a:lstStyle/>
                    <a:p>
                      <a:endParaRPr lang="ru-RU"/>
                    </a:p>
                  </a:txBody>
                  <a:tcPr/>
                </a:tc>
                <a:tc rowSpan="3" hMerge="1">
                  <a:txBody>
                    <a:bodyPr/>
                    <a:lstStyle/>
                    <a:p>
                      <a:endParaRPr lang="ru-RU"/>
                    </a:p>
                  </a:txBody>
                  <a:tcPr/>
                </a:tc>
                <a:tc rowSpan="3" hMerge="1">
                  <a:txBody>
                    <a:bodyPr/>
                    <a:lstStyle/>
                    <a:p>
                      <a:endParaRPr lang="ru-RU"/>
                    </a:p>
                  </a:txBody>
                  <a:tcPr/>
                </a:tc>
                <a:tc rowSpan="3" hMerge="1">
                  <a:txBody>
                    <a:bodyPr/>
                    <a:lstStyle/>
                    <a:p>
                      <a:endParaRPr lang="ru-RU"/>
                    </a:p>
                  </a:txBody>
                  <a:tcPr/>
                </a:tc>
                <a:tc rowSpan="3" hMerge="1">
                  <a:txBody>
                    <a:bodyPr/>
                    <a:lstStyle/>
                    <a:p>
                      <a:endParaRPr lang="ru-RU"/>
                    </a:p>
                  </a:txBody>
                  <a:tcPr/>
                </a:tc>
                <a:tc>
                  <a:txBody>
                    <a:bodyPr/>
                    <a:lstStyle/>
                    <a:p>
                      <a:pPr>
                        <a:spcAft>
                          <a:spcPts val="0"/>
                        </a:spcAft>
                      </a:pPr>
                      <a:r>
                        <a:rPr lang="ru-RU" sz="2400" b="1" kern="50" dirty="0">
                          <a:latin typeface="Times New Roman"/>
                          <a:ea typeface="Times New Roman"/>
                          <a:cs typeface="Times New Roman"/>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428628">
                <a:tc gridSpan="7" vMerge="1">
                  <a:txBody>
                    <a:bodyPr/>
                    <a:lstStyle/>
                    <a:p>
                      <a:endParaRPr lang="ru-RU"/>
                    </a:p>
                  </a:txBody>
                  <a:tcPr/>
                </a:tc>
                <a:tc hMerge="1" vMerge="1">
                  <a:txBody>
                    <a:bodyPr/>
                    <a:lstStyle/>
                    <a:p>
                      <a:endParaRPr lang="ru-RU"/>
                    </a:p>
                  </a:txBody>
                  <a:tcPr/>
                </a:tc>
                <a:tc hMerge="1" vMerge="1">
                  <a:txBody>
                    <a:bodyPr/>
                    <a:lstStyle/>
                    <a:p>
                      <a:endParaRPr lang="ru-RU"/>
                    </a:p>
                  </a:txBody>
                  <a:tcPr/>
                </a:tc>
                <a:tc hMerge="1" vMerge="1">
                  <a:txBody>
                    <a:bodyPr/>
                    <a:lstStyle/>
                    <a:p>
                      <a:endParaRPr lang="ru-RU"/>
                    </a:p>
                  </a:txBody>
                  <a:tcPr/>
                </a:tc>
                <a:tc hMerge="1" vMerge="1">
                  <a:txBody>
                    <a:bodyPr/>
                    <a:lstStyle/>
                    <a:p>
                      <a:endParaRPr lang="ru-RU"/>
                    </a:p>
                  </a:txBody>
                  <a:tcPr/>
                </a:tc>
                <a:tc hMerge="1" vMerge="1">
                  <a:txBody>
                    <a:bodyPr/>
                    <a:lstStyle/>
                    <a:p>
                      <a:endParaRPr lang="ru-RU"/>
                    </a:p>
                  </a:txBody>
                  <a:tcPr/>
                </a:tc>
                <a:tc hMerge="1" vMerge="1">
                  <a:txBody>
                    <a:bodyPr/>
                    <a:lstStyle/>
                    <a:p>
                      <a:endParaRPr lang="ru-RU"/>
                    </a:p>
                  </a:txBody>
                  <a:tcPr/>
                </a:tc>
                <a:tc>
                  <a:txBody>
                    <a:bodyPr/>
                    <a:lstStyle/>
                    <a:p>
                      <a:pPr>
                        <a:spcAft>
                          <a:spcPts val="0"/>
                        </a:spcAft>
                      </a:pPr>
                      <a:r>
                        <a:rPr lang="ru-RU" sz="2400" b="1" kern="50" dirty="0">
                          <a:latin typeface="Times New Roman"/>
                          <a:ea typeface="Times New Roman"/>
                          <a:cs typeface="Times New Roman"/>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8628">
                <a:tc gridSpan="7" vMerge="1">
                  <a:txBody>
                    <a:bodyPr/>
                    <a:lstStyle/>
                    <a:p>
                      <a:endParaRPr lang="ru-RU"/>
                    </a:p>
                  </a:txBody>
                  <a:tcPr/>
                </a:tc>
                <a:tc hMerge="1" vMerge="1">
                  <a:txBody>
                    <a:bodyPr/>
                    <a:lstStyle/>
                    <a:p>
                      <a:endParaRPr lang="ru-RU"/>
                    </a:p>
                  </a:txBody>
                  <a:tcPr/>
                </a:tc>
                <a:tc hMerge="1" vMerge="1">
                  <a:txBody>
                    <a:bodyPr/>
                    <a:lstStyle/>
                    <a:p>
                      <a:endParaRPr lang="ru-RU"/>
                    </a:p>
                  </a:txBody>
                  <a:tcPr/>
                </a:tc>
                <a:tc hMerge="1" vMerge="1">
                  <a:txBody>
                    <a:bodyPr/>
                    <a:lstStyle/>
                    <a:p>
                      <a:endParaRPr lang="ru-RU"/>
                    </a:p>
                  </a:txBody>
                  <a:tcPr/>
                </a:tc>
                <a:tc hMerge="1" vMerge="1">
                  <a:txBody>
                    <a:bodyPr/>
                    <a:lstStyle/>
                    <a:p>
                      <a:endParaRPr lang="ru-RU"/>
                    </a:p>
                  </a:txBody>
                  <a:tcPr/>
                </a:tc>
                <a:tc hMerge="1" vMerge="1">
                  <a:txBody>
                    <a:bodyPr/>
                    <a:lstStyle/>
                    <a:p>
                      <a:endParaRPr lang="ru-RU"/>
                    </a:p>
                  </a:txBody>
                  <a:tcPr/>
                </a:tc>
                <a:tc hMerge="1" vMerge="1">
                  <a:txBody>
                    <a:bodyPr/>
                    <a:lstStyle/>
                    <a:p>
                      <a:endParaRPr lang="ru-RU"/>
                    </a:p>
                  </a:txBody>
                  <a:tcPr/>
                </a:tc>
                <a:tc>
                  <a:txBody>
                    <a:bodyPr/>
                    <a:lstStyle/>
                    <a:p>
                      <a:pPr>
                        <a:spcAft>
                          <a:spcPts val="0"/>
                        </a:spcAft>
                      </a:pPr>
                      <a:r>
                        <a:rPr lang="ru-RU" sz="2400" b="1" kern="50" dirty="0">
                          <a:latin typeface="Times New Roman"/>
                          <a:ea typeface="Times New Roman"/>
                          <a:cs typeface="Times New Roman"/>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ru-RU"/>
                    </a:p>
                  </a:txBody>
                  <a:tcPr/>
                </a:tc>
              </a:tr>
              <a:tr h="428628">
                <a:tc gridSpan="9">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8">
                  <a:txBody>
                    <a:bodyPr/>
                    <a:lstStyle/>
                    <a:p>
                      <a:pPr>
                        <a:spcAft>
                          <a:spcPts val="0"/>
                        </a:spcAft>
                      </a:pPr>
                      <a:endParaRPr lang="ru-RU" sz="1400"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428628">
                <a:tc rowSpan="2" gridSpan="2">
                  <a:txBody>
                    <a:bodyPr/>
                    <a:lstStyle/>
                    <a:p>
                      <a:pPr>
                        <a:spcAft>
                          <a:spcPts val="0"/>
                        </a:spcAft>
                      </a:pPr>
                      <a:endParaRPr lang="ru-RU" sz="1400"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rowSpan="2" hMerge="1">
                  <a:txBody>
                    <a:bodyPr/>
                    <a:lstStyle/>
                    <a:p>
                      <a:endParaRPr lang="ru-RU"/>
                    </a:p>
                  </a:txBody>
                  <a:tcPr/>
                </a:tc>
                <a:tc gridSpan="4">
                  <a:txBody>
                    <a:bodyPr/>
                    <a:lstStyle/>
                    <a:p>
                      <a:pPr>
                        <a:spcAft>
                          <a:spcPts val="0"/>
                        </a:spcAft>
                      </a:pPr>
                      <a:endParaRPr lang="ru-RU" sz="1400" kern="50">
                        <a:latin typeface="Times New Roman"/>
                        <a:ea typeface="Times New Roman"/>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a:spcAft>
                          <a:spcPts val="0"/>
                        </a:spcAft>
                      </a:pPr>
                      <a:r>
                        <a:rPr lang="ru-RU" sz="2400" b="1" kern="50" dirty="0">
                          <a:latin typeface="Times New Roman"/>
                          <a:ea typeface="Times New Roman"/>
                          <a:cs typeface="Times New Roman"/>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r>
              <a:tr h="428628">
                <a:tc gridSpan="2" vMerge="1">
                  <a:txBody>
                    <a:bodyPr/>
                    <a:lstStyle/>
                    <a:p>
                      <a:endParaRPr lang="ru-RU"/>
                    </a:p>
                  </a:txBody>
                  <a:tcPr/>
                </a:tc>
                <a:tc hMerge="1" vMerge="1">
                  <a:txBody>
                    <a:bodyPr/>
                    <a:lstStyle/>
                    <a:p>
                      <a:endParaRPr lang="ru-RU"/>
                    </a:p>
                  </a:txBody>
                  <a:tcPr/>
                </a:tc>
                <a:tc>
                  <a:txBody>
                    <a:bodyPr/>
                    <a:lstStyle/>
                    <a:p>
                      <a:pPr>
                        <a:spcAft>
                          <a:spcPts val="0"/>
                        </a:spcAft>
                      </a:pPr>
                      <a:r>
                        <a:rPr lang="ru-RU" sz="2400" b="1" kern="50" dirty="0">
                          <a:latin typeface="Times New Roman"/>
                          <a:ea typeface="Times New Roman"/>
                          <a:cs typeface="Times New Roman"/>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r>
              <a:tr h="428628">
                <a:tc gridSpan="3">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ru-RU"/>
                    </a:p>
                  </a:txBody>
                  <a:tcPr/>
                </a:tc>
                <a:tc hMerge="1">
                  <a:txBody>
                    <a:bodyPr/>
                    <a:lstStyle/>
                    <a:p>
                      <a:endParaRPr lang="ru-RU"/>
                    </a:p>
                  </a:txBody>
                  <a:tcPr/>
                </a:tc>
                <a:tc>
                  <a:txBody>
                    <a:bodyPr/>
                    <a:lstStyle/>
                    <a:p>
                      <a:pPr>
                        <a:spcAft>
                          <a:spcPts val="0"/>
                        </a:spcAft>
                      </a:pPr>
                      <a:r>
                        <a:rPr lang="ru-RU" sz="2400" b="1" kern="50" dirty="0">
                          <a:latin typeface="Times New Roman"/>
                          <a:ea typeface="Times New Roman"/>
                          <a:cs typeface="Times New Roman"/>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ru-RU"/>
                    </a:p>
                  </a:txBody>
                  <a:tcPr/>
                </a:tc>
              </a:tr>
              <a:tr h="428628">
                <a:tc gridSpan="3">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ru-RU"/>
                    </a:p>
                  </a:txBody>
                  <a:tcPr/>
                </a:tc>
                <a:tc hMerge="1">
                  <a:txBody>
                    <a:bodyPr/>
                    <a:lstStyle/>
                    <a:p>
                      <a:endParaRPr lang="ru-RU"/>
                    </a:p>
                  </a:txBody>
                  <a:tcPr/>
                </a:tc>
                <a:tc>
                  <a:txBody>
                    <a:bodyPr/>
                    <a:lstStyle/>
                    <a:p>
                      <a:pPr>
                        <a:spcAft>
                          <a:spcPts val="0"/>
                        </a:spcAft>
                      </a:pPr>
                      <a:r>
                        <a:rPr lang="ru-RU" sz="2400" b="1" kern="50" dirty="0">
                          <a:latin typeface="Times New Roman"/>
                          <a:ea typeface="Times New Roman"/>
                          <a:cs typeface="Times New Roman"/>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a:spcAft>
                          <a:spcPts val="0"/>
                        </a:spcAft>
                      </a:pPr>
                      <a:endParaRPr lang="ru-RU" sz="1400"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428628">
                <a:tc gridSpan="8">
                  <a:txBody>
                    <a:bodyPr/>
                    <a:lstStyle/>
                    <a:p>
                      <a:pPr>
                        <a:spcAft>
                          <a:spcPts val="0"/>
                        </a:spcAft>
                      </a:pPr>
                      <a:endParaRPr lang="ru-RU" sz="1400" b="1"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a:spcAft>
                          <a:spcPts val="0"/>
                        </a:spcAft>
                      </a:pPr>
                      <a:r>
                        <a:rPr lang="ru-RU" sz="2400" b="1" kern="50" dirty="0">
                          <a:latin typeface="Times New Roman"/>
                          <a:ea typeface="Times New Roman"/>
                          <a:cs typeface="Times New Roman"/>
                        </a:rPr>
                        <a:t>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ru-RU"/>
                    </a:p>
                  </a:txBody>
                  <a:tcPr/>
                </a:tc>
                <a:tc hMerge="1">
                  <a:txBody>
                    <a:bodyPr/>
                    <a:lstStyle/>
                    <a:p>
                      <a:endParaRPr lang="ru-RU"/>
                    </a:p>
                  </a:txBody>
                  <a:tcPr/>
                </a:tc>
              </a:tr>
              <a:tr h="428628">
                <a:tc>
                  <a:txBody>
                    <a:bodyPr/>
                    <a:lstStyle/>
                    <a:p>
                      <a:pPr>
                        <a:spcAft>
                          <a:spcPts val="0"/>
                        </a:spcAft>
                      </a:pPr>
                      <a:r>
                        <a:rPr lang="ru-RU" sz="2400" b="1" kern="50" dirty="0">
                          <a:latin typeface="Times New Roman"/>
                          <a:ea typeface="Times New Roman"/>
                          <a:cs typeface="Times New Roman"/>
                        </a:rPr>
                        <a:t>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8">
                  <a:txBody>
                    <a:bodyPr/>
                    <a:lstStyle/>
                    <a:p>
                      <a:pPr>
                        <a:spcAft>
                          <a:spcPts val="0"/>
                        </a:spcAft>
                      </a:pPr>
                      <a:endParaRPr lang="ru-RU" sz="1400"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bl>
          </a:graphicData>
        </a:graphic>
      </p:graphicFrame>
      <p:sp>
        <p:nvSpPr>
          <p:cNvPr id="3" name="TextBox 2"/>
          <p:cNvSpPr txBox="1"/>
          <p:nvPr/>
        </p:nvSpPr>
        <p:spPr>
          <a:xfrm>
            <a:off x="642910" y="428604"/>
            <a:ext cx="7500990" cy="646331"/>
          </a:xfrm>
          <a:prstGeom prst="rect">
            <a:avLst/>
          </a:prstGeom>
          <a:noFill/>
        </p:spPr>
        <p:txBody>
          <a:bodyPr wrap="square" rtlCol="0">
            <a:spAutoFit/>
          </a:bodyPr>
          <a:lstStyle/>
          <a:p>
            <a:pPr algn="ctr"/>
            <a:r>
              <a:rPr lang="ru-RU" sz="3600" dirty="0" smtClean="0">
                <a:solidFill>
                  <a:srgbClr val="FF0000"/>
                </a:solidFill>
                <a:latin typeface="Times New Roman" pitchFamily="18" charset="0"/>
                <a:cs typeface="Times New Roman" pitchFamily="18" charset="0"/>
              </a:rPr>
              <a:t>Разгадайте кроссворд:</a:t>
            </a:r>
            <a:endParaRPr lang="ru-RU" sz="3600" dirty="0">
              <a:solidFill>
                <a:srgbClr val="FF0000"/>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285720" y="117693"/>
            <a:ext cx="8501122"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Вопросы:</a:t>
            </a:r>
            <a:endParaRPr kumimoji="0" lang="ru-RU" sz="28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Один из способов задания последовательности.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Член последовательности, стоящей перед любым ее членом, начиная со второго.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Последовательность, в которой конечное число членов.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Закончите предложение: « </a:t>
            </a:r>
            <a:r>
              <a:rPr lang="en-US" sz="2400" dirty="0" err="1" smtClean="0">
                <a:latin typeface="Times New Roman" pitchFamily="18" charset="0"/>
                <a:ea typeface="Times New Roman" pitchFamily="18" charset="0"/>
                <a:cs typeface="Times New Roman" pitchFamily="18" charset="0"/>
              </a:rPr>
              <a:t>n</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ru-RU"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й</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член арифметической прогрессии задается с помощью…».</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Название этой формулы в переводе с латинского означает «возвращаться».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Последовательность, в которой каждый следующий член больше предыдущего.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Число, показывающее, на сколько любой член арифметической прогрессии меньше или больше предыдущего.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Число, указывающее порядковый номер любого члена последовательности.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Последовательность, в которой каждый следующий член меньше предыдущего.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214412" y="1428740"/>
          <a:ext cx="7358116" cy="4286280"/>
        </p:xfrm>
        <a:graphic>
          <a:graphicData uri="http://schemas.openxmlformats.org/drawingml/2006/table">
            <a:tbl>
              <a:tblPr/>
              <a:tblGrid>
                <a:gridCol w="354573"/>
                <a:gridCol w="353741"/>
                <a:gridCol w="353741"/>
                <a:gridCol w="353741"/>
                <a:gridCol w="353741"/>
                <a:gridCol w="353741"/>
                <a:gridCol w="353741"/>
                <a:gridCol w="398686"/>
                <a:gridCol w="427818"/>
                <a:gridCol w="427818"/>
                <a:gridCol w="474428"/>
                <a:gridCol w="474428"/>
                <a:gridCol w="474428"/>
                <a:gridCol w="474428"/>
                <a:gridCol w="474428"/>
                <a:gridCol w="474428"/>
                <a:gridCol w="474428"/>
                <a:gridCol w="305779"/>
              </a:tblGrid>
              <a:tr h="428628">
                <a:tc rowSpan="3" gridSpan="7">
                  <a:txBody>
                    <a:bodyPr/>
                    <a:lstStyle/>
                    <a:p>
                      <a:pPr>
                        <a:spcAft>
                          <a:spcPts val="0"/>
                        </a:spcAft>
                      </a:pPr>
                      <a:endParaRPr lang="ru-RU" sz="1400"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3" hMerge="1">
                  <a:txBody>
                    <a:bodyPr/>
                    <a:lstStyle/>
                    <a:p>
                      <a:endParaRPr lang="ru-RU"/>
                    </a:p>
                  </a:txBody>
                  <a:tcPr/>
                </a:tc>
                <a:tc rowSpan="3" hMerge="1">
                  <a:txBody>
                    <a:bodyPr/>
                    <a:lstStyle/>
                    <a:p>
                      <a:endParaRPr lang="ru-RU"/>
                    </a:p>
                  </a:txBody>
                  <a:tcPr/>
                </a:tc>
                <a:tc rowSpan="3" hMerge="1">
                  <a:txBody>
                    <a:bodyPr/>
                    <a:lstStyle/>
                    <a:p>
                      <a:endParaRPr lang="ru-RU"/>
                    </a:p>
                  </a:txBody>
                  <a:tcPr/>
                </a:tc>
                <a:tc rowSpan="3" hMerge="1">
                  <a:txBody>
                    <a:bodyPr/>
                    <a:lstStyle/>
                    <a:p>
                      <a:endParaRPr lang="ru-RU"/>
                    </a:p>
                  </a:txBody>
                  <a:tcPr/>
                </a:tc>
                <a:tc rowSpan="3" hMerge="1">
                  <a:txBody>
                    <a:bodyPr/>
                    <a:lstStyle/>
                    <a:p>
                      <a:endParaRPr lang="ru-RU"/>
                    </a:p>
                  </a:txBody>
                  <a:tcPr/>
                </a:tc>
                <a:tc rowSpan="3" hMerge="1">
                  <a:txBody>
                    <a:bodyPr/>
                    <a:lstStyle/>
                    <a:p>
                      <a:endParaRPr lang="ru-RU"/>
                    </a:p>
                  </a:txBody>
                  <a:tcPr/>
                </a:tc>
                <a:tc>
                  <a:txBody>
                    <a:bodyPr/>
                    <a:lstStyle/>
                    <a:p>
                      <a:pPr>
                        <a:spcAft>
                          <a:spcPts val="0"/>
                        </a:spcAft>
                      </a:pPr>
                      <a:r>
                        <a:rPr lang="ru-RU" sz="2400" b="1" kern="50" dirty="0">
                          <a:solidFill>
                            <a:srgbClr val="FF0000"/>
                          </a:solidFill>
                          <a:latin typeface="Times New Roman"/>
                          <a:ea typeface="Times New Roman"/>
                          <a:cs typeface="Times New Roman"/>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о</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п</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и</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с</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а</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н</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и</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е</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428628">
                <a:tc gridSpan="7" vMerge="1">
                  <a:txBody>
                    <a:bodyPr/>
                    <a:lstStyle/>
                    <a:p>
                      <a:endParaRPr lang="ru-RU"/>
                    </a:p>
                  </a:txBody>
                  <a:tcPr/>
                </a:tc>
                <a:tc hMerge="1" vMerge="1">
                  <a:txBody>
                    <a:bodyPr/>
                    <a:lstStyle/>
                    <a:p>
                      <a:endParaRPr lang="ru-RU"/>
                    </a:p>
                  </a:txBody>
                  <a:tcPr/>
                </a:tc>
                <a:tc hMerge="1" vMerge="1">
                  <a:txBody>
                    <a:bodyPr/>
                    <a:lstStyle/>
                    <a:p>
                      <a:endParaRPr lang="ru-RU"/>
                    </a:p>
                  </a:txBody>
                  <a:tcPr/>
                </a:tc>
                <a:tc hMerge="1" vMerge="1">
                  <a:txBody>
                    <a:bodyPr/>
                    <a:lstStyle/>
                    <a:p>
                      <a:endParaRPr lang="ru-RU"/>
                    </a:p>
                  </a:txBody>
                  <a:tcPr/>
                </a:tc>
                <a:tc hMerge="1" vMerge="1">
                  <a:txBody>
                    <a:bodyPr/>
                    <a:lstStyle/>
                    <a:p>
                      <a:endParaRPr lang="ru-RU"/>
                    </a:p>
                  </a:txBody>
                  <a:tcPr/>
                </a:tc>
                <a:tc hMerge="1" vMerge="1">
                  <a:txBody>
                    <a:bodyPr/>
                    <a:lstStyle/>
                    <a:p>
                      <a:endParaRPr lang="ru-RU"/>
                    </a:p>
                  </a:txBody>
                  <a:tcPr/>
                </a:tc>
                <a:tc hMerge="1" vMerge="1">
                  <a:txBody>
                    <a:bodyPr/>
                    <a:lstStyle/>
                    <a:p>
                      <a:endParaRPr lang="ru-RU"/>
                    </a:p>
                  </a:txBody>
                  <a:tcPr/>
                </a:tc>
                <a:tc>
                  <a:txBody>
                    <a:bodyPr/>
                    <a:lstStyle/>
                    <a:p>
                      <a:pPr>
                        <a:spcAft>
                          <a:spcPts val="0"/>
                        </a:spcAft>
                      </a:pPr>
                      <a:r>
                        <a:rPr lang="ru-RU" sz="2400" b="1" kern="50" dirty="0">
                          <a:solidFill>
                            <a:srgbClr val="FF0000"/>
                          </a:solidFill>
                          <a:latin typeface="Times New Roman"/>
                          <a:ea typeface="Times New Roman"/>
                          <a:cs typeface="Times New Roman"/>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п</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р</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е</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д</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ы</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д</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у</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щ</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и</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й</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8628">
                <a:tc gridSpan="7" vMerge="1">
                  <a:txBody>
                    <a:bodyPr/>
                    <a:lstStyle/>
                    <a:p>
                      <a:endParaRPr lang="ru-RU"/>
                    </a:p>
                  </a:txBody>
                  <a:tcPr/>
                </a:tc>
                <a:tc hMerge="1" vMerge="1">
                  <a:txBody>
                    <a:bodyPr/>
                    <a:lstStyle/>
                    <a:p>
                      <a:endParaRPr lang="ru-RU"/>
                    </a:p>
                  </a:txBody>
                  <a:tcPr/>
                </a:tc>
                <a:tc hMerge="1" vMerge="1">
                  <a:txBody>
                    <a:bodyPr/>
                    <a:lstStyle/>
                    <a:p>
                      <a:endParaRPr lang="ru-RU"/>
                    </a:p>
                  </a:txBody>
                  <a:tcPr/>
                </a:tc>
                <a:tc hMerge="1" vMerge="1">
                  <a:txBody>
                    <a:bodyPr/>
                    <a:lstStyle/>
                    <a:p>
                      <a:endParaRPr lang="ru-RU"/>
                    </a:p>
                  </a:txBody>
                  <a:tcPr/>
                </a:tc>
                <a:tc hMerge="1" vMerge="1">
                  <a:txBody>
                    <a:bodyPr/>
                    <a:lstStyle/>
                    <a:p>
                      <a:endParaRPr lang="ru-RU"/>
                    </a:p>
                  </a:txBody>
                  <a:tcPr/>
                </a:tc>
                <a:tc hMerge="1" vMerge="1">
                  <a:txBody>
                    <a:bodyPr/>
                    <a:lstStyle/>
                    <a:p>
                      <a:endParaRPr lang="ru-RU"/>
                    </a:p>
                  </a:txBody>
                  <a:tcPr/>
                </a:tc>
                <a:tc hMerge="1" vMerge="1">
                  <a:txBody>
                    <a:bodyPr/>
                    <a:lstStyle/>
                    <a:p>
                      <a:endParaRPr lang="ru-RU"/>
                    </a:p>
                  </a:txBody>
                  <a:tcPr/>
                </a:tc>
                <a:tc>
                  <a:txBody>
                    <a:bodyPr/>
                    <a:lstStyle/>
                    <a:p>
                      <a:pPr>
                        <a:spcAft>
                          <a:spcPts val="0"/>
                        </a:spcAft>
                      </a:pPr>
                      <a:r>
                        <a:rPr lang="ru-RU" sz="2400" b="1" kern="50" dirty="0">
                          <a:solidFill>
                            <a:srgbClr val="FF0000"/>
                          </a:solidFill>
                          <a:latin typeface="Times New Roman"/>
                          <a:ea typeface="Times New Roman"/>
                          <a:cs typeface="Times New Roman"/>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к</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о</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н</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е</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ч</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н</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а</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я</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ru-RU"/>
                    </a:p>
                  </a:txBody>
                  <a:tcPr/>
                </a:tc>
              </a:tr>
              <a:tr h="428628">
                <a:tc gridSpan="9">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8">
                  <a:txBody>
                    <a:bodyPr/>
                    <a:lstStyle/>
                    <a:p>
                      <a:pPr>
                        <a:spcAft>
                          <a:spcPts val="0"/>
                        </a:spcAft>
                      </a:pPr>
                      <a:endParaRPr lang="ru-RU" sz="1400"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428628">
                <a:tc rowSpan="2" gridSpan="2">
                  <a:txBody>
                    <a:bodyPr/>
                    <a:lstStyle/>
                    <a:p>
                      <a:pPr>
                        <a:spcAft>
                          <a:spcPts val="0"/>
                        </a:spcAft>
                      </a:pPr>
                      <a:endParaRPr lang="ru-RU" sz="1400"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rowSpan="2" hMerge="1">
                  <a:txBody>
                    <a:bodyPr/>
                    <a:lstStyle/>
                    <a:p>
                      <a:endParaRPr lang="ru-RU"/>
                    </a:p>
                  </a:txBody>
                  <a:tcPr/>
                </a:tc>
                <a:tc gridSpan="4">
                  <a:txBody>
                    <a:bodyPr/>
                    <a:lstStyle/>
                    <a:p>
                      <a:pPr>
                        <a:spcAft>
                          <a:spcPts val="0"/>
                        </a:spcAft>
                      </a:pPr>
                      <a:endParaRPr lang="ru-RU" sz="1400" kern="50">
                        <a:solidFill>
                          <a:srgbClr val="FF0000"/>
                        </a:solidFill>
                        <a:latin typeface="Times New Roman"/>
                        <a:ea typeface="Times New Roman"/>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a:spcAft>
                          <a:spcPts val="0"/>
                        </a:spcAft>
                      </a:pPr>
                      <a:r>
                        <a:rPr lang="ru-RU" sz="2400" b="1" kern="50" dirty="0">
                          <a:solidFill>
                            <a:srgbClr val="FF0000"/>
                          </a:solidFill>
                          <a:latin typeface="Times New Roman"/>
                          <a:ea typeface="Times New Roman"/>
                          <a:cs typeface="Times New Roman"/>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ф</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о</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р</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м</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у</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л</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а</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spcAft>
                          <a:spcPts val="0"/>
                        </a:spcAft>
                      </a:pP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r>
              <a:tr h="428628">
                <a:tc gridSpan="2" vMerge="1">
                  <a:txBody>
                    <a:bodyPr/>
                    <a:lstStyle/>
                    <a:p>
                      <a:endParaRPr lang="ru-RU"/>
                    </a:p>
                  </a:txBody>
                  <a:tcPr/>
                </a:tc>
                <a:tc hMerge="1" vMerge="1">
                  <a:txBody>
                    <a:bodyPr/>
                    <a:lstStyle/>
                    <a:p>
                      <a:endParaRPr lang="ru-RU"/>
                    </a:p>
                  </a:txBody>
                  <a:tcPr/>
                </a:tc>
                <a:tc>
                  <a:txBody>
                    <a:bodyPr/>
                    <a:lstStyle/>
                    <a:p>
                      <a:pPr>
                        <a:spcAft>
                          <a:spcPts val="0"/>
                        </a:spcAft>
                      </a:pPr>
                      <a:r>
                        <a:rPr lang="ru-RU" sz="2400" b="1" kern="50" dirty="0">
                          <a:solidFill>
                            <a:srgbClr val="FF0000"/>
                          </a:solidFill>
                          <a:latin typeface="Times New Roman"/>
                          <a:ea typeface="Times New Roman"/>
                          <a:cs typeface="Times New Roman"/>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р</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е</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к</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у</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р</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р</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е</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н</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т</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н</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а</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я</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spcAft>
                          <a:spcPts val="0"/>
                        </a:spcAft>
                      </a:pPr>
                      <a:endParaRPr lang="ru-RU" sz="2800" i="1"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r>
              <a:tr h="428628">
                <a:tc gridSpan="3">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ru-RU"/>
                    </a:p>
                  </a:txBody>
                  <a:tcPr/>
                </a:tc>
                <a:tc hMerge="1">
                  <a:txBody>
                    <a:bodyPr/>
                    <a:lstStyle/>
                    <a:p>
                      <a:endParaRPr lang="ru-RU"/>
                    </a:p>
                  </a:txBody>
                  <a:tcPr/>
                </a:tc>
                <a:tc>
                  <a:txBody>
                    <a:bodyPr/>
                    <a:lstStyle/>
                    <a:p>
                      <a:pPr>
                        <a:spcAft>
                          <a:spcPts val="0"/>
                        </a:spcAft>
                      </a:pPr>
                      <a:r>
                        <a:rPr lang="ru-RU" sz="2400" b="1" kern="50" dirty="0">
                          <a:solidFill>
                            <a:srgbClr val="FF0000"/>
                          </a:solidFill>
                          <a:latin typeface="Times New Roman"/>
                          <a:ea typeface="Times New Roman"/>
                          <a:cs typeface="Times New Roman"/>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в</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о</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з</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р</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а</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с</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т</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а</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ю</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щ</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а</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я</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ru-RU"/>
                    </a:p>
                  </a:txBody>
                  <a:tcPr/>
                </a:tc>
              </a:tr>
              <a:tr h="428628">
                <a:tc gridSpan="3">
                  <a:txBody>
                    <a:bodyPr/>
                    <a:lstStyle/>
                    <a:p>
                      <a:pPr>
                        <a:spcAft>
                          <a:spcPts val="0"/>
                        </a:spcAft>
                      </a:pPr>
                      <a:endParaRPr lang="ru-RU" sz="1400" kern="5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ru-RU"/>
                    </a:p>
                  </a:txBody>
                  <a:tcPr/>
                </a:tc>
                <a:tc hMerge="1">
                  <a:txBody>
                    <a:bodyPr/>
                    <a:lstStyle/>
                    <a:p>
                      <a:endParaRPr lang="ru-RU"/>
                    </a:p>
                  </a:txBody>
                  <a:tcPr/>
                </a:tc>
                <a:tc>
                  <a:txBody>
                    <a:bodyPr/>
                    <a:lstStyle/>
                    <a:p>
                      <a:pPr>
                        <a:spcAft>
                          <a:spcPts val="0"/>
                        </a:spcAft>
                      </a:pPr>
                      <a:r>
                        <a:rPr lang="ru-RU" sz="2400" b="1" kern="50" dirty="0">
                          <a:solidFill>
                            <a:srgbClr val="FF0000"/>
                          </a:solidFill>
                          <a:latin typeface="Times New Roman"/>
                          <a:ea typeface="Times New Roman"/>
                          <a:cs typeface="Times New Roman"/>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р</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а</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з</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н</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о</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с</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т</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ь</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a:spcAft>
                          <a:spcPts val="0"/>
                        </a:spcAft>
                      </a:pPr>
                      <a:endParaRPr lang="ru-RU" sz="1400"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428628">
                <a:tc gridSpan="8">
                  <a:txBody>
                    <a:bodyPr/>
                    <a:lstStyle/>
                    <a:p>
                      <a:pPr>
                        <a:spcAft>
                          <a:spcPts val="0"/>
                        </a:spcAft>
                      </a:pPr>
                      <a:endParaRPr lang="ru-RU" sz="1400" b="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a:spcAft>
                          <a:spcPts val="0"/>
                        </a:spcAft>
                      </a:pPr>
                      <a:r>
                        <a:rPr lang="ru-RU" sz="2400" b="1" kern="50" dirty="0">
                          <a:solidFill>
                            <a:srgbClr val="FF0000"/>
                          </a:solidFill>
                          <a:latin typeface="Times New Roman"/>
                          <a:ea typeface="Times New Roman"/>
                          <a:cs typeface="Times New Roman"/>
                        </a:rPr>
                        <a:t>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и</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н</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д</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е</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к</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с</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spcAft>
                          <a:spcPts val="0"/>
                        </a:spcAft>
                      </a:pP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ru-RU"/>
                    </a:p>
                  </a:txBody>
                  <a:tcPr/>
                </a:tc>
                <a:tc hMerge="1">
                  <a:txBody>
                    <a:bodyPr/>
                    <a:lstStyle/>
                    <a:p>
                      <a:endParaRPr lang="ru-RU"/>
                    </a:p>
                  </a:txBody>
                  <a:tcPr/>
                </a:tc>
              </a:tr>
              <a:tr h="428628">
                <a:tc>
                  <a:txBody>
                    <a:bodyPr/>
                    <a:lstStyle/>
                    <a:p>
                      <a:pPr>
                        <a:spcAft>
                          <a:spcPts val="0"/>
                        </a:spcAft>
                      </a:pPr>
                      <a:r>
                        <a:rPr lang="ru-RU" sz="2400" b="1" kern="50" dirty="0">
                          <a:solidFill>
                            <a:srgbClr val="FF0000"/>
                          </a:solidFill>
                          <a:latin typeface="Times New Roman"/>
                          <a:ea typeface="Times New Roman"/>
                          <a:cs typeface="Times New Roman"/>
                        </a:rPr>
                        <a:t>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у</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б</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ы</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в</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а</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ю</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err="1" smtClean="0">
                          <a:latin typeface="Times New Roman"/>
                          <a:ea typeface="Times New Roman"/>
                          <a:cs typeface="Times New Roman"/>
                        </a:rPr>
                        <a:t>щ</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а</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2800" i="1" kern="50" dirty="0" smtClean="0">
                          <a:latin typeface="Times New Roman"/>
                          <a:ea typeface="Times New Roman"/>
                          <a:cs typeface="Times New Roman"/>
                        </a:rPr>
                        <a:t>я</a:t>
                      </a:r>
                      <a:endParaRPr lang="ru-RU" sz="2800" i="1"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8">
                  <a:txBody>
                    <a:bodyPr/>
                    <a:lstStyle/>
                    <a:p>
                      <a:pPr>
                        <a:spcAft>
                          <a:spcPts val="0"/>
                        </a:spcAft>
                      </a:pPr>
                      <a:endParaRPr lang="ru-RU" sz="1400" kern="5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bl>
          </a:graphicData>
        </a:graphic>
      </p:graphicFrame>
      <p:sp>
        <p:nvSpPr>
          <p:cNvPr id="3" name="TextBox 2"/>
          <p:cNvSpPr txBox="1"/>
          <p:nvPr/>
        </p:nvSpPr>
        <p:spPr>
          <a:xfrm>
            <a:off x="1428728" y="285728"/>
            <a:ext cx="6500858" cy="707886"/>
          </a:xfrm>
          <a:prstGeom prst="rect">
            <a:avLst/>
          </a:prstGeom>
          <a:noFill/>
        </p:spPr>
        <p:txBody>
          <a:bodyPr wrap="square" rtlCol="0">
            <a:spAutoFit/>
          </a:bodyPr>
          <a:lstStyle/>
          <a:p>
            <a:pPr algn="ctr"/>
            <a:r>
              <a:rPr lang="ru-RU" sz="4000" dirty="0" smtClean="0">
                <a:solidFill>
                  <a:srgbClr val="FF0000"/>
                </a:solidFill>
                <a:latin typeface="Times New Roman" pitchFamily="18" charset="0"/>
                <a:cs typeface="Times New Roman" pitchFamily="18" charset="0"/>
              </a:rPr>
              <a:t>Проверяем</a:t>
            </a:r>
            <a:endParaRPr lang="ru-RU" sz="4000" dirty="0">
              <a:solidFill>
                <a:srgbClr val="FF0000"/>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p:cNvPicPr>
            <a:picLocks noChangeAspect="1" noChangeArrowheads="1"/>
          </p:cNvPicPr>
          <p:nvPr/>
        </p:nvPicPr>
        <p:blipFill>
          <a:blip r:embed="rId2" cstate="print"/>
          <a:srcRect/>
          <a:stretch>
            <a:fillRect/>
          </a:stretch>
        </p:blipFill>
        <p:spPr bwMode="auto">
          <a:xfrm>
            <a:off x="1571604" y="857232"/>
            <a:ext cx="2826460" cy="714380"/>
          </a:xfrm>
          <a:prstGeom prst="rect">
            <a:avLst/>
          </a:prstGeom>
          <a:noFill/>
          <a:ln w="9525">
            <a:noFill/>
            <a:miter lim="800000"/>
            <a:headEnd/>
            <a:tailEnd/>
          </a:ln>
        </p:spPr>
      </p:pic>
      <p:pic>
        <p:nvPicPr>
          <p:cNvPr id="29699" name="Picture 3"/>
          <p:cNvPicPr>
            <a:picLocks noChangeAspect="1" noChangeArrowheads="1"/>
          </p:cNvPicPr>
          <p:nvPr/>
        </p:nvPicPr>
        <p:blipFill>
          <a:blip r:embed="rId3" cstate="print"/>
          <a:srcRect/>
          <a:stretch>
            <a:fillRect/>
          </a:stretch>
        </p:blipFill>
        <p:spPr bwMode="auto">
          <a:xfrm>
            <a:off x="4357686" y="1928802"/>
            <a:ext cx="1872588" cy="1000132"/>
          </a:xfrm>
          <a:prstGeom prst="rect">
            <a:avLst/>
          </a:prstGeom>
          <a:noFill/>
          <a:ln w="9525">
            <a:noFill/>
            <a:miter lim="800000"/>
            <a:headEnd/>
            <a:tailEnd/>
          </a:ln>
        </p:spPr>
      </p:pic>
      <p:pic>
        <p:nvPicPr>
          <p:cNvPr id="29700" name="Picture 4"/>
          <p:cNvPicPr>
            <a:picLocks noChangeAspect="1" noChangeArrowheads="1"/>
          </p:cNvPicPr>
          <p:nvPr/>
        </p:nvPicPr>
        <p:blipFill>
          <a:blip r:embed="rId4" cstate="print"/>
          <a:srcRect/>
          <a:stretch>
            <a:fillRect/>
          </a:stretch>
        </p:blipFill>
        <p:spPr bwMode="auto">
          <a:xfrm>
            <a:off x="4643438" y="3214686"/>
            <a:ext cx="3607619" cy="1285884"/>
          </a:xfrm>
          <a:prstGeom prst="rect">
            <a:avLst/>
          </a:prstGeom>
          <a:noFill/>
          <a:ln w="9525">
            <a:noFill/>
            <a:miter lim="800000"/>
            <a:headEnd/>
            <a:tailEnd/>
          </a:ln>
        </p:spPr>
      </p:pic>
      <p:pic>
        <p:nvPicPr>
          <p:cNvPr id="29701" name="Picture 5"/>
          <p:cNvPicPr>
            <a:picLocks noChangeAspect="1" noChangeArrowheads="1"/>
          </p:cNvPicPr>
          <p:nvPr/>
        </p:nvPicPr>
        <p:blipFill>
          <a:blip r:embed="rId5" cstate="print"/>
          <a:srcRect/>
          <a:stretch>
            <a:fillRect/>
          </a:stretch>
        </p:blipFill>
        <p:spPr bwMode="auto">
          <a:xfrm>
            <a:off x="714348" y="2643182"/>
            <a:ext cx="1896679" cy="642942"/>
          </a:xfrm>
          <a:prstGeom prst="rect">
            <a:avLst/>
          </a:prstGeom>
          <a:noFill/>
          <a:ln w="9525">
            <a:noFill/>
            <a:miter lim="800000"/>
            <a:headEnd/>
            <a:tailEnd/>
          </a:ln>
        </p:spPr>
      </p:pic>
      <p:pic>
        <p:nvPicPr>
          <p:cNvPr id="29702" name="Picture 6"/>
          <p:cNvPicPr>
            <a:picLocks noChangeAspect="1" noChangeArrowheads="1"/>
          </p:cNvPicPr>
          <p:nvPr/>
        </p:nvPicPr>
        <p:blipFill>
          <a:blip r:embed="rId6" cstate="print"/>
          <a:srcRect/>
          <a:stretch>
            <a:fillRect/>
          </a:stretch>
        </p:blipFill>
        <p:spPr bwMode="auto">
          <a:xfrm>
            <a:off x="4857752" y="4786322"/>
            <a:ext cx="2313894" cy="1143008"/>
          </a:xfrm>
          <a:prstGeom prst="rect">
            <a:avLst/>
          </a:prstGeom>
          <a:noFill/>
          <a:ln w="9525">
            <a:noFill/>
            <a:miter lim="800000"/>
            <a:headEnd/>
            <a:tailEnd/>
          </a:ln>
        </p:spPr>
      </p:pic>
      <p:pic>
        <p:nvPicPr>
          <p:cNvPr id="29703" name="Picture 7"/>
          <p:cNvPicPr>
            <a:picLocks noChangeAspect="1" noChangeArrowheads="1"/>
          </p:cNvPicPr>
          <p:nvPr/>
        </p:nvPicPr>
        <p:blipFill>
          <a:blip r:embed="rId7" cstate="print"/>
          <a:srcRect/>
          <a:stretch>
            <a:fillRect/>
          </a:stretch>
        </p:blipFill>
        <p:spPr bwMode="auto">
          <a:xfrm>
            <a:off x="1214414" y="4500570"/>
            <a:ext cx="2619393" cy="785818"/>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785786" y="714358"/>
          <a:ext cx="7715304" cy="5664370"/>
        </p:xfrm>
        <a:graphic>
          <a:graphicData uri="http://schemas.openxmlformats.org/drawingml/2006/table">
            <a:tbl>
              <a:tblPr/>
              <a:tblGrid>
                <a:gridCol w="2420666"/>
                <a:gridCol w="2647319"/>
                <a:gridCol w="2647319"/>
              </a:tblGrid>
              <a:tr h="649590">
                <a:tc rowSpan="2">
                  <a:txBody>
                    <a:bodyPr/>
                    <a:lstStyle/>
                    <a:p>
                      <a:endParaRPr lang="ru-RU" sz="2000" dirty="0">
                        <a:latin typeface="Calibri"/>
                        <a:ea typeface="Times New Roman"/>
                        <a:cs typeface="Times New Roman"/>
                      </a:endParaRPr>
                    </a:p>
                  </a:txBody>
                  <a:tcPr marL="54919" marR="7163" marT="7163" marB="716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50000"/>
                        </a:lnSpc>
                        <a:spcAft>
                          <a:spcPts val="0"/>
                        </a:spcAft>
                      </a:pPr>
                      <a:r>
                        <a:rPr lang="ru-RU" sz="2000" b="1" kern="50" dirty="0">
                          <a:latin typeface="Bookman Old Style"/>
                          <a:ea typeface="Times New Roman"/>
                          <a:cs typeface="Times New Roman"/>
                        </a:rPr>
                        <a:t>Прогрессии</a:t>
                      </a:r>
                      <a:endParaRPr lang="ru-RU" sz="2000" kern="50" dirty="0">
                        <a:latin typeface="Times New Roman"/>
                        <a:ea typeface="Times New Roman"/>
                        <a:cs typeface="Times New Roman"/>
                      </a:endParaRPr>
                    </a:p>
                  </a:txBody>
                  <a:tcPr marL="54919" marR="549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686599">
                <a:tc vMerge="1">
                  <a:txBody>
                    <a:bodyPr/>
                    <a:lstStyle/>
                    <a:p>
                      <a:endParaRPr lang="ru-RU"/>
                    </a:p>
                  </a:txBody>
                  <a:tcPr/>
                </a:tc>
                <a:tc>
                  <a:txBody>
                    <a:bodyPr/>
                    <a:lstStyle/>
                    <a:p>
                      <a:pPr>
                        <a:lnSpc>
                          <a:spcPct val="150000"/>
                        </a:lnSpc>
                        <a:spcAft>
                          <a:spcPts val="0"/>
                        </a:spcAft>
                      </a:pPr>
                      <a:r>
                        <a:rPr lang="ru-RU" sz="2000" b="1" kern="50" dirty="0">
                          <a:latin typeface="Bookman Old Style"/>
                          <a:ea typeface="Times New Roman"/>
                          <a:cs typeface="Times New Roman"/>
                        </a:rPr>
                        <a:t>Арифметическая</a:t>
                      </a:r>
                      <a:endParaRPr lang="ru-RU" sz="2000" kern="50" dirty="0">
                        <a:latin typeface="Times New Roman"/>
                        <a:ea typeface="Times New Roman"/>
                        <a:cs typeface="Times New Roman"/>
                      </a:endParaRPr>
                    </a:p>
                  </a:txBody>
                  <a:tcPr marL="54919" marR="7163" marT="7163" marB="716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ru-RU" sz="2000" b="1" kern="50">
                          <a:latin typeface="Bookman Old Style"/>
                          <a:ea typeface="Times New Roman"/>
                          <a:cs typeface="Times New Roman"/>
                        </a:rPr>
                        <a:t>Геометрическая</a:t>
                      </a:r>
                      <a:endParaRPr lang="ru-RU" sz="2000" kern="50">
                        <a:latin typeface="Times New Roman"/>
                        <a:ea typeface="Times New Roman"/>
                        <a:cs typeface="Times New Roman"/>
                      </a:endParaRPr>
                    </a:p>
                  </a:txBody>
                  <a:tcPr marL="54919" marR="549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6599">
                <a:tc>
                  <a:txBody>
                    <a:bodyPr/>
                    <a:lstStyle/>
                    <a:p>
                      <a:pPr>
                        <a:lnSpc>
                          <a:spcPct val="150000"/>
                        </a:lnSpc>
                        <a:spcAft>
                          <a:spcPts val="0"/>
                        </a:spcAft>
                      </a:pPr>
                      <a:r>
                        <a:rPr lang="ru-RU" sz="2000" kern="50" dirty="0">
                          <a:latin typeface="Bookman Old Style"/>
                          <a:ea typeface="Times New Roman"/>
                          <a:cs typeface="Times New Roman"/>
                        </a:rPr>
                        <a:t>Определение</a:t>
                      </a:r>
                      <a:endParaRPr lang="ru-RU" sz="2000" kern="50" dirty="0">
                        <a:latin typeface="Times New Roman"/>
                        <a:ea typeface="Times New Roman"/>
                        <a:cs typeface="Times New Roman"/>
                      </a:endParaRPr>
                    </a:p>
                  </a:txBody>
                  <a:tcPr marL="54919" marR="7163" marT="7163" marB="716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ru-RU" sz="2000" kern="50" dirty="0">
                        <a:latin typeface="Bookman Old Style"/>
                        <a:ea typeface="Times New Roman"/>
                        <a:cs typeface="Times New Roman"/>
                      </a:endParaRPr>
                    </a:p>
                  </a:txBody>
                  <a:tcPr marL="54919" marR="7163" marT="7163" marB="716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ru-RU" sz="2000" kern="50">
                        <a:latin typeface="Bookman Old Style"/>
                        <a:ea typeface="Times New Roman"/>
                        <a:cs typeface="Times New Roman"/>
                      </a:endParaRPr>
                    </a:p>
                  </a:txBody>
                  <a:tcPr marL="54919" marR="549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6190">
                <a:tc>
                  <a:txBody>
                    <a:bodyPr/>
                    <a:lstStyle/>
                    <a:p>
                      <a:pPr>
                        <a:lnSpc>
                          <a:spcPct val="150000"/>
                        </a:lnSpc>
                        <a:spcAft>
                          <a:spcPts val="0"/>
                        </a:spcAft>
                      </a:pPr>
                      <a:r>
                        <a:rPr lang="ru-RU" sz="2000" kern="50">
                          <a:latin typeface="Bookman Old Style"/>
                          <a:ea typeface="Times New Roman"/>
                          <a:cs typeface="Times New Roman"/>
                        </a:rPr>
                        <a:t>Формула n первых членов прогрессии</a:t>
                      </a:r>
                      <a:endParaRPr lang="ru-RU" sz="2000" kern="50">
                        <a:latin typeface="Times New Roman"/>
                        <a:ea typeface="Times New Roman"/>
                        <a:cs typeface="Times New Roman"/>
                      </a:endParaRPr>
                    </a:p>
                  </a:txBody>
                  <a:tcPr marL="54919" marR="7163" marT="7163" marB="716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ru-RU" sz="2000" kern="50" dirty="0">
                        <a:latin typeface="Bookman Old Style"/>
                        <a:ea typeface="Times New Roman"/>
                        <a:cs typeface="Times New Roman"/>
                      </a:endParaRPr>
                    </a:p>
                  </a:txBody>
                  <a:tcPr marL="54919" marR="7163" marT="7163" marB="716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ru-RU" sz="2000" kern="50">
                        <a:latin typeface="Bookman Old Style"/>
                        <a:ea typeface="Times New Roman"/>
                        <a:cs typeface="Times New Roman"/>
                      </a:endParaRPr>
                    </a:p>
                  </a:txBody>
                  <a:tcPr marL="54919" marR="549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43454">
                <a:tc>
                  <a:txBody>
                    <a:bodyPr/>
                    <a:lstStyle/>
                    <a:p>
                      <a:pPr>
                        <a:lnSpc>
                          <a:spcPct val="150000"/>
                        </a:lnSpc>
                        <a:spcAft>
                          <a:spcPts val="0"/>
                        </a:spcAft>
                      </a:pPr>
                      <a:r>
                        <a:rPr lang="ru-RU" sz="2000" kern="50">
                          <a:latin typeface="Bookman Old Style"/>
                          <a:ea typeface="Times New Roman"/>
                          <a:cs typeface="Times New Roman"/>
                        </a:rPr>
                        <a:t>Сумма n первых членов прогрессии</a:t>
                      </a:r>
                      <a:endParaRPr lang="ru-RU" sz="2000" kern="50">
                        <a:latin typeface="Times New Roman"/>
                        <a:ea typeface="Times New Roman"/>
                        <a:cs typeface="Times New Roman"/>
                      </a:endParaRPr>
                    </a:p>
                  </a:txBody>
                  <a:tcPr marL="54919" marR="7163" marT="7163" marB="716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ru-RU" sz="2000" kern="50" dirty="0">
                        <a:latin typeface="Bookman Old Style"/>
                        <a:ea typeface="Times New Roman"/>
                        <a:cs typeface="Times New Roman"/>
                      </a:endParaRPr>
                    </a:p>
                  </a:txBody>
                  <a:tcPr marL="54919" marR="7163" marT="7163" marB="716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ru-RU" sz="2000" kern="50" dirty="0">
                        <a:latin typeface="Bookman Old Style"/>
                        <a:ea typeface="Times New Roman"/>
                        <a:cs typeface="Times New Roman"/>
                      </a:endParaRPr>
                    </a:p>
                  </a:txBody>
                  <a:tcPr marL="54919" marR="549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9730">
                <a:tc>
                  <a:txBody>
                    <a:bodyPr/>
                    <a:lstStyle/>
                    <a:p>
                      <a:pPr>
                        <a:lnSpc>
                          <a:spcPct val="150000"/>
                        </a:lnSpc>
                        <a:spcAft>
                          <a:spcPts val="0"/>
                        </a:spcAft>
                      </a:pPr>
                      <a:r>
                        <a:rPr lang="ru-RU" sz="2000" kern="50">
                          <a:latin typeface="Bookman Old Style"/>
                          <a:ea typeface="Times New Roman"/>
                          <a:cs typeface="Times New Roman"/>
                        </a:rPr>
                        <a:t>Свойства</a:t>
                      </a:r>
                      <a:endParaRPr lang="ru-RU" sz="2000" kern="50">
                        <a:latin typeface="Times New Roman"/>
                        <a:ea typeface="Times New Roman"/>
                        <a:cs typeface="Times New Roman"/>
                      </a:endParaRPr>
                    </a:p>
                  </a:txBody>
                  <a:tcPr marL="54919" marR="7163" marT="7163" marB="716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ru-RU" sz="2000" kern="50" dirty="0">
                        <a:latin typeface="Bookman Old Style"/>
                        <a:ea typeface="Times New Roman"/>
                        <a:cs typeface="Times New Roman"/>
                      </a:endParaRPr>
                    </a:p>
                  </a:txBody>
                  <a:tcPr marL="54919" marR="7163" marT="7163" marB="716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ru-RU" sz="2000" kern="50" dirty="0">
                        <a:latin typeface="Bookman Old Style"/>
                        <a:ea typeface="Times New Roman"/>
                        <a:cs typeface="Times New Roman"/>
                      </a:endParaRPr>
                    </a:p>
                  </a:txBody>
                  <a:tcPr marL="54919" marR="549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30728" name="Picture 8" descr="http://refdb.ru/images/740/1478222/ff4def26.gif"/>
          <p:cNvPicPr>
            <a:picLocks noChangeAspect="1" noChangeArrowheads="1"/>
          </p:cNvPicPr>
          <p:nvPr/>
        </p:nvPicPr>
        <p:blipFill>
          <a:blip r:embed="rId2" r:link="rId3" cstate="print"/>
          <a:srcRect/>
          <a:stretch>
            <a:fillRect/>
          </a:stretch>
        </p:blipFill>
        <p:spPr bwMode="auto">
          <a:xfrm>
            <a:off x="3707904" y="3356992"/>
            <a:ext cx="1695876" cy="428628"/>
          </a:xfrm>
          <a:prstGeom prst="rect">
            <a:avLst/>
          </a:prstGeom>
          <a:noFill/>
        </p:spPr>
      </p:pic>
      <p:pic>
        <p:nvPicPr>
          <p:cNvPr id="30727" name="Picture 7" descr="http://refdb.ru/images/740/1478222/404be3d1.gif"/>
          <p:cNvPicPr>
            <a:picLocks noChangeAspect="1" noChangeArrowheads="1"/>
          </p:cNvPicPr>
          <p:nvPr/>
        </p:nvPicPr>
        <p:blipFill>
          <a:blip r:embed="rId4" r:link="rId5" cstate="print"/>
          <a:srcRect/>
          <a:stretch>
            <a:fillRect/>
          </a:stretch>
        </p:blipFill>
        <p:spPr bwMode="auto">
          <a:xfrm>
            <a:off x="6804248" y="3212976"/>
            <a:ext cx="1125149" cy="381406"/>
          </a:xfrm>
          <a:prstGeom prst="rect">
            <a:avLst/>
          </a:prstGeom>
          <a:noFill/>
        </p:spPr>
      </p:pic>
      <p:pic>
        <p:nvPicPr>
          <p:cNvPr id="30724" name="Picture 4" descr="http://refdb.ru/images/740/1478222/f11aa795.gif"/>
          <p:cNvPicPr>
            <a:picLocks noChangeAspect="1" noChangeArrowheads="1"/>
          </p:cNvPicPr>
          <p:nvPr/>
        </p:nvPicPr>
        <p:blipFill>
          <a:blip r:embed="rId6" r:link="rId7" cstate="print"/>
          <a:srcRect/>
          <a:stretch>
            <a:fillRect/>
          </a:stretch>
        </p:blipFill>
        <p:spPr bwMode="auto">
          <a:xfrm>
            <a:off x="3585760" y="4357694"/>
            <a:ext cx="2204656" cy="785818"/>
          </a:xfrm>
          <a:prstGeom prst="rect">
            <a:avLst/>
          </a:prstGeom>
          <a:noFill/>
        </p:spPr>
      </p:pic>
      <p:pic>
        <p:nvPicPr>
          <p:cNvPr id="30723" name="Picture 3" descr="http://refdb.ru/images/740/1478222/221ac6bd.gif"/>
          <p:cNvPicPr>
            <a:picLocks noChangeAspect="1" noChangeArrowheads="1"/>
          </p:cNvPicPr>
          <p:nvPr/>
        </p:nvPicPr>
        <p:blipFill>
          <a:blip r:embed="rId8" r:link="rId9" cstate="print"/>
          <a:srcRect/>
          <a:stretch>
            <a:fillRect/>
          </a:stretch>
        </p:blipFill>
        <p:spPr bwMode="auto">
          <a:xfrm>
            <a:off x="6357950" y="4429132"/>
            <a:ext cx="1734448" cy="857256"/>
          </a:xfrm>
          <a:prstGeom prst="rect">
            <a:avLst/>
          </a:prstGeom>
          <a:noFill/>
        </p:spPr>
      </p:pic>
      <p:pic>
        <p:nvPicPr>
          <p:cNvPr id="30722" name="Picture 2" descr="http://refdb.ru/images/740/1478222/bdf232ef.gif"/>
          <p:cNvPicPr>
            <a:picLocks noChangeAspect="1" noChangeArrowheads="1"/>
          </p:cNvPicPr>
          <p:nvPr/>
        </p:nvPicPr>
        <p:blipFill>
          <a:blip r:embed="rId10" r:link="rId11" cstate="print"/>
          <a:srcRect/>
          <a:stretch>
            <a:fillRect/>
          </a:stretch>
        </p:blipFill>
        <p:spPr bwMode="auto">
          <a:xfrm>
            <a:off x="3571868" y="5466274"/>
            <a:ext cx="1571636" cy="776350"/>
          </a:xfrm>
          <a:prstGeom prst="rect">
            <a:avLst/>
          </a:prstGeom>
          <a:noFill/>
        </p:spPr>
      </p:pic>
      <p:pic>
        <p:nvPicPr>
          <p:cNvPr id="30721" name="Picture 1" descr="http://refdb.ru/images/740/1478222/caa3bd2b.gif"/>
          <p:cNvPicPr>
            <a:picLocks noChangeAspect="1" noChangeArrowheads="1"/>
          </p:cNvPicPr>
          <p:nvPr/>
        </p:nvPicPr>
        <p:blipFill>
          <a:blip r:embed="rId12" r:link="rId13" cstate="print"/>
          <a:srcRect/>
          <a:stretch>
            <a:fillRect/>
          </a:stretch>
        </p:blipFill>
        <p:spPr bwMode="auto">
          <a:xfrm>
            <a:off x="6429387" y="5643578"/>
            <a:ext cx="1905013" cy="571504"/>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785786" y="714356"/>
            <a:ext cx="7358114" cy="51398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4000" b="0" i="1" u="none" strike="noStrike" cap="none" normalizeH="0" baseline="0" dirty="0" smtClean="0">
                <a:ln>
                  <a:noFill/>
                </a:ln>
                <a:solidFill>
                  <a:schemeClr val="tx1"/>
                </a:solidFill>
                <a:effectLst/>
                <a:latin typeface="Bookman Old Style" pitchFamily="18" charset="0"/>
                <a:ea typeface="Times New Roman" pitchFamily="18" charset="0"/>
                <a:cs typeface="Arial" pitchFamily="34" charset="0"/>
              </a:rPr>
              <a:t>«</a:t>
            </a:r>
            <a:r>
              <a:rPr kumimoji="0" lang="ru-RU" sz="3200" b="0" i="1" u="none" strike="noStrike" cap="none" normalizeH="0" baseline="0" dirty="0" smtClean="0">
                <a:ln>
                  <a:noFill/>
                </a:ln>
                <a:solidFill>
                  <a:schemeClr val="tx1"/>
                </a:solidFill>
                <a:effectLst/>
                <a:latin typeface="Bookman Old Style" pitchFamily="18" charset="0"/>
                <a:ea typeface="Times New Roman" pitchFamily="18" charset="0"/>
                <a:cs typeface="Arial" pitchFamily="34" charset="0"/>
              </a:rPr>
              <a:t>Умение решать задачи – практическое искусство, подобное плаванию или катанию на лыжах, или игре на фортепиано; научиться этому, можно лишь подражая избранным образцам и постоянно тренируясь».</a:t>
            </a:r>
            <a:endParaRPr kumimoji="0" lang="ru-RU"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3200" b="0" i="1" u="none" strike="noStrike" cap="none" normalizeH="0" baseline="0" dirty="0" smtClean="0">
                <a:ln>
                  <a:noFill/>
                </a:ln>
                <a:solidFill>
                  <a:schemeClr val="tx1"/>
                </a:solidFill>
                <a:effectLst/>
                <a:latin typeface="Bookman Old Style" pitchFamily="18" charset="0"/>
                <a:ea typeface="Times New Roman" pitchFamily="18" charset="0"/>
                <a:cs typeface="Arial" pitchFamily="34" charset="0"/>
              </a:rPr>
              <a:t>(</a:t>
            </a:r>
            <a:r>
              <a:rPr kumimoji="0" lang="ru-RU" sz="3200" b="0" i="1" u="none" strike="noStrike" cap="none" normalizeH="0" baseline="0" dirty="0" err="1" smtClean="0">
                <a:ln>
                  <a:noFill/>
                </a:ln>
                <a:solidFill>
                  <a:schemeClr val="tx1"/>
                </a:solidFill>
                <a:effectLst/>
                <a:latin typeface="Bookman Old Style" pitchFamily="18" charset="0"/>
                <a:ea typeface="Times New Roman" pitchFamily="18" charset="0"/>
                <a:cs typeface="Arial" pitchFamily="34" charset="0"/>
              </a:rPr>
              <a:t>Дьёрдь</a:t>
            </a:r>
            <a:r>
              <a:rPr kumimoji="0" lang="ru-RU" sz="3200" b="0" i="1" u="none" strike="noStrike" cap="none" normalizeH="0" baseline="0" dirty="0" smtClean="0">
                <a:ln>
                  <a:noFill/>
                </a:ln>
                <a:solidFill>
                  <a:schemeClr val="tx1"/>
                </a:solidFill>
                <a:effectLst/>
                <a:latin typeface="Bookman Old Style" pitchFamily="18" charset="0"/>
                <a:ea typeface="Times New Roman" pitchFamily="18" charset="0"/>
                <a:cs typeface="Arial" pitchFamily="34" charset="0"/>
              </a:rPr>
              <a:t> Пойа, швейцарский математик)</a:t>
            </a:r>
            <a:endParaRPr kumimoji="0" lang="ru-RU"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100</TotalTime>
  <Words>805</Words>
  <Application>Microsoft Office PowerPoint</Application>
  <PresentationFormat>Экран (4:3)</PresentationFormat>
  <Paragraphs>194</Paragraphs>
  <Slides>17</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17</vt:i4>
      </vt:variant>
    </vt:vector>
  </HeadingPairs>
  <TitlesOfParts>
    <vt:vector size="19" baseType="lpstr">
      <vt:lpstr>Аспект</vt:lpstr>
      <vt:lpstr>Формула</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Ксения</dc:creator>
  <cp:lastModifiedBy>Пользователь</cp:lastModifiedBy>
  <cp:revision>14</cp:revision>
  <dcterms:created xsi:type="dcterms:W3CDTF">2016-05-16T22:47:33Z</dcterms:created>
  <dcterms:modified xsi:type="dcterms:W3CDTF">2020-07-30T23:04:28Z</dcterms:modified>
</cp:coreProperties>
</file>