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26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36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2000">
                <a:latin typeface="Arial"/>
              </a:rPr>
              <a:t>Для правки формата примечаний щёлкните мышью</a:t>
            </a:r>
            <a:endParaRPr/>
          </a:p>
        </p:txBody>
      </p:sp>
      <p:sp>
        <p:nvSpPr>
          <p:cNvPr id="8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1400">
                <a:latin typeface="Times New Roman"/>
              </a:rPr>
              <a:t>&lt;заголовок&gt;</a:t>
            </a:r>
            <a:endParaRPr/>
          </a:p>
        </p:txBody>
      </p:sp>
      <p:sp>
        <p:nvSpPr>
          <p:cNvPr id="8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ru-RU" sz="1400">
                <a:latin typeface="Times New Roman"/>
              </a:rPr>
              <a:t>&lt;дата/время&gt;</a:t>
            </a:r>
            <a:endParaRPr/>
          </a:p>
        </p:txBody>
      </p:sp>
      <p:sp>
        <p:nvSpPr>
          <p:cNvPr id="9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ru-RU" sz="1400">
                <a:latin typeface="Times New Roman"/>
              </a:rPr>
              <a:t>&lt;нижний колонтитул&gt;</a:t>
            </a:r>
            <a:endParaRPr/>
          </a:p>
        </p:txBody>
      </p:sp>
      <p:sp>
        <p:nvSpPr>
          <p:cNvPr id="9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0D2DB57C-CFD8-4DAB-82D6-94EE014BF1A9}" type="slidenum">
              <a:rPr lang="ru-RU" sz="1400">
                <a:latin typeface="Times New Roman"/>
              </a:r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0532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01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6F2BED71-064D-44CE-A5C6-E6E8DCC0D7DE}" type="slidenum">
              <a:rPr lang="ru-RU" sz="1200" strike="noStrike">
                <a:solidFill>
                  <a:srgbClr val="000000"/>
                </a:solidFill>
                <a:latin typeface="+mn-lt"/>
                <a:ea typeface="+mn-ea"/>
              </a:rPr>
              <a:t>5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822924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4228200"/>
            <a:ext cx="822924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674240" y="193536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4674240" y="422820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422820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8229240" cy="4388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457200" y="1935360"/>
            <a:ext cx="8229240" cy="4388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42" name="Рисунок 41"/>
          <p:cNvPicPr/>
          <p:nvPr/>
        </p:nvPicPr>
        <p:blipFill>
          <a:blip r:embed="rId2"/>
          <a:stretch/>
        </p:blipFill>
        <p:spPr>
          <a:xfrm>
            <a:off x="1821240" y="1935000"/>
            <a:ext cx="5500440" cy="4388760"/>
          </a:xfrm>
          <a:prstGeom prst="rect">
            <a:avLst/>
          </a:prstGeom>
          <a:ln>
            <a:noFill/>
          </a:ln>
        </p:spPr>
      </p:pic>
      <p:pic>
        <p:nvPicPr>
          <p:cNvPr id="43" name="Рисунок 42"/>
          <p:cNvPicPr/>
          <p:nvPr/>
        </p:nvPicPr>
        <p:blipFill>
          <a:blip r:embed="rId2"/>
          <a:stretch/>
        </p:blipFill>
        <p:spPr>
          <a:xfrm>
            <a:off x="1821240" y="1935000"/>
            <a:ext cx="5500440" cy="4388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subTitle"/>
          </p:nvPr>
        </p:nvSpPr>
        <p:spPr>
          <a:xfrm>
            <a:off x="457200" y="1935360"/>
            <a:ext cx="8229240" cy="4388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8229240" cy="4388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4015800" cy="4388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935360"/>
            <a:ext cx="4015800" cy="4388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subTitle"/>
          </p:nvPr>
        </p:nvSpPr>
        <p:spPr>
          <a:xfrm>
            <a:off x="457200" y="70416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57200" y="422820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674240" y="1935360"/>
            <a:ext cx="4015800" cy="4388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457200" y="1935360"/>
            <a:ext cx="8229240" cy="4388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4015800" cy="4388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74240" y="193536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674240" y="422820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93536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200" y="4228200"/>
            <a:ext cx="822924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822924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457200" y="4228200"/>
            <a:ext cx="822924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674240" y="193536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4674240" y="422820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1" name="PlaceHolder 5"/>
          <p:cNvSpPr>
            <a:spLocks noGrp="1"/>
          </p:cNvSpPr>
          <p:nvPr>
            <p:ph type="body"/>
          </p:nvPr>
        </p:nvSpPr>
        <p:spPr>
          <a:xfrm>
            <a:off x="457200" y="422820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8229240" cy="4388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57200" y="1935360"/>
            <a:ext cx="8229240" cy="4388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85" name="Рисунок 84"/>
          <p:cNvPicPr/>
          <p:nvPr/>
        </p:nvPicPr>
        <p:blipFill>
          <a:blip r:embed="rId2"/>
          <a:stretch/>
        </p:blipFill>
        <p:spPr>
          <a:xfrm>
            <a:off x="1821240" y="1935000"/>
            <a:ext cx="5500440" cy="4388760"/>
          </a:xfrm>
          <a:prstGeom prst="rect">
            <a:avLst/>
          </a:prstGeom>
          <a:ln>
            <a:noFill/>
          </a:ln>
        </p:spPr>
      </p:pic>
      <p:pic>
        <p:nvPicPr>
          <p:cNvPr id="86" name="Рисунок 85"/>
          <p:cNvPicPr/>
          <p:nvPr/>
        </p:nvPicPr>
        <p:blipFill>
          <a:blip r:embed="rId2"/>
          <a:stretch/>
        </p:blipFill>
        <p:spPr>
          <a:xfrm>
            <a:off x="1821240" y="1935000"/>
            <a:ext cx="5500440" cy="4388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8229240" cy="4388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4015800" cy="4388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935360"/>
            <a:ext cx="4015800" cy="4388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457200" y="70416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57200" y="422820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674240" y="1935360"/>
            <a:ext cx="4015800" cy="4388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4015800" cy="4388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93536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674240" y="422820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93536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57200" y="4228200"/>
            <a:ext cx="822924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7E043-35DA-44FC-8599-F45307D8B5E0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83473-1781-4194-95BE-70326A54E0C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1"/>
          <p:cNvSpPr/>
          <p:nvPr/>
        </p:nvSpPr>
        <p:spPr>
          <a:xfrm>
            <a:off x="-9360" y="-7200"/>
            <a:ext cx="9162720" cy="1041120"/>
          </a:xfrm>
          <a:custGeom>
            <a:avLst/>
            <a:gdLst/>
            <a:ahLst/>
            <a:cxnLst/>
            <a:rect l="0" t="0" r="r" b="b"/>
            <a:pathLst>
              <a:path w="5773" h="657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/>
          </a:gra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" name="CustomShape 2"/>
          <p:cNvSpPr/>
          <p:nvPr/>
        </p:nvSpPr>
        <p:spPr>
          <a:xfrm>
            <a:off x="4381560" y="-7200"/>
            <a:ext cx="4762080" cy="637920"/>
          </a:xfrm>
          <a:custGeom>
            <a:avLst/>
            <a:gdLst/>
            <a:ahLst/>
            <a:cxnLst/>
            <a:rect l="0" t="0" r="r" b="b"/>
            <a:pathLst>
              <a:path w="3001" h="596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16200000"/>
          </a:gra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6" name="CustomShape 3"/>
          <p:cNvSpPr/>
          <p:nvPr/>
        </p:nvSpPr>
        <p:spPr>
          <a:xfrm rot="21435600">
            <a:off x="-18720" y="201960"/>
            <a:ext cx="9162720" cy="648720"/>
          </a:xfrm>
          <a:custGeom>
            <a:avLst/>
            <a:gdLst/>
            <a:ahLst/>
            <a:cxnLst/>
            <a:rect l="0" t="0" r="r" b="b"/>
            <a:pathLst>
              <a:path w="5773" h="1056">
                <a:moveTo>
                  <a:pt x="0" y="966"/>
                </a:moveTo>
                <a:cubicBezTo>
                  <a:pt x="282" y="738"/>
                  <a:pt x="923" y="275"/>
                  <a:pt x="1608" y="282"/>
                </a:cubicBezTo>
                <a:cubicBezTo>
                  <a:pt x="2293" y="289"/>
                  <a:pt x="3416" y="1055"/>
                  <a:pt x="4110" y="1008"/>
                </a:cubicBezTo>
                <a:cubicBezTo>
                  <a:pt x="4804" y="961"/>
                  <a:pt x="5426" y="210"/>
                  <a:pt x="5772" y="0"/>
                </a:cubicBezTo>
              </a:path>
            </a:pathLst>
          </a:custGeom>
          <a:noFill/>
          <a:ln w="10800">
            <a:solidFill>
              <a:srgbClr val="09B7B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" name="CustomShape 4"/>
          <p:cNvSpPr/>
          <p:nvPr/>
        </p:nvSpPr>
        <p:spPr>
          <a:xfrm rot="21435600">
            <a:off x="-14040" y="275400"/>
            <a:ext cx="9175320" cy="529920"/>
          </a:xfrm>
          <a:custGeom>
            <a:avLst/>
            <a:gdLst/>
            <a:ahLst/>
            <a:cxnLst/>
            <a:rect l="0" t="0" r="r" b="b"/>
            <a:pathLst>
              <a:path w="5767" h="855">
                <a:moveTo>
                  <a:pt x="0" y="732"/>
                </a:moveTo>
                <a:cubicBezTo>
                  <a:pt x="273" y="647"/>
                  <a:pt x="951" y="214"/>
                  <a:pt x="1638" y="228"/>
                </a:cubicBezTo>
                <a:cubicBezTo>
                  <a:pt x="2325" y="242"/>
                  <a:pt x="3434" y="854"/>
                  <a:pt x="4122" y="816"/>
                </a:cubicBezTo>
                <a:cubicBezTo>
                  <a:pt x="4810" y="778"/>
                  <a:pt x="5424" y="170"/>
                  <a:pt x="5766" y="0"/>
                </a:cubicBezTo>
              </a:path>
            </a:pathLst>
          </a:custGeom>
          <a:noFill/>
          <a:ln w="9360">
            <a:solidFill>
              <a:srgbClr val="0F6FC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8" name="PlaceHolder 5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ru-RU" sz="5000" strike="noStrike">
                <a:solidFill>
                  <a:srgbClr val="04617B"/>
                </a:solidFill>
                <a:latin typeface="Calibri"/>
              </a:rPr>
              <a:t>Образец заголовка</a:t>
            </a:r>
            <a:endParaRPr/>
          </a:p>
        </p:txBody>
      </p:sp>
      <p:sp>
        <p:nvSpPr>
          <p:cNvPr id="49" name="PlaceHolder 6"/>
          <p:cNvSpPr>
            <a:spLocks noGrp="1"/>
          </p:cNvSpPr>
          <p:nvPr>
            <p:ph type="body"/>
          </p:nvPr>
        </p:nvSpPr>
        <p:spPr>
          <a:xfrm>
            <a:off x="457200" y="1935360"/>
            <a:ext cx="8229240" cy="438876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buSzPct val="45000"/>
              <a:buFont typeface="StarSymbol"/>
              <a:buChar char=""/>
            </a:pPr>
            <a:r>
              <a:rPr lang="ru-RU" sz="2600" strike="noStrike">
                <a:solidFill>
                  <a:srgbClr val="000000"/>
                </a:solidFill>
                <a:latin typeface="Constantia"/>
              </a:rPr>
              <a:t>Для правки структуры щёлкните мышью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ru-RU" sz="2600" strike="noStrike">
                <a:solidFill>
                  <a:srgbClr val="000000"/>
                </a:solidFill>
                <a:latin typeface="Constantia"/>
              </a:rPr>
              <a:t>Второй уровень структуры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ru-RU" sz="2600" strike="noStrike">
                <a:solidFill>
                  <a:srgbClr val="000000"/>
                </a:solidFill>
                <a:latin typeface="Constantia"/>
              </a:rPr>
              <a:t>Третий уровень структуры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ru-RU" sz="2600" strike="noStrike">
                <a:solidFill>
                  <a:srgbClr val="000000"/>
                </a:solidFill>
                <a:latin typeface="Constantia"/>
              </a:rPr>
              <a:t>Четвёртый уровень структуры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ru-RU" sz="2600" strike="noStrike">
                <a:solidFill>
                  <a:srgbClr val="000000"/>
                </a:solidFill>
                <a:latin typeface="Constantia"/>
              </a:rPr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ru-RU" sz="2600" strike="noStrike">
                <a:solidFill>
                  <a:srgbClr val="000000"/>
                </a:solidFill>
                <a:latin typeface="Constantia"/>
              </a:rPr>
              <a:t>Шестой уровень структуры</a:t>
            </a:r>
            <a:endParaRPr/>
          </a:p>
          <a:p>
            <a:pPr>
              <a:lnSpc>
                <a:spcPct val="100000"/>
              </a:lnSpc>
              <a:buSzPct val="95000"/>
              <a:buFont typeface="Wingdings 2" charset="2"/>
              <a:buChar char=""/>
            </a:pPr>
            <a:r>
              <a:rPr lang="ru-RU" sz="2600" strike="noStrike">
                <a:solidFill>
                  <a:srgbClr val="000000"/>
                </a:solidFill>
                <a:latin typeface="Constantia"/>
              </a:rPr>
              <a:t>Седьмой уровень структурыОбразец текста</a:t>
            </a:r>
            <a:endParaRPr/>
          </a:p>
          <a:p>
            <a:pPr lvl="1"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ru-RU" sz="2400" strike="noStrike">
                <a:solidFill>
                  <a:srgbClr val="000000"/>
                </a:solidFill>
                <a:latin typeface="Constantia"/>
              </a:rPr>
              <a:t>Второй уровень</a:t>
            </a:r>
            <a:endParaRPr/>
          </a:p>
          <a:p>
            <a:pPr lvl="2">
              <a:lnSpc>
                <a:spcPct val="100000"/>
              </a:lnSpc>
              <a:buSzPct val="70000"/>
              <a:buFont typeface="Wingdings 2" charset="2"/>
              <a:buChar char=""/>
            </a:pPr>
            <a:r>
              <a:rPr lang="ru-RU" sz="2100" strike="noStrike">
                <a:solidFill>
                  <a:srgbClr val="000000"/>
                </a:solidFill>
                <a:latin typeface="Constantia"/>
              </a:rPr>
              <a:t>Третий уровень</a:t>
            </a:r>
            <a:endParaRPr/>
          </a:p>
          <a:p>
            <a:pPr lvl="3">
              <a:lnSpc>
                <a:spcPct val="100000"/>
              </a:lnSpc>
              <a:buSzPct val="65000"/>
              <a:buFont typeface="Wingdings 2" charset="2"/>
              <a:buChar char=""/>
            </a:pPr>
            <a:r>
              <a:rPr lang="ru-RU" sz="2000" strike="noStrike">
                <a:solidFill>
                  <a:srgbClr val="000000"/>
                </a:solidFill>
                <a:latin typeface="Constantia"/>
              </a:rPr>
              <a:t>Четвертый уровень</a:t>
            </a:r>
            <a:endParaRPr/>
          </a:p>
          <a:p>
            <a:pPr lvl="4">
              <a:lnSpc>
                <a:spcPct val="100000"/>
              </a:lnSpc>
              <a:buSzPct val="65000"/>
              <a:buFont typeface="Wingdings 2" charset="2"/>
              <a:buChar char=""/>
            </a:pPr>
            <a:r>
              <a:rPr lang="ru-RU" sz="2000" strike="noStrike">
                <a:solidFill>
                  <a:srgbClr val="000000"/>
                </a:solidFill>
                <a:latin typeface="Constantia"/>
              </a:rPr>
              <a:t>Пятый уровень</a:t>
            </a:r>
            <a:endParaRPr/>
          </a:p>
        </p:txBody>
      </p:sp>
      <p:sp>
        <p:nvSpPr>
          <p:cNvPr id="50" name="PlaceHolder 7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lIns="0" tIns="0" rIns="0" bIns="0" anchor="b"/>
          <a:lstStyle/>
          <a:p>
            <a:pPr>
              <a:lnSpc>
                <a:spcPct val="100000"/>
              </a:lnSpc>
            </a:pPr>
            <a:r>
              <a:rPr lang="ru-RU" sz="1200" strike="noStrike">
                <a:solidFill>
                  <a:srgbClr val="035C75"/>
                </a:solidFill>
                <a:latin typeface="Constantia"/>
              </a:rPr>
              <a:t>3.10.22</a:t>
            </a:r>
            <a:endParaRPr/>
          </a:p>
        </p:txBody>
      </p:sp>
      <p:sp>
        <p:nvSpPr>
          <p:cNvPr id="51" name="PlaceHolder 8"/>
          <p:cNvSpPr>
            <a:spLocks noGrp="1"/>
          </p:cNvSpPr>
          <p:nvPr>
            <p:ph type="ftr"/>
          </p:nvPr>
        </p:nvSpPr>
        <p:spPr>
          <a:xfrm>
            <a:off x="2666880" y="6356520"/>
            <a:ext cx="3352320" cy="364680"/>
          </a:xfrm>
          <a:prstGeom prst="rect">
            <a:avLst/>
          </a:prstGeom>
        </p:spPr>
        <p:txBody>
          <a:bodyPr lIns="0" tIns="0" rIns="0" bIns="0" anchor="b"/>
          <a:lstStyle/>
          <a:p>
            <a:endParaRPr/>
          </a:p>
        </p:txBody>
      </p:sp>
      <p:sp>
        <p:nvSpPr>
          <p:cNvPr id="52" name="PlaceHolder 9"/>
          <p:cNvSpPr>
            <a:spLocks noGrp="1"/>
          </p:cNvSpPr>
          <p:nvPr>
            <p:ph type="sldNum"/>
          </p:nvPr>
        </p:nvSpPr>
        <p:spPr>
          <a:xfrm>
            <a:off x="7924680" y="6356520"/>
            <a:ext cx="761760" cy="36468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A8A4ECB0-6D03-4CEF-8A75-581470459DFF}" type="slidenum">
              <a:rPr lang="ru-RU" sz="1200" strike="noStrike">
                <a:solidFill>
                  <a:srgbClr val="035C75"/>
                </a:solidFill>
                <a:latin typeface="Constantia"/>
              </a:r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0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1403640" y="1268640"/>
            <a:ext cx="7179840" cy="1893960"/>
          </a:xfrm>
          <a:prstGeom prst="rect">
            <a:avLst/>
          </a:prstGeom>
          <a:noFill/>
          <a:ln>
            <a:noFill/>
          </a:ln>
        </p:spPr>
        <p:txBody>
          <a:bodyPr lIns="0" tIns="0" rIns="18360" bIns="0" anchor="b"/>
          <a:lstStyle/>
          <a:p>
            <a:pPr algn="ctr">
              <a:lnSpc>
                <a:spcPct val="100000"/>
              </a:lnSpc>
            </a:pPr>
            <a:r>
              <a:rPr lang="ru-RU" sz="5600" b="1" strike="noStrike">
                <a:solidFill>
                  <a:srgbClr val="50E0EA"/>
                </a:solidFill>
                <a:latin typeface="Times New Roman"/>
              </a:rPr>
              <a:t>Обобщающий урок по геометрии на тему:
«Треугольники»</a:t>
            </a:r>
            <a:endParaRPr/>
          </a:p>
        </p:txBody>
      </p:sp>
      <p:sp>
        <p:nvSpPr>
          <p:cNvPr id="93" name="TextShape 2"/>
          <p:cNvSpPr txBox="1"/>
          <p:nvPr/>
        </p:nvSpPr>
        <p:spPr>
          <a:xfrm>
            <a:off x="533520" y="3228480"/>
            <a:ext cx="7854480" cy="1752120"/>
          </a:xfrm>
          <a:prstGeom prst="rect">
            <a:avLst/>
          </a:prstGeom>
          <a:noFill/>
          <a:ln>
            <a:noFill/>
          </a:ln>
        </p:spPr>
        <p:txBody>
          <a:bodyPr lIns="0" tIns="45000" rIns="18360" bIns="45000"/>
          <a:lstStyle/>
          <a:p>
            <a:pPr algn="r">
              <a:lnSpc>
                <a:spcPct val="100000"/>
              </a:lnSpc>
            </a:pPr>
            <a:r>
              <a:rPr lang="ru-RU" sz="2600" strike="noStrike">
                <a:solidFill>
                  <a:srgbClr val="FFFFFF"/>
                </a:solidFill>
                <a:latin typeface="Times New Roman"/>
              </a:rPr>
              <a:t>Подготовила: Михайлова Юлия Валерьевна</a:t>
            </a:r>
            <a:endParaRPr/>
          </a:p>
          <a:p>
            <a:pPr algn="r">
              <a:lnSpc>
                <a:spcPct val="100000"/>
              </a:lnSpc>
            </a:pPr>
            <a:r>
              <a:rPr lang="ru-RU" sz="2600" strike="noStrike">
                <a:solidFill>
                  <a:srgbClr val="FFFFFF"/>
                </a:solidFill>
                <a:latin typeface="Times New Roman"/>
              </a:rPr>
              <a:t>Направление: «Математика.03»</a:t>
            </a:r>
            <a:endParaRPr/>
          </a:p>
        </p:txBody>
      </p:sp>
      <p:pic>
        <p:nvPicPr>
          <p:cNvPr id="94" name="Picture 2"/>
          <p:cNvPicPr/>
          <p:nvPr/>
        </p:nvPicPr>
        <p:blipFill>
          <a:blip r:embed="rId2"/>
          <a:stretch/>
        </p:blipFill>
        <p:spPr>
          <a:xfrm>
            <a:off x="1115640" y="4365000"/>
            <a:ext cx="2761920" cy="1657080"/>
          </a:xfrm>
          <a:prstGeom prst="rect">
            <a:avLst/>
          </a:prstGeom>
          <a:ln>
            <a:noFill/>
          </a:ln>
        </p:spPr>
      </p:pic>
      <p:pic>
        <p:nvPicPr>
          <p:cNvPr id="95" name="Picture 2"/>
          <p:cNvPicPr/>
          <p:nvPr/>
        </p:nvPicPr>
        <p:blipFill>
          <a:blip r:embed="rId3"/>
          <a:stretch/>
        </p:blipFill>
        <p:spPr>
          <a:xfrm>
            <a:off x="6084000" y="4437000"/>
            <a:ext cx="1449720" cy="1437840"/>
          </a:xfrm>
          <a:prstGeom prst="rect">
            <a:avLst/>
          </a:prstGeom>
          <a:ln w="9360">
            <a:noFill/>
          </a:ln>
        </p:spPr>
      </p:pic>
      <p:pic>
        <p:nvPicPr>
          <p:cNvPr id="96" name="Picture 3"/>
          <p:cNvPicPr/>
          <p:nvPr/>
        </p:nvPicPr>
        <p:blipFill>
          <a:blip r:embed="rId4"/>
          <a:stretch/>
        </p:blipFill>
        <p:spPr>
          <a:xfrm>
            <a:off x="251640" y="1700640"/>
            <a:ext cx="1904760" cy="15044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extShape 1"/>
          <p:cNvSpPr txBox="1"/>
          <p:nvPr/>
        </p:nvSpPr>
        <p:spPr>
          <a:xfrm>
            <a:off x="539640" y="620640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3600" b="1" i="1" strike="noStrike">
                <a:solidFill>
                  <a:srgbClr val="000000"/>
                </a:solidFill>
                <a:latin typeface="Constantia"/>
              </a:rPr>
              <a:t>Задача</a:t>
            </a:r>
            <a:r>
              <a:rPr lang="ru-RU" sz="3600" strike="noStrike">
                <a:solidFill>
                  <a:srgbClr val="000000"/>
                </a:solidFill>
                <a:latin typeface="Constantia"/>
              </a:rPr>
              <a:t> №4</a:t>
            </a:r>
            <a:endParaRPr/>
          </a:p>
          <a:p>
            <a:pPr>
              <a:lnSpc>
                <a:spcPct val="100000"/>
              </a:lnSpc>
            </a:pPr>
            <a:r>
              <a:rPr lang="ru-RU" sz="3600" strike="noStrike">
                <a:solidFill>
                  <a:srgbClr val="000000"/>
                </a:solidFill>
                <a:latin typeface="Constantia"/>
              </a:rPr>
              <a:t>   В треугольнике АВС    А прямой,    C равен 60</a:t>
            </a:r>
            <a:r>
              <a:rPr lang="ru-RU" sz="3600" strike="noStrike">
                <a:solidFill>
                  <a:srgbClr val="000000"/>
                </a:solidFill>
                <a:latin typeface="Arial"/>
              </a:rPr>
              <a:t>°</a:t>
            </a:r>
            <a:r>
              <a:rPr lang="ru-RU" sz="3600" strike="noStrike">
                <a:solidFill>
                  <a:srgbClr val="000000"/>
                </a:solidFill>
                <a:latin typeface="Constantia"/>
              </a:rPr>
              <a:t>. Докажите, что  AB &lt; 2AC.</a:t>
            </a:r>
            <a:endParaRPr/>
          </a:p>
        </p:txBody>
      </p:sp>
      <p:pic>
        <p:nvPicPr>
          <p:cNvPr id="134" name="Picture 2"/>
          <p:cNvPicPr/>
          <p:nvPr/>
        </p:nvPicPr>
        <p:blipFill>
          <a:blip r:embed="rId2"/>
          <a:stretch/>
        </p:blipFill>
        <p:spPr>
          <a:xfrm>
            <a:off x="3284280" y="2493000"/>
            <a:ext cx="3015720" cy="3960000"/>
          </a:xfrm>
          <a:prstGeom prst="rect">
            <a:avLst/>
          </a:prstGeom>
          <a:ln w="9360">
            <a:noFill/>
          </a:ln>
        </p:spPr>
      </p:pic>
      <p:pic>
        <p:nvPicPr>
          <p:cNvPr id="135" name="Picture 4"/>
          <p:cNvPicPr/>
          <p:nvPr/>
        </p:nvPicPr>
        <p:blipFill>
          <a:blip r:embed="rId3"/>
          <a:stretch/>
        </p:blipFill>
        <p:spPr>
          <a:xfrm>
            <a:off x="5220000" y="1484640"/>
            <a:ext cx="325800" cy="215640"/>
          </a:xfrm>
          <a:prstGeom prst="rect">
            <a:avLst/>
          </a:prstGeom>
          <a:ln w="9360">
            <a:noFill/>
          </a:ln>
        </p:spPr>
      </p:pic>
      <p:pic>
        <p:nvPicPr>
          <p:cNvPr id="136" name="Picture 4"/>
          <p:cNvPicPr/>
          <p:nvPr/>
        </p:nvPicPr>
        <p:blipFill>
          <a:blip r:embed="rId3"/>
          <a:stretch/>
        </p:blipFill>
        <p:spPr>
          <a:xfrm>
            <a:off x="7740360" y="1556640"/>
            <a:ext cx="325800" cy="2156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extShape 1"/>
          <p:cNvSpPr txBox="1"/>
          <p:nvPr/>
        </p:nvSpPr>
        <p:spPr>
          <a:xfrm>
            <a:off x="539640" y="620640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3600" b="1" i="1" strike="noStrike">
                <a:solidFill>
                  <a:srgbClr val="000000"/>
                </a:solidFill>
                <a:latin typeface="Constantia"/>
              </a:rPr>
              <a:t>Задача</a:t>
            </a:r>
            <a:r>
              <a:rPr lang="ru-RU" sz="3600" strike="noStrike">
                <a:solidFill>
                  <a:srgbClr val="000000"/>
                </a:solidFill>
                <a:latin typeface="Constantia"/>
              </a:rPr>
              <a:t> №5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3600" strike="noStrike">
                <a:solidFill>
                  <a:srgbClr val="000000"/>
                </a:solidFill>
                <a:latin typeface="Constantia"/>
              </a:rPr>
              <a:t>На рисунке AB = BC и AF = KC. 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3600" strike="noStrike">
                <a:solidFill>
                  <a:srgbClr val="000000"/>
                </a:solidFill>
                <a:latin typeface="Constantia"/>
              </a:rPr>
              <a:t>DKA =   EFC. Докажите, что AD = EC.</a:t>
            </a:r>
            <a:endParaRPr/>
          </a:p>
        </p:txBody>
      </p:sp>
      <p:pic>
        <p:nvPicPr>
          <p:cNvPr id="138" name="Picture 4"/>
          <p:cNvPicPr/>
          <p:nvPr/>
        </p:nvPicPr>
        <p:blipFill>
          <a:blip r:embed="rId2"/>
          <a:stretch/>
        </p:blipFill>
        <p:spPr>
          <a:xfrm>
            <a:off x="467640" y="2205000"/>
            <a:ext cx="325800" cy="215640"/>
          </a:xfrm>
          <a:prstGeom prst="rect">
            <a:avLst/>
          </a:prstGeom>
          <a:ln w="9360">
            <a:noFill/>
          </a:ln>
        </p:spPr>
      </p:pic>
      <p:pic>
        <p:nvPicPr>
          <p:cNvPr id="139" name="Picture 4"/>
          <p:cNvPicPr/>
          <p:nvPr/>
        </p:nvPicPr>
        <p:blipFill>
          <a:blip r:embed="rId2"/>
          <a:stretch/>
        </p:blipFill>
        <p:spPr>
          <a:xfrm>
            <a:off x="2195640" y="2205000"/>
            <a:ext cx="325800" cy="215640"/>
          </a:xfrm>
          <a:prstGeom prst="rect">
            <a:avLst/>
          </a:prstGeom>
          <a:ln w="9360">
            <a:noFill/>
          </a:ln>
        </p:spPr>
      </p:pic>
      <p:pic>
        <p:nvPicPr>
          <p:cNvPr id="140" name="Picture 3"/>
          <p:cNvPicPr/>
          <p:nvPr/>
        </p:nvPicPr>
        <p:blipFill>
          <a:blip r:embed="rId3"/>
          <a:stretch/>
        </p:blipFill>
        <p:spPr>
          <a:xfrm>
            <a:off x="1835640" y="2489760"/>
            <a:ext cx="5664600" cy="418716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Shape 1"/>
          <p:cNvSpPr txBox="1"/>
          <p:nvPr/>
        </p:nvSpPr>
        <p:spPr>
          <a:xfrm>
            <a:off x="539640" y="620640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3600" b="1" i="1" strike="noStrike">
                <a:solidFill>
                  <a:srgbClr val="000000"/>
                </a:solidFill>
                <a:latin typeface="Constantia"/>
              </a:rPr>
              <a:t>Задача</a:t>
            </a:r>
            <a:r>
              <a:rPr lang="ru-RU" sz="3600" strike="noStrike">
                <a:solidFill>
                  <a:srgbClr val="000000"/>
                </a:solidFill>
                <a:latin typeface="Constantia"/>
              </a:rPr>
              <a:t> №6</a:t>
            </a:r>
            <a:endParaRPr/>
          </a:p>
          <a:p>
            <a:pPr algn="just">
              <a:lnSpc>
                <a:spcPct val="100000"/>
              </a:lnSpc>
            </a:pPr>
            <a:r>
              <a:rPr lang="ru-RU" sz="3600" strike="noStrike">
                <a:solidFill>
                  <a:srgbClr val="000000"/>
                </a:solidFill>
                <a:latin typeface="Constantia"/>
              </a:rPr>
              <a:t>На рисунке AB= BC, OM – биссектриса </a:t>
            </a:r>
            <a:r>
              <a:rPr lang="ru-RU" sz="3600" strike="noStrike">
                <a:solidFill>
                  <a:srgbClr val="000000"/>
                </a:solidFill>
                <a:latin typeface="Arial"/>
              </a:rPr>
              <a:t>∆ </a:t>
            </a:r>
            <a:r>
              <a:rPr lang="ru-RU" sz="3600" strike="noStrike">
                <a:solidFill>
                  <a:srgbClr val="000000"/>
                </a:solidFill>
                <a:latin typeface="Constantia"/>
              </a:rPr>
              <a:t>AOB</a:t>
            </a:r>
            <a:r>
              <a:rPr lang="ru-RU" sz="3600" strike="noStrike">
                <a:solidFill>
                  <a:srgbClr val="000000"/>
                </a:solidFill>
                <a:latin typeface="Arial"/>
              </a:rPr>
              <a:t>,   </a:t>
            </a:r>
            <a:r>
              <a:rPr lang="ru-RU" sz="3600" strike="noStrike">
                <a:solidFill>
                  <a:srgbClr val="000000"/>
                </a:solidFill>
                <a:latin typeface="Constantia"/>
              </a:rPr>
              <a:t>MOC = 135</a:t>
            </a:r>
            <a:r>
              <a:rPr lang="ru-RU" sz="3600" strike="noStrike">
                <a:solidFill>
                  <a:srgbClr val="000000"/>
                </a:solidFill>
                <a:latin typeface="Arial"/>
              </a:rPr>
              <a:t>°</a:t>
            </a:r>
            <a:r>
              <a:rPr lang="ru-RU" sz="3600" strike="noStrike">
                <a:solidFill>
                  <a:srgbClr val="000000"/>
                </a:solidFill>
                <a:latin typeface="Constantia"/>
              </a:rPr>
              <a:t>. Докажите, что 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3600" strike="noStrike">
                <a:solidFill>
                  <a:srgbClr val="000000"/>
                </a:solidFill>
                <a:latin typeface="Constantia"/>
              </a:rPr>
              <a:t>  ABO =    OBC.</a:t>
            </a:r>
            <a:endParaRPr/>
          </a:p>
        </p:txBody>
      </p:sp>
      <p:pic>
        <p:nvPicPr>
          <p:cNvPr id="142" name="Picture 4"/>
          <p:cNvPicPr/>
          <p:nvPr/>
        </p:nvPicPr>
        <p:blipFill>
          <a:blip r:embed="rId2"/>
          <a:stretch/>
        </p:blipFill>
        <p:spPr>
          <a:xfrm>
            <a:off x="2411640" y="2061000"/>
            <a:ext cx="325800" cy="215640"/>
          </a:xfrm>
          <a:prstGeom prst="rect">
            <a:avLst/>
          </a:prstGeom>
          <a:ln w="9360">
            <a:noFill/>
          </a:ln>
        </p:spPr>
      </p:pic>
      <p:pic>
        <p:nvPicPr>
          <p:cNvPr id="143" name="Picture 4"/>
          <p:cNvPicPr/>
          <p:nvPr/>
        </p:nvPicPr>
        <p:blipFill>
          <a:blip r:embed="rId2"/>
          <a:stretch/>
        </p:blipFill>
        <p:spPr>
          <a:xfrm>
            <a:off x="4716000" y="2709000"/>
            <a:ext cx="325800" cy="215640"/>
          </a:xfrm>
          <a:prstGeom prst="rect">
            <a:avLst/>
          </a:prstGeom>
          <a:ln w="9360">
            <a:noFill/>
          </a:ln>
        </p:spPr>
      </p:pic>
      <p:pic>
        <p:nvPicPr>
          <p:cNvPr id="144" name="Picture 4"/>
          <p:cNvPicPr/>
          <p:nvPr/>
        </p:nvPicPr>
        <p:blipFill>
          <a:blip r:embed="rId2"/>
          <a:stretch/>
        </p:blipFill>
        <p:spPr>
          <a:xfrm>
            <a:off x="2915640" y="2709000"/>
            <a:ext cx="325800" cy="215640"/>
          </a:xfrm>
          <a:prstGeom prst="rect">
            <a:avLst/>
          </a:prstGeom>
          <a:ln w="9360">
            <a:noFill/>
          </a:ln>
        </p:spPr>
      </p:pic>
      <p:pic>
        <p:nvPicPr>
          <p:cNvPr id="145" name="Picture 2"/>
          <p:cNvPicPr/>
          <p:nvPr/>
        </p:nvPicPr>
        <p:blipFill>
          <a:blip r:embed="rId3"/>
          <a:stretch/>
        </p:blipFill>
        <p:spPr>
          <a:xfrm>
            <a:off x="1619640" y="2565000"/>
            <a:ext cx="5895720" cy="400968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extShape 1"/>
          <p:cNvSpPr txBox="1"/>
          <p:nvPr/>
        </p:nvSpPr>
        <p:spPr>
          <a:xfrm>
            <a:off x="251640" y="620640"/>
            <a:ext cx="8445240" cy="4388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3200" b="1" i="1" strike="noStrike">
                <a:solidFill>
                  <a:srgbClr val="000000"/>
                </a:solidFill>
                <a:latin typeface="Constantia"/>
              </a:rPr>
              <a:t>Задача</a:t>
            </a:r>
            <a:r>
              <a:rPr lang="ru-RU" sz="3200" strike="noStrike">
                <a:solidFill>
                  <a:srgbClr val="000000"/>
                </a:solidFill>
                <a:latin typeface="Constantia"/>
              </a:rPr>
              <a:t> №7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3200" strike="noStrike">
                <a:solidFill>
                  <a:srgbClr val="000000"/>
                </a:solidFill>
                <a:latin typeface="Constantia"/>
              </a:rPr>
              <a:t>На рисунке    ВАС=    F,    1=   2, AD=CF,    E=90</a:t>
            </a:r>
            <a:r>
              <a:rPr lang="ru-RU" sz="3200" strike="noStrike">
                <a:solidFill>
                  <a:srgbClr val="000000"/>
                </a:solidFill>
                <a:latin typeface="Arial"/>
              </a:rPr>
              <a:t>°, </a:t>
            </a:r>
            <a:r>
              <a:rPr lang="ru-RU" sz="3200" strike="noStrike">
                <a:solidFill>
                  <a:srgbClr val="000000"/>
                </a:solidFill>
                <a:latin typeface="Constantia"/>
              </a:rPr>
              <a:t>EF=15 дм. Найдите высоту </a:t>
            </a:r>
            <a:r>
              <a:rPr lang="ru-RU" sz="3200" strike="noStrike">
                <a:solidFill>
                  <a:srgbClr val="000000"/>
                </a:solidFill>
                <a:latin typeface="Arial"/>
              </a:rPr>
              <a:t>∆</a:t>
            </a:r>
            <a:r>
              <a:rPr lang="ru-RU" sz="3200" strike="noStrike">
                <a:solidFill>
                  <a:srgbClr val="000000"/>
                </a:solidFill>
                <a:latin typeface="Constantia"/>
              </a:rPr>
              <a:t>AMC, проведенную из вершины А. </a:t>
            </a:r>
            <a:endParaRPr/>
          </a:p>
        </p:txBody>
      </p:sp>
      <p:pic>
        <p:nvPicPr>
          <p:cNvPr id="147" name="Picture 4"/>
          <p:cNvPicPr/>
          <p:nvPr/>
        </p:nvPicPr>
        <p:blipFill>
          <a:blip r:embed="rId2"/>
          <a:stretch/>
        </p:blipFill>
        <p:spPr>
          <a:xfrm>
            <a:off x="4500000" y="1412640"/>
            <a:ext cx="325800" cy="215640"/>
          </a:xfrm>
          <a:prstGeom prst="rect">
            <a:avLst/>
          </a:prstGeom>
          <a:ln w="9360">
            <a:noFill/>
          </a:ln>
        </p:spPr>
      </p:pic>
      <p:pic>
        <p:nvPicPr>
          <p:cNvPr id="148" name="Picture 4"/>
          <p:cNvPicPr/>
          <p:nvPr/>
        </p:nvPicPr>
        <p:blipFill>
          <a:blip r:embed="rId2"/>
          <a:stretch/>
        </p:blipFill>
        <p:spPr>
          <a:xfrm>
            <a:off x="3132000" y="1412640"/>
            <a:ext cx="325800" cy="215640"/>
          </a:xfrm>
          <a:prstGeom prst="rect">
            <a:avLst/>
          </a:prstGeom>
          <a:ln w="9360">
            <a:noFill/>
          </a:ln>
        </p:spPr>
      </p:pic>
      <p:pic>
        <p:nvPicPr>
          <p:cNvPr id="149" name="Picture 4"/>
          <p:cNvPicPr/>
          <p:nvPr/>
        </p:nvPicPr>
        <p:blipFill>
          <a:blip r:embed="rId2"/>
          <a:stretch/>
        </p:blipFill>
        <p:spPr>
          <a:xfrm>
            <a:off x="5220000" y="1412640"/>
            <a:ext cx="325800" cy="215640"/>
          </a:xfrm>
          <a:prstGeom prst="rect">
            <a:avLst/>
          </a:prstGeom>
          <a:ln w="9360">
            <a:noFill/>
          </a:ln>
        </p:spPr>
      </p:pic>
      <p:pic>
        <p:nvPicPr>
          <p:cNvPr id="150" name="Picture 4"/>
          <p:cNvPicPr/>
          <p:nvPr/>
        </p:nvPicPr>
        <p:blipFill>
          <a:blip r:embed="rId2"/>
          <a:stretch/>
        </p:blipFill>
        <p:spPr>
          <a:xfrm>
            <a:off x="5868000" y="1412640"/>
            <a:ext cx="325800" cy="215640"/>
          </a:xfrm>
          <a:prstGeom prst="rect">
            <a:avLst/>
          </a:prstGeom>
          <a:ln w="9360">
            <a:noFill/>
          </a:ln>
        </p:spPr>
      </p:pic>
      <p:pic>
        <p:nvPicPr>
          <p:cNvPr id="151" name="Picture 4"/>
          <p:cNvPicPr/>
          <p:nvPr/>
        </p:nvPicPr>
        <p:blipFill>
          <a:blip r:embed="rId2"/>
          <a:stretch/>
        </p:blipFill>
        <p:spPr>
          <a:xfrm>
            <a:off x="539640" y="1917000"/>
            <a:ext cx="325800" cy="215640"/>
          </a:xfrm>
          <a:prstGeom prst="rect">
            <a:avLst/>
          </a:prstGeom>
          <a:ln w="9360">
            <a:noFill/>
          </a:ln>
        </p:spPr>
      </p:pic>
      <p:pic>
        <p:nvPicPr>
          <p:cNvPr id="152" name="Picture 2"/>
          <p:cNvPicPr/>
          <p:nvPr/>
        </p:nvPicPr>
        <p:blipFill>
          <a:blip r:embed="rId3"/>
          <a:stretch/>
        </p:blipFill>
        <p:spPr>
          <a:xfrm>
            <a:off x="1043640" y="3141000"/>
            <a:ext cx="7082640" cy="302400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extShape 1"/>
          <p:cNvSpPr txBox="1"/>
          <p:nvPr/>
        </p:nvSpPr>
        <p:spPr>
          <a:xfrm>
            <a:off x="395640" y="692640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2600" b="1" i="1" strike="noStrike">
                <a:solidFill>
                  <a:srgbClr val="000000"/>
                </a:solidFill>
                <a:latin typeface="Constantia"/>
              </a:rPr>
              <a:t>Задача</a:t>
            </a:r>
            <a:r>
              <a:rPr lang="ru-RU" sz="2600" strike="noStrike">
                <a:solidFill>
                  <a:srgbClr val="000000"/>
                </a:solidFill>
                <a:latin typeface="Constantia"/>
              </a:rPr>
              <a:t> №8</a:t>
            </a:r>
            <a:endParaRPr/>
          </a:p>
          <a:p>
            <a:pPr>
              <a:lnSpc>
                <a:spcPct val="100000"/>
              </a:lnSpc>
            </a:pPr>
            <a:r>
              <a:rPr lang="ru-RU" sz="2600" strike="noStrike">
                <a:solidFill>
                  <a:srgbClr val="000000"/>
                </a:solidFill>
                <a:latin typeface="Constantia"/>
              </a:rPr>
              <a:t>   Через точку K, взятую на стороне AB </a:t>
            </a:r>
            <a:r>
              <a:rPr lang="ru-RU" sz="2600" strike="noStrike">
                <a:solidFill>
                  <a:srgbClr val="000000"/>
                </a:solidFill>
                <a:latin typeface="Arial"/>
              </a:rPr>
              <a:t>∆</a:t>
            </a:r>
            <a:r>
              <a:rPr lang="ru-RU" sz="2600" strike="noStrike">
                <a:solidFill>
                  <a:srgbClr val="000000"/>
                </a:solidFill>
                <a:latin typeface="Constantia"/>
              </a:rPr>
              <a:t>ABC,  проведена прямая, перпендикулярная AB и пересекающая сторону AC в точке D. Известно, что     KDB равен    KDA, AC = 30см, BC = 15 см. Найдите периметр </a:t>
            </a:r>
            <a:r>
              <a:rPr lang="ru-RU" sz="2600" strike="noStrike">
                <a:solidFill>
                  <a:srgbClr val="000000"/>
                </a:solidFill>
                <a:latin typeface="Arial"/>
              </a:rPr>
              <a:t>∆</a:t>
            </a:r>
            <a:r>
              <a:rPr lang="ru-RU" sz="2600" strike="noStrike">
                <a:solidFill>
                  <a:srgbClr val="000000"/>
                </a:solidFill>
                <a:latin typeface="Constantia"/>
              </a:rPr>
              <a:t>BDC.</a:t>
            </a:r>
            <a:endParaRPr/>
          </a:p>
        </p:txBody>
      </p:sp>
      <p:pic>
        <p:nvPicPr>
          <p:cNvPr id="154" name="Picture 4"/>
          <p:cNvPicPr/>
          <p:nvPr/>
        </p:nvPicPr>
        <p:blipFill>
          <a:blip r:embed="rId2"/>
          <a:stretch/>
        </p:blipFill>
        <p:spPr>
          <a:xfrm>
            <a:off x="395640" y="2493000"/>
            <a:ext cx="325800" cy="215640"/>
          </a:xfrm>
          <a:prstGeom prst="rect">
            <a:avLst/>
          </a:prstGeom>
          <a:ln w="9360">
            <a:noFill/>
          </a:ln>
        </p:spPr>
      </p:pic>
      <p:pic>
        <p:nvPicPr>
          <p:cNvPr id="155" name="Picture 4"/>
          <p:cNvPicPr/>
          <p:nvPr/>
        </p:nvPicPr>
        <p:blipFill>
          <a:blip r:embed="rId2"/>
          <a:stretch/>
        </p:blipFill>
        <p:spPr>
          <a:xfrm>
            <a:off x="2339640" y="2493000"/>
            <a:ext cx="325800" cy="215640"/>
          </a:xfrm>
          <a:prstGeom prst="rect">
            <a:avLst/>
          </a:prstGeom>
          <a:ln w="9360">
            <a:noFill/>
          </a:ln>
        </p:spPr>
      </p:pic>
      <p:pic>
        <p:nvPicPr>
          <p:cNvPr id="156" name="Picture 3"/>
          <p:cNvPicPr/>
          <p:nvPr/>
        </p:nvPicPr>
        <p:blipFill>
          <a:blip r:embed="rId3"/>
          <a:stretch/>
        </p:blipFill>
        <p:spPr>
          <a:xfrm>
            <a:off x="2843640" y="3149280"/>
            <a:ext cx="3376440" cy="342540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extShape 1"/>
          <p:cNvSpPr txBox="1"/>
          <p:nvPr/>
        </p:nvSpPr>
        <p:spPr>
          <a:xfrm>
            <a:off x="611640" y="620640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3600" b="1" i="1" strike="noStrike">
                <a:solidFill>
                  <a:srgbClr val="000000"/>
                </a:solidFill>
                <a:latin typeface="Constantia"/>
              </a:rPr>
              <a:t>Задача</a:t>
            </a:r>
            <a:r>
              <a:rPr lang="ru-RU" sz="3600" strike="noStrike">
                <a:solidFill>
                  <a:srgbClr val="000000"/>
                </a:solidFill>
                <a:latin typeface="Constantia"/>
              </a:rPr>
              <a:t> №9</a:t>
            </a:r>
            <a:endParaRPr/>
          </a:p>
          <a:p>
            <a:pPr>
              <a:lnSpc>
                <a:spcPct val="100000"/>
              </a:lnSpc>
            </a:pPr>
            <a:r>
              <a:rPr lang="ru-RU" sz="3600" strike="noStrike">
                <a:solidFill>
                  <a:srgbClr val="000000"/>
                </a:solidFill>
                <a:latin typeface="Constantia"/>
              </a:rPr>
              <a:t>На рисунке OA=OC и    AOD =   COD. Докажите, что </a:t>
            </a:r>
            <a:r>
              <a:rPr lang="ru-RU" sz="3600" strike="noStrike">
                <a:solidFill>
                  <a:srgbClr val="000000"/>
                </a:solidFill>
                <a:latin typeface="Arial"/>
              </a:rPr>
              <a:t>∆</a:t>
            </a:r>
            <a:r>
              <a:rPr lang="ru-RU" sz="3600" strike="noStrike">
                <a:solidFill>
                  <a:srgbClr val="000000"/>
                </a:solidFill>
                <a:latin typeface="Constantia"/>
              </a:rPr>
              <a:t>ABD равен </a:t>
            </a:r>
            <a:r>
              <a:rPr lang="ru-RU" sz="3600" strike="noStrike">
                <a:solidFill>
                  <a:srgbClr val="000000"/>
                </a:solidFill>
                <a:latin typeface="Arial"/>
              </a:rPr>
              <a:t>∆</a:t>
            </a:r>
            <a:r>
              <a:rPr lang="ru-RU" sz="3600" strike="noStrike">
                <a:solidFill>
                  <a:srgbClr val="000000"/>
                </a:solidFill>
                <a:latin typeface="Constantia"/>
              </a:rPr>
              <a:t>CBD.</a:t>
            </a:r>
            <a:endParaRPr/>
          </a:p>
        </p:txBody>
      </p:sp>
      <p:pic>
        <p:nvPicPr>
          <p:cNvPr id="158" name="Picture 2"/>
          <p:cNvPicPr/>
          <p:nvPr/>
        </p:nvPicPr>
        <p:blipFill>
          <a:blip r:embed="rId2"/>
          <a:stretch/>
        </p:blipFill>
        <p:spPr>
          <a:xfrm>
            <a:off x="2627640" y="2493000"/>
            <a:ext cx="3600000" cy="4245120"/>
          </a:xfrm>
          <a:prstGeom prst="rect">
            <a:avLst/>
          </a:prstGeom>
          <a:ln w="9360">
            <a:noFill/>
          </a:ln>
        </p:spPr>
      </p:pic>
      <p:pic>
        <p:nvPicPr>
          <p:cNvPr id="159" name="Picture 4"/>
          <p:cNvPicPr/>
          <p:nvPr/>
        </p:nvPicPr>
        <p:blipFill>
          <a:blip r:embed="rId3"/>
          <a:stretch/>
        </p:blipFill>
        <p:spPr>
          <a:xfrm>
            <a:off x="5220000" y="1484640"/>
            <a:ext cx="325800" cy="215640"/>
          </a:xfrm>
          <a:prstGeom prst="rect">
            <a:avLst/>
          </a:prstGeom>
          <a:ln w="9360">
            <a:noFill/>
          </a:ln>
        </p:spPr>
      </p:pic>
      <p:pic>
        <p:nvPicPr>
          <p:cNvPr id="160" name="Picture 4"/>
          <p:cNvPicPr/>
          <p:nvPr/>
        </p:nvPicPr>
        <p:blipFill>
          <a:blip r:embed="rId3"/>
          <a:stretch/>
        </p:blipFill>
        <p:spPr>
          <a:xfrm>
            <a:off x="6948360" y="1484640"/>
            <a:ext cx="325800" cy="2156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extShape 1"/>
          <p:cNvSpPr txBox="1"/>
          <p:nvPr/>
        </p:nvSpPr>
        <p:spPr>
          <a:xfrm>
            <a:off x="457200" y="70416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 algn="ctr">
              <a:lnSpc>
                <a:spcPct val="100000"/>
              </a:lnSpc>
            </a:pPr>
            <a:r>
              <a:rPr lang="ru-RU" sz="5000" b="1" i="1" strike="noStrike">
                <a:solidFill>
                  <a:srgbClr val="04617B"/>
                </a:solidFill>
                <a:latin typeface="Calibri"/>
              </a:rPr>
              <a:t>Замечательные</a:t>
            </a:r>
            <a:r>
              <a:rPr lang="ru-RU" sz="5000" strike="noStrike">
                <a:solidFill>
                  <a:srgbClr val="04617B"/>
                </a:solidFill>
                <a:latin typeface="Calibri"/>
              </a:rPr>
              <a:t> </a:t>
            </a:r>
            <a:r>
              <a:rPr lang="ru-RU" sz="5000" b="1" i="1" strike="noStrike">
                <a:solidFill>
                  <a:srgbClr val="04617B"/>
                </a:solidFill>
                <a:latin typeface="Calibri"/>
              </a:rPr>
              <a:t>отрезки</a:t>
            </a:r>
            <a:r>
              <a:rPr lang="ru-RU" sz="5000" strike="noStrike">
                <a:solidFill>
                  <a:srgbClr val="04617B"/>
                </a:solidFill>
                <a:latin typeface="Calibri"/>
              </a:rPr>
              <a:t> в </a:t>
            </a:r>
            <a:r>
              <a:rPr lang="ru-RU" sz="5000" i="1" strike="noStrike">
                <a:solidFill>
                  <a:srgbClr val="04617B"/>
                </a:solidFill>
                <a:latin typeface="Calibri"/>
              </a:rPr>
              <a:t>треугольнике</a:t>
            </a:r>
            <a:endParaRPr/>
          </a:p>
        </p:txBody>
      </p:sp>
      <p:graphicFrame>
        <p:nvGraphicFramePr>
          <p:cNvPr id="162" name="Table 2"/>
          <p:cNvGraphicFramePr/>
          <p:nvPr/>
        </p:nvGraphicFramePr>
        <p:xfrm>
          <a:off x="179640" y="1935000"/>
          <a:ext cx="8784720" cy="4086000"/>
        </p:xfrm>
        <a:graphic>
          <a:graphicData uri="http://schemas.openxmlformats.org/drawingml/2006/table">
            <a:tbl>
              <a:tblPr/>
              <a:tblGrid>
                <a:gridCol w="2928240"/>
                <a:gridCol w="2928240"/>
                <a:gridCol w="2928240"/>
              </a:tblGrid>
              <a:tr h="6796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b="1" i="1" strike="noStrike">
                          <a:solidFill>
                            <a:srgbClr val="FFFFFF"/>
                          </a:solidFill>
                          <a:latin typeface="Constantia"/>
                        </a:rPr>
                        <a:t>МЕДИАНА</a:t>
                      </a:r>
                      <a:r>
                        <a:rPr lang="ru-RU" b="1" strike="noStrike">
                          <a:solidFill>
                            <a:srgbClr val="FFFFFF"/>
                          </a:solidFill>
                          <a:latin typeface="Constantia"/>
                        </a:rPr>
                        <a:t>  </a:t>
                      </a:r>
                      <a:r>
                        <a:rPr lang="ru-RU" b="1" strike="noStrike">
                          <a:solidFill>
                            <a:srgbClr val="FFFFFF"/>
                          </a:solidFill>
                          <a:latin typeface="Arial"/>
                        </a:rPr>
                        <a:t>∆АВС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b="1" i="1" strike="noStrike">
                          <a:solidFill>
                            <a:srgbClr val="FFFFFF"/>
                          </a:solidFill>
                          <a:latin typeface="Constantia"/>
                        </a:rPr>
                        <a:t>БИССЕКТРИСА</a:t>
                      </a:r>
                      <a:r>
                        <a:rPr lang="ru-RU" b="1" strike="noStrike">
                          <a:solidFill>
                            <a:srgbClr val="FFFFFF"/>
                          </a:solidFill>
                          <a:latin typeface="Constantia"/>
                        </a:rPr>
                        <a:t> </a:t>
                      </a:r>
                      <a:r>
                        <a:rPr lang="ru-RU" b="1" strike="noStrike">
                          <a:solidFill>
                            <a:srgbClr val="FFFFFF"/>
                          </a:solidFill>
                          <a:latin typeface="Arial"/>
                        </a:rPr>
                        <a:t>∆АВС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b="1" i="1" strike="noStrike">
                          <a:solidFill>
                            <a:srgbClr val="FFFFFF"/>
                          </a:solidFill>
                          <a:latin typeface="Constantia"/>
                        </a:rPr>
                        <a:t>ВЫСОТА</a:t>
                      </a:r>
                      <a:r>
                        <a:rPr lang="ru-RU" b="1" strike="noStrike">
                          <a:solidFill>
                            <a:srgbClr val="FFFFFF"/>
                          </a:solidFill>
                          <a:latin typeface="Constantia"/>
                        </a:rPr>
                        <a:t>  </a:t>
                      </a:r>
                      <a:r>
                        <a:rPr lang="ru-RU" b="1" strike="noStrike">
                          <a:solidFill>
                            <a:srgbClr val="FFFFFF"/>
                          </a:solidFill>
                          <a:latin typeface="Arial"/>
                        </a:rPr>
                        <a:t>∆АВС</a:t>
                      </a:r>
                      <a:endParaRPr/>
                    </a:p>
                  </a:txBody>
                  <a:tcPr/>
                </a:tc>
              </a:tr>
              <a:tr h="170316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0316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63" name="Picture 4"/>
          <p:cNvPicPr/>
          <p:nvPr/>
        </p:nvPicPr>
        <p:blipFill>
          <a:blip r:embed="rId2"/>
          <a:stretch/>
        </p:blipFill>
        <p:spPr>
          <a:xfrm>
            <a:off x="251640" y="2709000"/>
            <a:ext cx="2818440" cy="1511640"/>
          </a:xfrm>
          <a:prstGeom prst="rect">
            <a:avLst/>
          </a:prstGeom>
          <a:ln w="9360">
            <a:noFill/>
          </a:ln>
        </p:spPr>
      </p:pic>
      <p:pic>
        <p:nvPicPr>
          <p:cNvPr id="164" name="Picture 6"/>
          <p:cNvPicPr/>
          <p:nvPr/>
        </p:nvPicPr>
        <p:blipFill>
          <a:blip r:embed="rId3"/>
          <a:stretch/>
        </p:blipFill>
        <p:spPr>
          <a:xfrm>
            <a:off x="251640" y="4437000"/>
            <a:ext cx="2777400" cy="1511640"/>
          </a:xfrm>
          <a:prstGeom prst="rect">
            <a:avLst/>
          </a:prstGeom>
          <a:ln w="9360">
            <a:noFill/>
          </a:ln>
        </p:spPr>
      </p:pic>
      <p:pic>
        <p:nvPicPr>
          <p:cNvPr id="165" name="Picture 2"/>
          <p:cNvPicPr/>
          <p:nvPr/>
        </p:nvPicPr>
        <p:blipFill>
          <a:blip r:embed="rId4"/>
          <a:stretch/>
        </p:blipFill>
        <p:spPr>
          <a:xfrm>
            <a:off x="3204000" y="4437000"/>
            <a:ext cx="2783160" cy="1511640"/>
          </a:xfrm>
          <a:prstGeom prst="rect">
            <a:avLst/>
          </a:prstGeom>
          <a:ln w="9360">
            <a:noFill/>
          </a:ln>
        </p:spPr>
      </p:pic>
      <p:pic>
        <p:nvPicPr>
          <p:cNvPr id="166" name="Picture 4"/>
          <p:cNvPicPr/>
          <p:nvPr/>
        </p:nvPicPr>
        <p:blipFill>
          <a:blip r:embed="rId5"/>
          <a:stretch/>
        </p:blipFill>
        <p:spPr>
          <a:xfrm>
            <a:off x="3204000" y="2709000"/>
            <a:ext cx="2736000" cy="1471320"/>
          </a:xfrm>
          <a:prstGeom prst="rect">
            <a:avLst/>
          </a:prstGeom>
          <a:ln w="9360">
            <a:noFill/>
          </a:ln>
        </p:spPr>
      </p:pic>
      <p:pic>
        <p:nvPicPr>
          <p:cNvPr id="167" name="Picture 7"/>
          <p:cNvPicPr/>
          <p:nvPr/>
        </p:nvPicPr>
        <p:blipFill>
          <a:blip r:embed="rId6"/>
          <a:stretch/>
        </p:blipFill>
        <p:spPr>
          <a:xfrm>
            <a:off x="6156000" y="4437000"/>
            <a:ext cx="2664000" cy="1505880"/>
          </a:xfrm>
          <a:prstGeom prst="rect">
            <a:avLst/>
          </a:prstGeom>
          <a:ln w="9360">
            <a:noFill/>
          </a:ln>
        </p:spPr>
      </p:pic>
      <p:pic>
        <p:nvPicPr>
          <p:cNvPr id="168" name="Picture 9"/>
          <p:cNvPicPr/>
          <p:nvPr/>
        </p:nvPicPr>
        <p:blipFill>
          <a:blip r:embed="rId7"/>
          <a:stretch/>
        </p:blipFill>
        <p:spPr>
          <a:xfrm>
            <a:off x="6156000" y="2709000"/>
            <a:ext cx="2664000" cy="14396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Shape 1"/>
          <p:cNvSpPr txBox="1"/>
          <p:nvPr/>
        </p:nvSpPr>
        <p:spPr>
          <a:xfrm>
            <a:off x="0" y="0"/>
            <a:ext cx="91436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 algn="ctr">
              <a:lnSpc>
                <a:spcPct val="100000"/>
              </a:lnSpc>
            </a:pPr>
            <a:r>
              <a:rPr lang="ru-RU" sz="5000" b="1" i="1" strike="noStrike">
                <a:solidFill>
                  <a:srgbClr val="04617B"/>
                </a:solidFill>
                <a:latin typeface="Calibri"/>
              </a:rPr>
              <a:t>Признаки</a:t>
            </a:r>
            <a:r>
              <a:rPr lang="ru-RU" sz="5000" strike="noStrike">
                <a:solidFill>
                  <a:srgbClr val="04617B"/>
                </a:solidFill>
                <a:latin typeface="Calibri"/>
              </a:rPr>
              <a:t> </a:t>
            </a:r>
            <a:r>
              <a:rPr lang="ru-RU" sz="5000" b="1" i="1" strike="noStrike">
                <a:solidFill>
                  <a:srgbClr val="04617B"/>
                </a:solidFill>
                <a:latin typeface="Calibri"/>
              </a:rPr>
              <a:t>равенства</a:t>
            </a:r>
            <a:r>
              <a:rPr lang="ru-RU" sz="5000" strike="noStrike">
                <a:solidFill>
                  <a:srgbClr val="04617B"/>
                </a:solidFill>
                <a:latin typeface="Calibri"/>
              </a:rPr>
              <a:t> треугольников</a:t>
            </a:r>
            <a:endParaRPr/>
          </a:p>
        </p:txBody>
      </p:sp>
      <p:pic>
        <p:nvPicPr>
          <p:cNvPr id="170" name="Picture 2"/>
          <p:cNvPicPr/>
          <p:nvPr/>
        </p:nvPicPr>
        <p:blipFill>
          <a:blip r:embed="rId2"/>
          <a:stretch/>
        </p:blipFill>
        <p:spPr>
          <a:xfrm>
            <a:off x="1043640" y="1484640"/>
            <a:ext cx="4880160" cy="1511640"/>
          </a:xfrm>
          <a:prstGeom prst="rect">
            <a:avLst/>
          </a:prstGeom>
          <a:ln>
            <a:noFill/>
          </a:ln>
        </p:spPr>
      </p:pic>
      <p:pic>
        <p:nvPicPr>
          <p:cNvPr id="171" name="Picture 4"/>
          <p:cNvPicPr/>
          <p:nvPr/>
        </p:nvPicPr>
        <p:blipFill>
          <a:blip r:embed="rId3"/>
          <a:stretch/>
        </p:blipFill>
        <p:spPr>
          <a:xfrm>
            <a:off x="1043640" y="5013000"/>
            <a:ext cx="4896360" cy="1844640"/>
          </a:xfrm>
          <a:prstGeom prst="rect">
            <a:avLst/>
          </a:prstGeom>
          <a:ln>
            <a:noFill/>
          </a:ln>
        </p:spPr>
      </p:pic>
      <p:sp>
        <p:nvSpPr>
          <p:cNvPr id="172" name="CustomShape 2"/>
          <p:cNvSpPr/>
          <p:nvPr/>
        </p:nvSpPr>
        <p:spPr>
          <a:xfrm>
            <a:off x="-338040" y="1196640"/>
            <a:ext cx="8522280" cy="456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2400" b="1" strike="noStrike">
                <a:solidFill>
                  <a:srgbClr val="000000"/>
                </a:solidFill>
                <a:latin typeface="Constantia"/>
              </a:rPr>
              <a:t>                  I</a:t>
            </a:r>
            <a:r>
              <a:rPr lang="ru-RU" sz="2400" strike="noStrike">
                <a:solidFill>
                  <a:srgbClr val="000000"/>
                </a:solidFill>
                <a:latin typeface="Constantia"/>
              </a:rPr>
              <a:t>: Равенство по </a:t>
            </a:r>
            <a:r>
              <a:rPr lang="ru-RU" sz="2400" i="1" strike="noStrike">
                <a:solidFill>
                  <a:srgbClr val="000000"/>
                </a:solidFill>
                <a:latin typeface="Constantia"/>
              </a:rPr>
              <a:t>двум</a:t>
            </a:r>
            <a:r>
              <a:rPr lang="ru-RU" sz="2400" strike="noStrike">
                <a:solidFill>
                  <a:srgbClr val="000000"/>
                </a:solidFill>
                <a:latin typeface="Constantia"/>
              </a:rPr>
              <a:t> </a:t>
            </a:r>
            <a:r>
              <a:rPr lang="ru-RU" sz="2400" i="1" strike="noStrike">
                <a:solidFill>
                  <a:srgbClr val="000000"/>
                </a:solidFill>
                <a:latin typeface="Constantia"/>
              </a:rPr>
              <a:t>сторонам</a:t>
            </a:r>
            <a:r>
              <a:rPr lang="ru-RU" sz="2400" strike="noStrike">
                <a:solidFill>
                  <a:srgbClr val="000000"/>
                </a:solidFill>
                <a:latin typeface="Constantia"/>
              </a:rPr>
              <a:t> и </a:t>
            </a:r>
            <a:r>
              <a:rPr lang="ru-RU" sz="2400" i="1" strike="noStrike">
                <a:solidFill>
                  <a:srgbClr val="000000"/>
                </a:solidFill>
                <a:latin typeface="Constantia"/>
              </a:rPr>
              <a:t>углу</a:t>
            </a:r>
            <a:r>
              <a:rPr lang="ru-RU" sz="2400" strike="noStrike">
                <a:solidFill>
                  <a:srgbClr val="000000"/>
                </a:solidFill>
                <a:latin typeface="Constantia"/>
              </a:rPr>
              <a:t> между ними </a:t>
            </a:r>
            <a:endParaRPr/>
          </a:p>
        </p:txBody>
      </p:sp>
      <p:pic>
        <p:nvPicPr>
          <p:cNvPr id="173" name="Picture 3"/>
          <p:cNvPicPr/>
          <p:nvPr/>
        </p:nvPicPr>
        <p:blipFill>
          <a:blip r:embed="rId4"/>
          <a:stretch/>
        </p:blipFill>
        <p:spPr>
          <a:xfrm>
            <a:off x="1043640" y="3141000"/>
            <a:ext cx="4896360" cy="1800000"/>
          </a:xfrm>
          <a:prstGeom prst="rect">
            <a:avLst/>
          </a:prstGeom>
          <a:ln>
            <a:noFill/>
          </a:ln>
        </p:spPr>
      </p:pic>
      <p:sp>
        <p:nvSpPr>
          <p:cNvPr id="174" name="CustomShape 3"/>
          <p:cNvSpPr/>
          <p:nvPr/>
        </p:nvSpPr>
        <p:spPr>
          <a:xfrm>
            <a:off x="-426600" y="2925000"/>
            <a:ext cx="9505440" cy="456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2400" b="1" strike="noStrike">
                <a:solidFill>
                  <a:srgbClr val="000000"/>
                </a:solidFill>
                <a:latin typeface="Constantia"/>
              </a:rPr>
              <a:t>                  II</a:t>
            </a:r>
            <a:r>
              <a:rPr lang="ru-RU" sz="2400" strike="noStrike">
                <a:solidFill>
                  <a:srgbClr val="000000"/>
                </a:solidFill>
                <a:latin typeface="Constantia"/>
              </a:rPr>
              <a:t>: Равенство по </a:t>
            </a:r>
            <a:r>
              <a:rPr lang="ru-RU" sz="2400" i="1" strike="noStrike">
                <a:solidFill>
                  <a:srgbClr val="000000"/>
                </a:solidFill>
                <a:latin typeface="Constantia"/>
              </a:rPr>
              <a:t>стороне</a:t>
            </a:r>
            <a:r>
              <a:rPr lang="ru-RU" sz="2400" strike="noStrike">
                <a:solidFill>
                  <a:srgbClr val="000000"/>
                </a:solidFill>
                <a:latin typeface="Constantia"/>
              </a:rPr>
              <a:t> и </a:t>
            </a:r>
            <a:r>
              <a:rPr lang="ru-RU" sz="2400" i="1" strike="noStrike">
                <a:solidFill>
                  <a:srgbClr val="000000"/>
                </a:solidFill>
                <a:latin typeface="Constantia"/>
              </a:rPr>
              <a:t>двум</a:t>
            </a:r>
            <a:r>
              <a:rPr lang="ru-RU" sz="2400" strike="noStrike">
                <a:solidFill>
                  <a:srgbClr val="000000"/>
                </a:solidFill>
                <a:latin typeface="Constantia"/>
              </a:rPr>
              <a:t> прилежащим к ней </a:t>
            </a:r>
            <a:r>
              <a:rPr lang="ru-RU" sz="2400" i="1" strike="noStrike">
                <a:solidFill>
                  <a:srgbClr val="000000"/>
                </a:solidFill>
                <a:latin typeface="Constantia"/>
              </a:rPr>
              <a:t>углам</a:t>
            </a:r>
            <a:endParaRPr/>
          </a:p>
        </p:txBody>
      </p:sp>
      <p:sp>
        <p:nvSpPr>
          <p:cNvPr id="175" name="CustomShape 4"/>
          <p:cNvSpPr/>
          <p:nvPr/>
        </p:nvSpPr>
        <p:spPr>
          <a:xfrm>
            <a:off x="-573120" y="4869000"/>
            <a:ext cx="6128280" cy="456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2400" b="1" strike="noStrike">
                <a:solidFill>
                  <a:srgbClr val="000000"/>
                </a:solidFill>
                <a:latin typeface="Constantia"/>
              </a:rPr>
              <a:t>                  III</a:t>
            </a:r>
            <a:r>
              <a:rPr lang="ru-RU" sz="2400" strike="noStrike">
                <a:solidFill>
                  <a:srgbClr val="000000"/>
                </a:solidFill>
                <a:latin typeface="Constantia"/>
              </a:rPr>
              <a:t>: Равенство по </a:t>
            </a:r>
            <a:r>
              <a:rPr lang="ru-RU" sz="2400" i="1" strike="noStrike">
                <a:solidFill>
                  <a:srgbClr val="000000"/>
                </a:solidFill>
                <a:latin typeface="Constantia"/>
              </a:rPr>
              <a:t>трем</a:t>
            </a:r>
            <a:r>
              <a:rPr lang="ru-RU" sz="2400" strike="noStrike">
                <a:solidFill>
                  <a:srgbClr val="000000"/>
                </a:solidFill>
                <a:latin typeface="Constantia"/>
              </a:rPr>
              <a:t> </a:t>
            </a:r>
            <a:r>
              <a:rPr lang="ru-RU" sz="2400" i="1" strike="noStrike">
                <a:solidFill>
                  <a:srgbClr val="000000"/>
                </a:solidFill>
                <a:latin typeface="Constantia"/>
              </a:rPr>
              <a:t>сторонам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extShape 1"/>
          <p:cNvSpPr txBox="1"/>
          <p:nvPr/>
        </p:nvSpPr>
        <p:spPr>
          <a:xfrm>
            <a:off x="539640" y="-17136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 algn="ctr">
              <a:lnSpc>
                <a:spcPct val="100000"/>
              </a:lnSpc>
            </a:pPr>
            <a:r>
              <a:rPr lang="ru-RU" sz="5000" b="1" i="1" strike="noStrike">
                <a:solidFill>
                  <a:srgbClr val="04617B"/>
                </a:solidFill>
                <a:latin typeface="Calibri"/>
              </a:rPr>
              <a:t>Виды</a:t>
            </a:r>
            <a:r>
              <a:rPr lang="ru-RU" sz="5000" strike="noStrike">
                <a:solidFill>
                  <a:srgbClr val="04617B"/>
                </a:solidFill>
                <a:latin typeface="Calibri"/>
              </a:rPr>
              <a:t> треугольников</a:t>
            </a:r>
            <a:endParaRPr/>
          </a:p>
        </p:txBody>
      </p:sp>
      <p:graphicFrame>
        <p:nvGraphicFramePr>
          <p:cNvPr id="177" name="Table 2"/>
          <p:cNvGraphicFramePr/>
          <p:nvPr/>
        </p:nvGraphicFramePr>
        <p:xfrm>
          <a:off x="251640" y="1340640"/>
          <a:ext cx="8712720" cy="4968360"/>
        </p:xfrm>
        <a:graphic>
          <a:graphicData uri="http://schemas.openxmlformats.org/drawingml/2006/table">
            <a:tbl>
              <a:tblPr/>
              <a:tblGrid>
                <a:gridCol w="2122920"/>
                <a:gridCol w="2122920"/>
                <a:gridCol w="2122920"/>
                <a:gridCol w="2343960"/>
              </a:tblGrid>
              <a:tr h="1072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/>
                    </a:p>
                    <a:p>
                      <a:pPr>
                        <a:lnSpc>
                          <a:spcPct val="100000"/>
                        </a:lnSpc>
                      </a:pPr>
                      <a:endParaRPr/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b="1" strike="noStrike">
                          <a:solidFill>
                            <a:srgbClr val="000000"/>
                          </a:solidFill>
                          <a:latin typeface="Constantia"/>
                        </a:rPr>
                        <a:t>сторона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FFFF"/>
                          </a:solidFill>
                          <a:latin typeface="Constantia"/>
                        </a:rPr>
                        <a:t>Остроугольный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FFFF"/>
                          </a:solidFill>
                          <a:latin typeface="Constantia"/>
                        </a:rPr>
                        <a:t>Тупоугольный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FFFF"/>
                          </a:solidFill>
                          <a:latin typeface="Constantia"/>
                        </a:rPr>
                        <a:t>Прямоугольный</a:t>
                      </a:r>
                      <a:endParaRPr/>
                    </a:p>
                  </a:txBody>
                  <a:tcPr/>
                </a:tc>
              </a:tr>
              <a:tr h="12711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strike="noStrike">
                          <a:solidFill>
                            <a:srgbClr val="000000"/>
                          </a:solidFill>
                          <a:latin typeface="Constantia"/>
                        </a:rPr>
                        <a:t>Равносторонний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trike="noStrike">
                          <a:solidFill>
                            <a:srgbClr val="000000"/>
                          </a:solidFill>
                          <a:latin typeface="Constantia"/>
                        </a:rPr>
                        <a:t>  _______________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trike="noStrike">
                          <a:solidFill>
                            <a:srgbClr val="000000"/>
                          </a:solidFill>
                          <a:latin typeface="Constantia"/>
                        </a:rPr>
                        <a:t>_______________</a:t>
                      </a:r>
                      <a:endParaRPr/>
                    </a:p>
                  </a:txBody>
                  <a:tcPr/>
                </a:tc>
              </a:tr>
              <a:tr h="1267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strike="noStrike">
                          <a:solidFill>
                            <a:srgbClr val="000000"/>
                          </a:solidFill>
                          <a:latin typeface="Constantia"/>
                        </a:rPr>
                        <a:t>Равнобедренный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57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strike="noStrike">
                          <a:solidFill>
                            <a:srgbClr val="000000"/>
                          </a:solidFill>
                          <a:latin typeface="Constantia"/>
                        </a:rPr>
                        <a:t>Разносторонний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8" name="Line 3"/>
          <p:cNvSpPr/>
          <p:nvPr/>
        </p:nvSpPr>
        <p:spPr>
          <a:xfrm>
            <a:off x="467280" y="1556640"/>
            <a:ext cx="1562400" cy="554400"/>
          </a:xfrm>
          <a:prstGeom prst="line">
            <a:avLst/>
          </a:prstGeom>
          <a:ln>
            <a:solidFill>
              <a:schemeClr val="bg1"/>
            </a:solidFill>
            <a:round/>
          </a:ln>
        </p:spPr>
      </p:sp>
      <p:sp>
        <p:nvSpPr>
          <p:cNvPr id="179" name="CustomShape 4"/>
          <p:cNvSpPr/>
          <p:nvPr/>
        </p:nvSpPr>
        <p:spPr>
          <a:xfrm>
            <a:off x="1695960" y="1412640"/>
            <a:ext cx="62604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trike="noStrike">
                <a:solidFill>
                  <a:srgbClr val="FFFFFF"/>
                </a:solidFill>
                <a:latin typeface="Constantia"/>
              </a:rPr>
              <a:t>угол</a:t>
            </a:r>
            <a:endParaRPr/>
          </a:p>
        </p:txBody>
      </p:sp>
      <p:pic>
        <p:nvPicPr>
          <p:cNvPr id="180" name="Picture 2"/>
          <p:cNvPicPr/>
          <p:nvPr/>
        </p:nvPicPr>
        <p:blipFill>
          <a:blip r:embed="rId2"/>
          <a:stretch/>
        </p:blipFill>
        <p:spPr>
          <a:xfrm>
            <a:off x="2771640" y="2565000"/>
            <a:ext cx="1135080" cy="999000"/>
          </a:xfrm>
          <a:prstGeom prst="rect">
            <a:avLst/>
          </a:prstGeom>
          <a:ln w="9360">
            <a:noFill/>
          </a:ln>
        </p:spPr>
      </p:pic>
      <p:pic>
        <p:nvPicPr>
          <p:cNvPr id="181" name="Picture 3"/>
          <p:cNvPicPr/>
          <p:nvPr/>
        </p:nvPicPr>
        <p:blipFill>
          <a:blip r:embed="rId3"/>
          <a:stretch/>
        </p:blipFill>
        <p:spPr>
          <a:xfrm>
            <a:off x="2555640" y="4005000"/>
            <a:ext cx="1601280" cy="719640"/>
          </a:xfrm>
          <a:prstGeom prst="rect">
            <a:avLst/>
          </a:prstGeom>
          <a:ln w="9360">
            <a:noFill/>
          </a:ln>
        </p:spPr>
      </p:pic>
      <p:pic>
        <p:nvPicPr>
          <p:cNvPr id="182" name="Picture 5"/>
          <p:cNvPicPr/>
          <p:nvPr/>
        </p:nvPicPr>
        <p:blipFill>
          <a:blip r:embed="rId4"/>
          <a:stretch/>
        </p:blipFill>
        <p:spPr>
          <a:xfrm>
            <a:off x="4644000" y="5301360"/>
            <a:ext cx="1910880" cy="719640"/>
          </a:xfrm>
          <a:prstGeom prst="rect">
            <a:avLst/>
          </a:prstGeom>
          <a:ln w="9360">
            <a:noFill/>
          </a:ln>
        </p:spPr>
      </p:pic>
      <p:pic>
        <p:nvPicPr>
          <p:cNvPr id="183" name="Picture 6"/>
          <p:cNvPicPr/>
          <p:nvPr/>
        </p:nvPicPr>
        <p:blipFill>
          <a:blip r:embed="rId5"/>
          <a:stretch/>
        </p:blipFill>
        <p:spPr>
          <a:xfrm>
            <a:off x="2555640" y="5157360"/>
            <a:ext cx="1403640" cy="920880"/>
          </a:xfrm>
          <a:prstGeom prst="rect">
            <a:avLst/>
          </a:prstGeom>
          <a:ln w="9360">
            <a:noFill/>
          </a:ln>
        </p:spPr>
      </p:pic>
      <p:pic>
        <p:nvPicPr>
          <p:cNvPr id="184" name="Picture 7"/>
          <p:cNvPicPr/>
          <p:nvPr/>
        </p:nvPicPr>
        <p:blipFill>
          <a:blip r:embed="rId6"/>
          <a:stretch/>
        </p:blipFill>
        <p:spPr>
          <a:xfrm>
            <a:off x="7236360" y="5085360"/>
            <a:ext cx="935640" cy="1085040"/>
          </a:xfrm>
          <a:prstGeom prst="rect">
            <a:avLst/>
          </a:prstGeom>
          <a:ln w="9360">
            <a:noFill/>
          </a:ln>
        </p:spPr>
      </p:pic>
      <p:pic>
        <p:nvPicPr>
          <p:cNvPr id="185" name="Picture 8"/>
          <p:cNvPicPr/>
          <p:nvPr/>
        </p:nvPicPr>
        <p:blipFill>
          <a:blip r:embed="rId7"/>
          <a:stretch/>
        </p:blipFill>
        <p:spPr>
          <a:xfrm>
            <a:off x="4788000" y="3861000"/>
            <a:ext cx="1573560" cy="970560"/>
          </a:xfrm>
          <a:prstGeom prst="rect">
            <a:avLst/>
          </a:prstGeom>
          <a:ln w="9360">
            <a:noFill/>
          </a:ln>
        </p:spPr>
      </p:pic>
      <p:pic>
        <p:nvPicPr>
          <p:cNvPr id="186" name="Picture 10"/>
          <p:cNvPicPr/>
          <p:nvPr/>
        </p:nvPicPr>
        <p:blipFill>
          <a:blip r:embed="rId8"/>
          <a:stretch/>
        </p:blipFill>
        <p:spPr>
          <a:xfrm>
            <a:off x="7164360" y="3789000"/>
            <a:ext cx="1062360" cy="104436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TextShape 1"/>
          <p:cNvSpPr txBox="1"/>
          <p:nvPr/>
        </p:nvSpPr>
        <p:spPr>
          <a:xfrm>
            <a:off x="467640" y="54864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 algn="ctr">
              <a:lnSpc>
                <a:spcPct val="100000"/>
              </a:lnSpc>
            </a:pPr>
            <a:r>
              <a:rPr lang="ru-RU" sz="5000" b="1" i="1" strike="noStrike">
                <a:solidFill>
                  <a:srgbClr val="04617B"/>
                </a:solidFill>
                <a:latin typeface="Calibri"/>
              </a:rPr>
              <a:t>Соотношения</a:t>
            </a:r>
            <a:r>
              <a:rPr lang="ru-RU" sz="5000" strike="noStrike">
                <a:solidFill>
                  <a:srgbClr val="04617B"/>
                </a:solidFill>
                <a:latin typeface="Calibri"/>
              </a:rPr>
              <a:t> между сторонами и углами треугольника</a:t>
            </a:r>
            <a:endParaRPr/>
          </a:p>
        </p:txBody>
      </p:sp>
      <p:sp>
        <p:nvSpPr>
          <p:cNvPr id="188" name="TextShape 2"/>
          <p:cNvSpPr txBox="1"/>
          <p:nvPr/>
        </p:nvSpPr>
        <p:spPr>
          <a:xfrm>
            <a:off x="457200" y="1935360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2600" b="1" i="1" strike="noStrike">
                <a:solidFill>
                  <a:srgbClr val="000000"/>
                </a:solidFill>
                <a:latin typeface="Times New Roman"/>
              </a:rPr>
              <a:t>Теорема</a:t>
            </a:r>
            <a:r>
              <a:rPr lang="ru-RU" sz="2600" strike="noStrike">
                <a:solidFill>
                  <a:srgbClr val="000000"/>
                </a:solidFill>
                <a:latin typeface="Times New Roman"/>
              </a:rPr>
              <a:t> о </a:t>
            </a:r>
            <a:r>
              <a:rPr lang="ru-RU" sz="2600" b="1" i="1" strike="noStrike">
                <a:solidFill>
                  <a:srgbClr val="000000"/>
                </a:solidFill>
                <a:latin typeface="Times New Roman"/>
              </a:rPr>
              <a:t>сумме</a:t>
            </a:r>
            <a:r>
              <a:rPr lang="ru-RU" sz="2600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600" b="1" i="1" strike="noStrike">
                <a:solidFill>
                  <a:srgbClr val="000000"/>
                </a:solidFill>
                <a:latin typeface="Times New Roman"/>
              </a:rPr>
              <a:t>углов</a:t>
            </a:r>
            <a:r>
              <a:rPr lang="ru-RU" sz="2600" strike="noStrike">
                <a:solidFill>
                  <a:srgbClr val="000000"/>
                </a:solidFill>
                <a:latin typeface="Times New Roman"/>
              </a:rPr>
              <a:t> треугольника:</a:t>
            </a:r>
            <a:endParaRPr/>
          </a:p>
          <a:p>
            <a:pPr>
              <a:lnSpc>
                <a:spcPct val="100000"/>
              </a:lnSpc>
            </a:pPr>
            <a:r>
              <a:rPr lang="ru-RU" sz="2600" strike="noStrike">
                <a:solidFill>
                  <a:srgbClr val="000000"/>
                </a:solidFill>
                <a:latin typeface="Times New Roman"/>
              </a:rPr>
              <a:t>   Сумма углов треугольника равна 180°.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ru-RU" sz="2600" b="1" i="1" strike="noStrike">
                <a:solidFill>
                  <a:srgbClr val="000000"/>
                </a:solidFill>
                <a:latin typeface="Times New Roman"/>
              </a:rPr>
              <a:t>Теорема</a:t>
            </a:r>
            <a:r>
              <a:rPr lang="ru-RU" sz="2600" strike="noStrike">
                <a:solidFill>
                  <a:srgbClr val="000000"/>
                </a:solidFill>
                <a:latin typeface="Times New Roman"/>
              </a:rPr>
              <a:t> о </a:t>
            </a:r>
            <a:r>
              <a:rPr lang="ru-RU" sz="2600" b="1" i="1" strike="noStrike">
                <a:solidFill>
                  <a:srgbClr val="000000"/>
                </a:solidFill>
                <a:latin typeface="Times New Roman"/>
              </a:rPr>
              <a:t>соотношениях</a:t>
            </a:r>
            <a:r>
              <a:rPr lang="ru-RU" sz="2600" strike="noStrike">
                <a:solidFill>
                  <a:srgbClr val="000000"/>
                </a:solidFill>
                <a:latin typeface="Times New Roman"/>
              </a:rPr>
              <a:t> между сторонами и углами треугольника:</a:t>
            </a:r>
            <a:endParaRPr/>
          </a:p>
          <a:p>
            <a:pPr algn="just">
              <a:lnSpc>
                <a:spcPct val="100000"/>
              </a:lnSpc>
            </a:pPr>
            <a:r>
              <a:rPr lang="ru-RU" sz="2600" strike="noStrike">
                <a:solidFill>
                  <a:srgbClr val="000000"/>
                </a:solidFill>
                <a:latin typeface="Times New Roman"/>
              </a:rPr>
              <a:t>   В треугольнике против большей стороны лежит больший угол; обратно, против большего угла лежит большая сторона.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id="189" name="Picture 4"/>
          <p:cNvPicPr/>
          <p:nvPr/>
        </p:nvPicPr>
        <p:blipFill>
          <a:blip r:embed="rId2"/>
          <a:stretch/>
        </p:blipFill>
        <p:spPr>
          <a:xfrm>
            <a:off x="1231920" y="2781000"/>
            <a:ext cx="2964960" cy="15836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539640" y="54864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 algn="ctr">
              <a:lnSpc>
                <a:spcPct val="100000"/>
              </a:lnSpc>
            </a:pPr>
            <a:r>
              <a:rPr lang="ru-RU" sz="5000" b="1" i="1" strike="noStrike">
                <a:solidFill>
                  <a:srgbClr val="04617B"/>
                </a:solidFill>
                <a:latin typeface="Calibri"/>
              </a:rPr>
              <a:t>Цели</a:t>
            </a:r>
            <a:r>
              <a:rPr lang="ru-RU" sz="5000" strike="noStrike">
                <a:solidFill>
                  <a:srgbClr val="04617B"/>
                </a:solidFill>
                <a:latin typeface="Calibri"/>
              </a:rPr>
              <a:t> и </a:t>
            </a:r>
            <a:r>
              <a:rPr lang="ru-RU" sz="5000" b="1" i="1" strike="noStrike">
                <a:solidFill>
                  <a:srgbClr val="04617B"/>
                </a:solidFill>
                <a:latin typeface="Calibri"/>
              </a:rPr>
              <a:t>задачи</a:t>
            </a:r>
            <a:r>
              <a:rPr lang="ru-RU" sz="5000" strike="noStrike">
                <a:solidFill>
                  <a:srgbClr val="04617B"/>
                </a:solidFill>
                <a:latin typeface="Calibri"/>
              </a:rPr>
              <a:t> урока:</a:t>
            </a:r>
            <a:endParaRPr/>
          </a:p>
        </p:txBody>
      </p:sp>
      <p:sp>
        <p:nvSpPr>
          <p:cNvPr id="98" name="TextShape 2"/>
          <p:cNvSpPr txBox="1"/>
          <p:nvPr/>
        </p:nvSpPr>
        <p:spPr>
          <a:xfrm>
            <a:off x="539640" y="1772640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2600" b="1" i="1" strike="noStrike">
                <a:solidFill>
                  <a:srgbClr val="000000"/>
                </a:solidFill>
                <a:latin typeface="Constantia"/>
              </a:rPr>
              <a:t>Цель</a:t>
            </a:r>
            <a:r>
              <a:rPr lang="ru-RU" sz="2600" strike="noStrike">
                <a:solidFill>
                  <a:srgbClr val="000000"/>
                </a:solidFill>
                <a:latin typeface="Constantia"/>
              </a:rPr>
              <a:t> </a:t>
            </a:r>
            <a:r>
              <a:rPr lang="ru-RU" sz="2600" b="1" strike="noStrike">
                <a:solidFill>
                  <a:srgbClr val="000000"/>
                </a:solidFill>
                <a:latin typeface="Constantia"/>
              </a:rPr>
              <a:t>урока</a:t>
            </a:r>
            <a:r>
              <a:rPr lang="ru-RU" sz="2600" strike="noStrike">
                <a:solidFill>
                  <a:srgbClr val="000000"/>
                </a:solidFill>
                <a:latin typeface="Constantia"/>
              </a:rPr>
              <a:t>: систематизация и обобщение знаний по теме.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2600" b="1" i="1" strike="noStrike">
                <a:solidFill>
                  <a:srgbClr val="000000"/>
                </a:solidFill>
                <a:latin typeface="Constantia"/>
              </a:rPr>
              <a:t>Задачи</a:t>
            </a:r>
            <a:r>
              <a:rPr lang="ru-RU" sz="2600" b="1" strike="noStrike">
                <a:solidFill>
                  <a:srgbClr val="000000"/>
                </a:solidFill>
                <a:latin typeface="Constantia"/>
              </a:rPr>
              <a:t> урока:</a:t>
            </a:r>
            <a:endParaRPr/>
          </a:p>
          <a:p>
            <a:pPr>
              <a:lnSpc>
                <a:spcPct val="100000"/>
              </a:lnSpc>
            </a:pPr>
            <a:r>
              <a:rPr lang="ru-RU" sz="2600" strike="noStrike">
                <a:solidFill>
                  <a:srgbClr val="000000"/>
                </a:solidFill>
                <a:latin typeface="Constantia"/>
              </a:rPr>
              <a:t>- организовать работу класса по обобщению данной темы</a:t>
            </a:r>
            <a:endParaRPr/>
          </a:p>
          <a:p>
            <a:pPr>
              <a:lnSpc>
                <a:spcPct val="100000"/>
              </a:lnSpc>
            </a:pPr>
            <a:r>
              <a:rPr lang="ru-RU" sz="2600" strike="noStrike">
                <a:solidFill>
                  <a:srgbClr val="000000"/>
                </a:solidFill>
                <a:latin typeface="Constantia"/>
              </a:rPr>
              <a:t>- повторить и систематизировать знания по теме «Треугольники». </a:t>
            </a:r>
            <a:endParaRPr/>
          </a:p>
          <a:p>
            <a:pPr>
              <a:lnSpc>
                <a:spcPct val="100000"/>
              </a:lnSpc>
            </a:pPr>
            <a:r>
              <a:rPr lang="ru-RU" sz="2600" strike="noStrike">
                <a:solidFill>
                  <a:srgbClr val="000000"/>
                </a:solidFill>
                <a:latin typeface="Constantia"/>
              </a:rPr>
              <a:t>- развить познавательный интерес к предмету.</a:t>
            </a:r>
            <a:endParaRPr/>
          </a:p>
          <a:p>
            <a:pPr>
              <a:lnSpc>
                <a:spcPct val="100000"/>
              </a:lnSpc>
            </a:pPr>
            <a:r>
              <a:rPr lang="ru-RU" sz="2600" strike="noStrike">
                <a:solidFill>
                  <a:srgbClr val="000000"/>
                </a:solidFill>
                <a:latin typeface="Constantia"/>
              </a:rPr>
              <a:t>- выработать навыки работы в команде;</a:t>
            </a:r>
            <a:endParaRPr/>
          </a:p>
          <a:p>
            <a:pPr>
              <a:lnSpc>
                <a:spcPct val="100000"/>
              </a:lnSpc>
            </a:pPr>
            <a:r>
              <a:rPr lang="ru-RU" sz="2600" strike="noStrike">
                <a:solidFill>
                  <a:srgbClr val="000000"/>
                </a:solidFill>
                <a:latin typeface="Constantia"/>
              </a:rPr>
              <a:t>- развить коммуникативные навыки.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TextShape 1"/>
          <p:cNvSpPr txBox="1"/>
          <p:nvPr/>
        </p:nvSpPr>
        <p:spPr>
          <a:xfrm>
            <a:off x="467640" y="33264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 algn="ctr">
              <a:lnSpc>
                <a:spcPct val="100000"/>
              </a:lnSpc>
            </a:pPr>
            <a:r>
              <a:rPr lang="ru-RU" sz="5000" b="1" i="1" strike="noStrike">
                <a:solidFill>
                  <a:srgbClr val="04617B"/>
                </a:solidFill>
                <a:latin typeface="Calibri"/>
              </a:rPr>
              <a:t>Неравенство</a:t>
            </a:r>
            <a:r>
              <a:rPr lang="ru-RU" sz="5000" strike="noStrike">
                <a:solidFill>
                  <a:srgbClr val="04617B"/>
                </a:solidFill>
                <a:latin typeface="Calibri"/>
              </a:rPr>
              <a:t> треугольника</a:t>
            </a:r>
            <a:endParaRPr/>
          </a:p>
        </p:txBody>
      </p:sp>
      <p:sp>
        <p:nvSpPr>
          <p:cNvPr id="191" name="TextShape 2"/>
          <p:cNvSpPr txBox="1"/>
          <p:nvPr/>
        </p:nvSpPr>
        <p:spPr>
          <a:xfrm>
            <a:off x="457200" y="1935360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2600" b="1" i="1" strike="noStrike">
                <a:solidFill>
                  <a:srgbClr val="000000"/>
                </a:solidFill>
                <a:latin typeface="Constantia"/>
              </a:rPr>
              <a:t>Теорема</a:t>
            </a:r>
            <a:r>
              <a:rPr lang="ru-RU" sz="2600" strike="noStrike">
                <a:solidFill>
                  <a:srgbClr val="000000"/>
                </a:solidFill>
                <a:latin typeface="Constantia"/>
              </a:rPr>
              <a:t>: </a:t>
            </a:r>
            <a:endParaRPr/>
          </a:p>
          <a:p>
            <a:pPr>
              <a:lnSpc>
                <a:spcPct val="100000"/>
              </a:lnSpc>
            </a:pPr>
            <a:r>
              <a:rPr lang="ru-RU" sz="2600" strike="noStrike">
                <a:solidFill>
                  <a:srgbClr val="000000"/>
                </a:solidFill>
                <a:latin typeface="Constantia"/>
              </a:rPr>
              <a:t>Каждая сторона треугольника меньше суммы двух</a:t>
            </a:r>
            <a:endParaRPr/>
          </a:p>
          <a:p>
            <a:pPr>
              <a:lnSpc>
                <a:spcPct val="100000"/>
              </a:lnSpc>
            </a:pPr>
            <a:r>
              <a:rPr lang="ru-RU" sz="2600" strike="noStrike">
                <a:solidFill>
                  <a:srgbClr val="000000"/>
                </a:solidFill>
                <a:latin typeface="Constantia"/>
              </a:rPr>
              <a:t>других сторон.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id="192" name="Picture 4"/>
          <p:cNvPicPr/>
          <p:nvPr/>
        </p:nvPicPr>
        <p:blipFill>
          <a:blip r:embed="rId2"/>
          <a:stretch/>
        </p:blipFill>
        <p:spPr>
          <a:xfrm>
            <a:off x="683640" y="3573000"/>
            <a:ext cx="2964960" cy="15836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TextShape 1"/>
          <p:cNvSpPr txBox="1"/>
          <p:nvPr/>
        </p:nvSpPr>
        <p:spPr>
          <a:xfrm>
            <a:off x="539640" y="18864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 algn="ctr">
              <a:lnSpc>
                <a:spcPct val="100000"/>
              </a:lnSpc>
            </a:pPr>
            <a:r>
              <a:rPr lang="ru-RU" sz="5000" b="1" i="1" strike="noStrike">
                <a:solidFill>
                  <a:srgbClr val="04617B"/>
                </a:solidFill>
                <a:latin typeface="Calibri"/>
              </a:rPr>
              <a:t>Задание</a:t>
            </a:r>
            <a:r>
              <a:rPr lang="ru-RU" sz="5000" strike="noStrike">
                <a:solidFill>
                  <a:srgbClr val="04617B"/>
                </a:solidFill>
                <a:latin typeface="Calibri"/>
              </a:rPr>
              <a:t> №3</a:t>
            </a:r>
            <a:endParaRPr/>
          </a:p>
        </p:txBody>
      </p:sp>
      <p:sp>
        <p:nvSpPr>
          <p:cNvPr id="194" name="TextShape 2"/>
          <p:cNvSpPr txBox="1"/>
          <p:nvPr/>
        </p:nvSpPr>
        <p:spPr>
          <a:xfrm>
            <a:off x="539640" y="1268640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3000" i="1" strike="noStrike">
                <a:solidFill>
                  <a:srgbClr val="000000"/>
                </a:solidFill>
                <a:latin typeface="Times New Roman"/>
              </a:rPr>
              <a:t>Разгадай кроссворд: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3000" i="1" strike="noStrike">
                <a:solidFill>
                  <a:srgbClr val="000000"/>
                </a:solidFill>
                <a:latin typeface="Times New Roman"/>
              </a:rPr>
              <a:t> </a:t>
            </a:r>
            <a:endParaRPr/>
          </a:p>
        </p:txBody>
      </p:sp>
      <p:pic>
        <p:nvPicPr>
          <p:cNvPr id="195" name="Picture 3"/>
          <p:cNvPicPr/>
          <p:nvPr/>
        </p:nvPicPr>
        <p:blipFill>
          <a:blip r:embed="rId2"/>
          <a:stretch/>
        </p:blipFill>
        <p:spPr>
          <a:xfrm>
            <a:off x="251640" y="1845000"/>
            <a:ext cx="4657320" cy="4657320"/>
          </a:xfrm>
          <a:prstGeom prst="rect">
            <a:avLst/>
          </a:prstGeom>
          <a:ln w="9360">
            <a:noFill/>
          </a:ln>
        </p:spPr>
      </p:pic>
      <p:sp>
        <p:nvSpPr>
          <p:cNvPr id="196" name="CustomShape 3"/>
          <p:cNvSpPr/>
          <p:nvPr/>
        </p:nvSpPr>
        <p:spPr>
          <a:xfrm>
            <a:off x="4824360" y="1917000"/>
            <a:ext cx="4513680" cy="4179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1650" strike="noStrike">
                <a:solidFill>
                  <a:srgbClr val="000000"/>
                </a:solidFill>
                <a:latin typeface="Constantia"/>
              </a:rPr>
              <a:t>По </a:t>
            </a:r>
            <a:r>
              <a:rPr lang="ru-RU" sz="1650" b="1" i="1" strike="noStrike">
                <a:solidFill>
                  <a:srgbClr val="000000"/>
                </a:solidFill>
                <a:latin typeface="Constantia"/>
              </a:rPr>
              <a:t>горизонтали</a:t>
            </a:r>
            <a:r>
              <a:rPr lang="ru-RU" sz="1650" strike="noStrike">
                <a:solidFill>
                  <a:srgbClr val="000000"/>
                </a:solidFill>
                <a:latin typeface="Constantia"/>
              </a:rPr>
              <a:t>:</a:t>
            </a:r>
            <a:endParaRPr/>
          </a:p>
          <a:p>
            <a:pPr>
              <a:lnSpc>
                <a:spcPct val="100000"/>
              </a:lnSpc>
            </a:pPr>
            <a:r>
              <a:rPr lang="ru-RU" sz="1650" strike="noStrike">
                <a:solidFill>
                  <a:srgbClr val="000000"/>
                </a:solidFill>
                <a:latin typeface="Constantia"/>
              </a:rPr>
              <a:t>1. Сторона прямоугольного</a:t>
            </a:r>
            <a:endParaRPr/>
          </a:p>
          <a:p>
            <a:pPr>
              <a:lnSpc>
                <a:spcPct val="100000"/>
              </a:lnSpc>
            </a:pPr>
            <a:r>
              <a:rPr lang="ru-RU" sz="1650" strike="noStrike">
                <a:solidFill>
                  <a:srgbClr val="000000"/>
                </a:solidFill>
                <a:latin typeface="Constantia"/>
              </a:rPr>
              <a:t>треугольника. </a:t>
            </a:r>
            <a:endParaRPr/>
          </a:p>
          <a:p>
            <a:pPr>
              <a:lnSpc>
                <a:spcPct val="100000"/>
              </a:lnSpc>
            </a:pPr>
            <a:r>
              <a:rPr lang="ru-RU" sz="1650" strike="noStrike">
                <a:solidFill>
                  <a:srgbClr val="000000"/>
                </a:solidFill>
                <a:latin typeface="Constantia"/>
              </a:rPr>
              <a:t>3. Утверждение, справедливость</a:t>
            </a:r>
            <a:endParaRPr/>
          </a:p>
          <a:p>
            <a:pPr>
              <a:lnSpc>
                <a:spcPct val="100000"/>
              </a:lnSpc>
            </a:pPr>
            <a:r>
              <a:rPr lang="ru-RU" sz="1650" strike="noStrike">
                <a:solidFill>
                  <a:srgbClr val="000000"/>
                </a:solidFill>
                <a:latin typeface="Constantia"/>
              </a:rPr>
              <a:t>которого устанавливается</a:t>
            </a:r>
            <a:endParaRPr/>
          </a:p>
          <a:p>
            <a:pPr>
              <a:lnSpc>
                <a:spcPct val="100000"/>
              </a:lnSpc>
            </a:pPr>
            <a:r>
              <a:rPr lang="ru-RU" sz="1650" strike="noStrike">
                <a:solidFill>
                  <a:srgbClr val="000000"/>
                </a:solidFill>
                <a:latin typeface="Constantia"/>
              </a:rPr>
              <a:t> путем рассуждений.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ru-RU" sz="1650" strike="noStrike">
                <a:solidFill>
                  <a:srgbClr val="000000"/>
                </a:solidFill>
                <a:latin typeface="Constantia"/>
              </a:rPr>
              <a:t>По </a:t>
            </a:r>
            <a:r>
              <a:rPr lang="ru-RU" sz="1650" b="1" i="1" strike="noStrike">
                <a:solidFill>
                  <a:srgbClr val="000000"/>
                </a:solidFill>
                <a:latin typeface="Constantia"/>
              </a:rPr>
              <a:t>вертикали</a:t>
            </a:r>
            <a:r>
              <a:rPr lang="ru-RU" sz="1650" strike="noStrike">
                <a:solidFill>
                  <a:srgbClr val="000000"/>
                </a:solidFill>
                <a:latin typeface="Constantia"/>
              </a:rPr>
              <a:t>:</a:t>
            </a:r>
            <a:endParaRPr/>
          </a:p>
          <a:p>
            <a:pPr>
              <a:lnSpc>
                <a:spcPct val="100000"/>
              </a:lnSpc>
            </a:pPr>
            <a:r>
              <a:rPr lang="ru-RU" sz="1650" strike="noStrike">
                <a:solidFill>
                  <a:srgbClr val="000000"/>
                </a:solidFill>
                <a:latin typeface="Constantia"/>
              </a:rPr>
              <a:t>2. Утверждение, по которому можно</a:t>
            </a:r>
            <a:endParaRPr/>
          </a:p>
          <a:p>
            <a:pPr>
              <a:lnSpc>
                <a:spcPct val="100000"/>
              </a:lnSpc>
            </a:pPr>
            <a:r>
              <a:rPr lang="ru-RU" sz="1650" strike="noStrike">
                <a:solidFill>
                  <a:srgbClr val="000000"/>
                </a:solidFill>
                <a:latin typeface="Constantia"/>
              </a:rPr>
              <a:t>сделать вывод о равенстве треугольников.</a:t>
            </a:r>
            <a:endParaRPr/>
          </a:p>
          <a:p>
            <a:pPr>
              <a:lnSpc>
                <a:spcPct val="100000"/>
              </a:lnSpc>
            </a:pPr>
            <a:r>
              <a:rPr lang="ru-RU" sz="1650" strike="noStrike">
                <a:solidFill>
                  <a:srgbClr val="000000"/>
                </a:solidFill>
                <a:latin typeface="Constantia"/>
              </a:rPr>
              <a:t>4. Наука, занимающаяся изучением</a:t>
            </a:r>
            <a:endParaRPr/>
          </a:p>
          <a:p>
            <a:pPr>
              <a:lnSpc>
                <a:spcPct val="100000"/>
              </a:lnSpc>
            </a:pPr>
            <a:r>
              <a:rPr lang="ru-RU" sz="1650" strike="noStrike">
                <a:solidFill>
                  <a:srgbClr val="000000"/>
                </a:solidFill>
                <a:latin typeface="Constantia"/>
              </a:rPr>
              <a:t>геометрических фигур. </a:t>
            </a:r>
            <a:endParaRPr/>
          </a:p>
          <a:p>
            <a:pPr>
              <a:lnSpc>
                <a:spcPct val="100000"/>
              </a:lnSpc>
            </a:pPr>
            <a:r>
              <a:rPr lang="ru-RU" sz="1650" strike="noStrike">
                <a:solidFill>
                  <a:srgbClr val="000000"/>
                </a:solidFill>
                <a:latin typeface="Constantia"/>
              </a:rPr>
              <a:t>5. У треугольника их три.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extShape 1"/>
          <p:cNvSpPr txBox="1"/>
          <p:nvPr/>
        </p:nvSpPr>
        <p:spPr>
          <a:xfrm>
            <a:off x="457200" y="70416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 algn="ctr">
              <a:lnSpc>
                <a:spcPct val="100000"/>
              </a:lnSpc>
            </a:pPr>
            <a:r>
              <a:rPr lang="ru-RU" sz="5000" strike="noStrike">
                <a:solidFill>
                  <a:srgbClr val="04617B"/>
                </a:solidFill>
                <a:latin typeface="Calibri"/>
              </a:rPr>
              <a:t>Правильные ответы:</a:t>
            </a:r>
            <a:endParaRPr/>
          </a:p>
        </p:txBody>
      </p:sp>
      <p:pic>
        <p:nvPicPr>
          <p:cNvPr id="198" name="Picture 2"/>
          <p:cNvPicPr/>
          <p:nvPr/>
        </p:nvPicPr>
        <p:blipFill>
          <a:blip r:embed="rId2"/>
          <a:stretch/>
        </p:blipFill>
        <p:spPr>
          <a:xfrm>
            <a:off x="1907640" y="1935000"/>
            <a:ext cx="5184360" cy="438912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TextShape 1"/>
          <p:cNvSpPr txBox="1"/>
          <p:nvPr/>
        </p:nvSpPr>
        <p:spPr>
          <a:xfrm>
            <a:off x="467640" y="234900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 algn="ctr">
              <a:lnSpc>
                <a:spcPct val="100000"/>
              </a:lnSpc>
            </a:pPr>
            <a:r>
              <a:rPr lang="ru-RU" sz="5000" b="1" i="1" strike="noStrike">
                <a:solidFill>
                  <a:srgbClr val="04617B"/>
                </a:solidFill>
                <a:latin typeface="Calibri"/>
              </a:rPr>
              <a:t>Спасибо</a:t>
            </a:r>
            <a:r>
              <a:rPr lang="ru-RU" sz="5000" strike="noStrike">
                <a:solidFill>
                  <a:srgbClr val="04617B"/>
                </a:solidFill>
                <a:latin typeface="Calibri"/>
              </a:rPr>
              <a:t> за </a:t>
            </a:r>
            <a:r>
              <a:rPr lang="ru-RU" sz="5000" b="1" i="1" strike="noStrike">
                <a:solidFill>
                  <a:srgbClr val="04617B"/>
                </a:solidFill>
                <a:latin typeface="Calibri"/>
              </a:rPr>
              <a:t>внимание</a:t>
            </a:r>
            <a:r>
              <a:rPr lang="ru-RU" sz="5000" strike="noStrike">
                <a:solidFill>
                  <a:srgbClr val="04617B"/>
                </a:solidFill>
                <a:latin typeface="Calibri"/>
              </a:rPr>
              <a:t>!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755640" y="0"/>
            <a:ext cx="746712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 algn="ctr">
              <a:lnSpc>
                <a:spcPct val="100000"/>
              </a:lnSpc>
            </a:pPr>
            <a:r>
              <a:rPr lang="ru-RU" sz="5000" b="1" i="1" strike="noStrike">
                <a:solidFill>
                  <a:srgbClr val="04617B"/>
                </a:solidFill>
                <a:latin typeface="Calibri"/>
              </a:rPr>
              <a:t>Треугольник</a:t>
            </a:r>
            <a:r>
              <a:rPr lang="ru-RU" sz="5000" strike="noStrike">
                <a:solidFill>
                  <a:srgbClr val="04617B"/>
                </a:solidFill>
                <a:latin typeface="Calibri"/>
              </a:rPr>
              <a:t> и его </a:t>
            </a:r>
            <a:r>
              <a:rPr lang="ru-RU" sz="5000" b="1" i="1" strike="noStrike">
                <a:solidFill>
                  <a:srgbClr val="04617B"/>
                </a:solidFill>
                <a:latin typeface="Calibri"/>
              </a:rPr>
              <a:t>элементы</a:t>
            </a:r>
            <a:endParaRPr/>
          </a:p>
        </p:txBody>
      </p:sp>
      <p:pic>
        <p:nvPicPr>
          <p:cNvPr id="100" name="Picture 2"/>
          <p:cNvPicPr/>
          <p:nvPr/>
        </p:nvPicPr>
        <p:blipFill>
          <a:blip r:embed="rId2"/>
          <a:stretch/>
        </p:blipFill>
        <p:spPr>
          <a:xfrm>
            <a:off x="1187640" y="1196640"/>
            <a:ext cx="7107120" cy="3338280"/>
          </a:xfrm>
          <a:prstGeom prst="rect">
            <a:avLst/>
          </a:prstGeom>
          <a:ln w="9360">
            <a:noFill/>
          </a:ln>
        </p:spPr>
      </p:pic>
      <p:graphicFrame>
        <p:nvGraphicFramePr>
          <p:cNvPr id="101" name="Table 2"/>
          <p:cNvGraphicFramePr/>
          <p:nvPr/>
        </p:nvGraphicFramePr>
        <p:xfrm>
          <a:off x="1547640" y="4509000"/>
          <a:ext cx="6572160" cy="1517400"/>
        </p:xfrm>
        <a:graphic>
          <a:graphicData uri="http://schemas.openxmlformats.org/drawingml/2006/table">
            <a:tbl>
              <a:tblPr/>
              <a:tblGrid>
                <a:gridCol w="2352600"/>
                <a:gridCol w="2274120"/>
                <a:gridCol w="1945440"/>
              </a:tblGrid>
              <a:tr h="6343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b="1" i="1" strike="noStrike">
                          <a:solidFill>
                            <a:srgbClr val="FFFFFF"/>
                          </a:solidFill>
                          <a:latin typeface="Constantia"/>
                        </a:rPr>
                        <a:t>Вершины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b="1" strike="noStrike">
                          <a:solidFill>
                            <a:srgbClr val="FFFFFF"/>
                          </a:solidFill>
                          <a:latin typeface="Arial"/>
                        </a:rPr>
                        <a:t>∆АВС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b="1" i="1" strike="noStrike">
                          <a:solidFill>
                            <a:srgbClr val="FFFFFF"/>
                          </a:solidFill>
                          <a:latin typeface="Constantia"/>
                        </a:rPr>
                        <a:t>Стороны</a:t>
                      </a:r>
                      <a:r>
                        <a:rPr lang="ru-RU" b="1" strike="noStrike">
                          <a:solidFill>
                            <a:srgbClr val="FFFFFF"/>
                          </a:solidFill>
                          <a:latin typeface="Constantia"/>
                        </a:rPr>
                        <a:t> </a:t>
                      </a:r>
                      <a:r>
                        <a:rPr lang="ru-RU" b="1" strike="noStrike">
                          <a:solidFill>
                            <a:srgbClr val="FFFFFF"/>
                          </a:solidFill>
                          <a:latin typeface="Arial"/>
                        </a:rPr>
                        <a:t>∆АВС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b="1" i="1" strike="noStrike">
                          <a:solidFill>
                            <a:srgbClr val="FFFFFF"/>
                          </a:solidFill>
                          <a:latin typeface="Constantia"/>
                        </a:rPr>
                        <a:t>Углы</a:t>
                      </a:r>
                      <a:r>
                        <a:rPr lang="ru-RU" b="1" strike="noStrike">
                          <a:solidFill>
                            <a:srgbClr val="FFFFFF"/>
                          </a:solidFill>
                          <a:latin typeface="Constantia"/>
                        </a:rPr>
                        <a:t> </a:t>
                      </a:r>
                      <a:r>
                        <a:rPr lang="ru-RU" b="1" strike="noStrike">
                          <a:solidFill>
                            <a:srgbClr val="FFFFFF"/>
                          </a:solidFill>
                          <a:latin typeface="Arial"/>
                        </a:rPr>
                        <a:t>∆АВС</a:t>
                      </a:r>
                      <a:endParaRPr/>
                    </a:p>
                  </a:txBody>
                  <a:tcPr/>
                </a:tc>
              </a:tr>
              <a:tr h="8773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trike="noStrike">
                          <a:solidFill>
                            <a:srgbClr val="000000"/>
                          </a:solidFill>
                          <a:latin typeface="Constantia"/>
                        </a:rPr>
                        <a:t>А, В, 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trike="noStrike">
                          <a:solidFill>
                            <a:srgbClr val="000000"/>
                          </a:solidFill>
                          <a:latin typeface="Constantia"/>
                        </a:rPr>
                        <a:t>АВ, ВС, АС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2" name="CustomShape 3"/>
          <p:cNvSpPr/>
          <p:nvPr/>
        </p:nvSpPr>
        <p:spPr>
          <a:xfrm>
            <a:off x="2123640" y="6093360"/>
            <a:ext cx="6120360" cy="913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b="1" i="1" strike="noStrike">
                <a:solidFill>
                  <a:srgbClr val="000000"/>
                </a:solidFill>
                <a:latin typeface="Constantia"/>
              </a:rPr>
              <a:t>Периметр</a:t>
            </a:r>
            <a:r>
              <a:rPr lang="ru-RU" b="1" strike="noStrike">
                <a:solidFill>
                  <a:srgbClr val="000000"/>
                </a:solidFill>
                <a:latin typeface="Constantia"/>
              </a:rPr>
              <a:t> ∆АВС равен </a:t>
            </a:r>
            <a:r>
              <a:rPr lang="ru-RU" strike="noStrike">
                <a:solidFill>
                  <a:srgbClr val="000000"/>
                </a:solidFill>
                <a:latin typeface="Constantia"/>
              </a:rPr>
              <a:t>Р∆АВС= АВ+ВС+АС.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Shape 1"/>
          <p:cNvSpPr txBox="1"/>
          <p:nvPr/>
        </p:nvSpPr>
        <p:spPr>
          <a:xfrm>
            <a:off x="457200" y="70416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 algn="ctr">
              <a:lnSpc>
                <a:spcPct val="100000"/>
              </a:lnSpc>
            </a:pPr>
            <a:r>
              <a:rPr lang="ru-RU" sz="5000" b="1" i="1" strike="noStrike">
                <a:solidFill>
                  <a:srgbClr val="04617B"/>
                </a:solidFill>
                <a:latin typeface="Calibri"/>
              </a:rPr>
              <a:t>Задание</a:t>
            </a:r>
            <a:r>
              <a:rPr lang="ru-RU" sz="5000" strike="noStrike">
                <a:solidFill>
                  <a:srgbClr val="04617B"/>
                </a:solidFill>
                <a:latin typeface="Calibri"/>
              </a:rPr>
              <a:t> №1</a:t>
            </a:r>
            <a:endParaRPr/>
          </a:p>
        </p:txBody>
      </p:sp>
      <p:sp>
        <p:nvSpPr>
          <p:cNvPr id="104" name="TextShape 2"/>
          <p:cNvSpPr txBox="1"/>
          <p:nvPr/>
        </p:nvSpPr>
        <p:spPr>
          <a:xfrm>
            <a:off x="457200" y="1935360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SzPct val="95000"/>
              <a:buFont typeface="Wingdings 2" charset="2"/>
              <a:buChar char=""/>
            </a:pPr>
            <a:r>
              <a:rPr lang="ru-RU" sz="3000" i="1" strike="noStrike">
                <a:solidFill>
                  <a:srgbClr val="000000"/>
                </a:solidFill>
                <a:latin typeface="Times New Roman"/>
              </a:rPr>
              <a:t>Определите вид треугольника.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95000"/>
              <a:buFont typeface="Wingdings 2" charset="2"/>
              <a:buChar char=""/>
            </a:pPr>
            <a:r>
              <a:rPr lang="ru-RU" sz="3000" i="1" strike="noStrike">
                <a:solidFill>
                  <a:srgbClr val="000000"/>
                </a:solidFill>
                <a:latin typeface="Times New Roman"/>
              </a:rPr>
              <a:t> Назовите большую сторону и меньший угол.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95000"/>
              <a:buFont typeface="Wingdings 2" charset="2"/>
              <a:buChar char=""/>
            </a:pPr>
            <a:r>
              <a:rPr lang="ru-RU" sz="3000" i="1" strike="noStrike">
                <a:solidFill>
                  <a:srgbClr val="000000"/>
                </a:solidFill>
                <a:latin typeface="Times New Roman"/>
              </a:rPr>
              <a:t>Перечислите свойства данного треугольника.</a:t>
            </a:r>
            <a:endParaRPr/>
          </a:p>
        </p:txBody>
      </p:sp>
      <p:pic>
        <p:nvPicPr>
          <p:cNvPr id="105" name="Picture 5"/>
          <p:cNvPicPr/>
          <p:nvPr/>
        </p:nvPicPr>
        <p:blipFill>
          <a:blip r:embed="rId2"/>
          <a:stretch/>
        </p:blipFill>
        <p:spPr>
          <a:xfrm>
            <a:off x="1043640" y="4797000"/>
            <a:ext cx="1763280" cy="1733040"/>
          </a:xfrm>
          <a:prstGeom prst="rect">
            <a:avLst/>
          </a:prstGeom>
          <a:ln w="9360">
            <a:noFill/>
          </a:ln>
        </p:spPr>
      </p:pic>
      <p:pic>
        <p:nvPicPr>
          <p:cNvPr id="106" name="Picture 6"/>
          <p:cNvPicPr/>
          <p:nvPr/>
        </p:nvPicPr>
        <p:blipFill>
          <a:blip r:embed="rId3"/>
          <a:stretch/>
        </p:blipFill>
        <p:spPr>
          <a:xfrm>
            <a:off x="3636000" y="4725000"/>
            <a:ext cx="2197800" cy="1757160"/>
          </a:xfrm>
          <a:prstGeom prst="rect">
            <a:avLst/>
          </a:prstGeom>
          <a:ln w="9360">
            <a:noFill/>
          </a:ln>
        </p:spPr>
      </p:pic>
      <p:pic>
        <p:nvPicPr>
          <p:cNvPr id="107" name="Picture 7"/>
          <p:cNvPicPr/>
          <p:nvPr/>
        </p:nvPicPr>
        <p:blipFill>
          <a:blip r:embed="rId4"/>
          <a:stretch/>
        </p:blipFill>
        <p:spPr>
          <a:xfrm>
            <a:off x="6804360" y="4725000"/>
            <a:ext cx="1227960" cy="194400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467640" y="26064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 algn="ctr">
              <a:lnSpc>
                <a:spcPct val="100000"/>
              </a:lnSpc>
            </a:pPr>
            <a:r>
              <a:rPr lang="ru-RU" sz="5000" b="1" i="1" strike="noStrike">
                <a:solidFill>
                  <a:srgbClr val="04617B"/>
                </a:solidFill>
                <a:latin typeface="Calibri"/>
              </a:rPr>
              <a:t>Занимательные</a:t>
            </a:r>
            <a:r>
              <a:rPr lang="ru-RU" sz="5000" strike="noStrike">
                <a:solidFill>
                  <a:srgbClr val="04617B"/>
                </a:solidFill>
                <a:latin typeface="Calibri"/>
              </a:rPr>
              <a:t> </a:t>
            </a:r>
            <a:r>
              <a:rPr lang="ru-RU" sz="5000" b="1" i="1" strike="noStrike">
                <a:solidFill>
                  <a:srgbClr val="04617B"/>
                </a:solidFill>
                <a:latin typeface="Calibri"/>
              </a:rPr>
              <a:t>ребусы</a:t>
            </a:r>
            <a:r>
              <a:rPr lang="ru-RU" sz="5000" strike="noStrike">
                <a:solidFill>
                  <a:srgbClr val="04617B"/>
                </a:solidFill>
                <a:latin typeface="Calibri"/>
              </a:rPr>
              <a:t>:</a:t>
            </a:r>
            <a:endParaRPr/>
          </a:p>
        </p:txBody>
      </p:sp>
      <p:pic>
        <p:nvPicPr>
          <p:cNvPr id="109" name="Picture 1"/>
          <p:cNvPicPr/>
          <p:nvPr/>
        </p:nvPicPr>
        <p:blipFill>
          <a:blip r:embed="rId3"/>
          <a:stretch/>
        </p:blipFill>
        <p:spPr>
          <a:xfrm>
            <a:off x="2555640" y="1772640"/>
            <a:ext cx="4325040" cy="1639080"/>
          </a:xfrm>
          <a:prstGeom prst="rect">
            <a:avLst/>
          </a:prstGeom>
          <a:ln w="9360">
            <a:noFill/>
          </a:ln>
        </p:spPr>
      </p:pic>
      <p:pic>
        <p:nvPicPr>
          <p:cNvPr id="110" name="Picture 3"/>
          <p:cNvPicPr/>
          <p:nvPr/>
        </p:nvPicPr>
        <p:blipFill>
          <a:blip r:embed="rId4"/>
          <a:stretch/>
        </p:blipFill>
        <p:spPr>
          <a:xfrm>
            <a:off x="2988000" y="5013000"/>
            <a:ext cx="3756600" cy="1539000"/>
          </a:xfrm>
          <a:prstGeom prst="rect">
            <a:avLst/>
          </a:prstGeom>
          <a:ln w="9360">
            <a:noFill/>
          </a:ln>
        </p:spPr>
      </p:pic>
      <p:sp>
        <p:nvSpPr>
          <p:cNvPr id="111" name="CustomShape 2"/>
          <p:cNvSpPr/>
          <p:nvPr/>
        </p:nvSpPr>
        <p:spPr>
          <a:xfrm>
            <a:off x="978840" y="2565000"/>
            <a:ext cx="114876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trike="noStrike">
                <a:solidFill>
                  <a:srgbClr val="000000"/>
                </a:solidFill>
                <a:latin typeface="Constantia"/>
              </a:rPr>
              <a:t>Ребус №1:</a:t>
            </a:r>
            <a:endParaRPr/>
          </a:p>
        </p:txBody>
      </p:sp>
      <p:sp>
        <p:nvSpPr>
          <p:cNvPr id="112" name="CustomShape 3"/>
          <p:cNvSpPr/>
          <p:nvPr/>
        </p:nvSpPr>
        <p:spPr>
          <a:xfrm>
            <a:off x="906840" y="4005000"/>
            <a:ext cx="118836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trike="noStrike">
                <a:solidFill>
                  <a:srgbClr val="000000"/>
                </a:solidFill>
                <a:latin typeface="Constantia"/>
              </a:rPr>
              <a:t>Ребус №2:</a:t>
            </a:r>
            <a:endParaRPr/>
          </a:p>
        </p:txBody>
      </p:sp>
      <p:sp>
        <p:nvSpPr>
          <p:cNvPr id="113" name="CustomShape 4"/>
          <p:cNvSpPr/>
          <p:nvPr/>
        </p:nvSpPr>
        <p:spPr>
          <a:xfrm>
            <a:off x="979560" y="5373360"/>
            <a:ext cx="118080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trike="noStrike">
                <a:solidFill>
                  <a:srgbClr val="000000"/>
                </a:solidFill>
                <a:latin typeface="Constantia"/>
              </a:rPr>
              <a:t>Ребус №3:</a:t>
            </a:r>
            <a:endParaRPr/>
          </a:p>
        </p:txBody>
      </p:sp>
      <p:pic>
        <p:nvPicPr>
          <p:cNvPr id="114" name="Picture 4"/>
          <p:cNvPicPr/>
          <p:nvPr/>
        </p:nvPicPr>
        <p:blipFill>
          <a:blip r:embed="rId5"/>
          <a:stretch/>
        </p:blipFill>
        <p:spPr>
          <a:xfrm>
            <a:off x="2411640" y="3573000"/>
            <a:ext cx="4923000" cy="123480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Shape 1"/>
          <p:cNvSpPr txBox="1"/>
          <p:nvPr/>
        </p:nvSpPr>
        <p:spPr>
          <a:xfrm>
            <a:off x="395640" y="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 algn="ctr">
              <a:lnSpc>
                <a:spcPct val="100000"/>
              </a:lnSpc>
            </a:pPr>
            <a:r>
              <a:rPr lang="ru-RU" sz="5000" b="1" i="1" strike="noStrike">
                <a:solidFill>
                  <a:srgbClr val="04617B"/>
                </a:solidFill>
                <a:latin typeface="Calibri"/>
              </a:rPr>
              <a:t>Задание</a:t>
            </a:r>
            <a:r>
              <a:rPr lang="ru-RU" sz="5000" strike="noStrike">
                <a:solidFill>
                  <a:srgbClr val="04617B"/>
                </a:solidFill>
                <a:latin typeface="Calibri"/>
              </a:rPr>
              <a:t> №2</a:t>
            </a:r>
            <a:endParaRPr/>
          </a:p>
        </p:txBody>
      </p:sp>
      <p:sp>
        <p:nvSpPr>
          <p:cNvPr id="116" name="CustomShape 2"/>
          <p:cNvSpPr/>
          <p:nvPr/>
        </p:nvSpPr>
        <p:spPr>
          <a:xfrm>
            <a:off x="1547640" y="3487320"/>
            <a:ext cx="1439640" cy="14396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trike="noStrike">
                <a:solidFill>
                  <a:srgbClr val="FFFFFF"/>
                </a:solidFill>
                <a:latin typeface="Constantia"/>
              </a:rPr>
              <a:t>Задача №2 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trike="noStrike">
                <a:solidFill>
                  <a:srgbClr val="FFFFFF"/>
                </a:solidFill>
                <a:latin typeface="Constantia"/>
              </a:rPr>
              <a:t>1 балл</a:t>
            </a:r>
            <a:endParaRPr/>
          </a:p>
        </p:txBody>
      </p:sp>
      <p:sp>
        <p:nvSpPr>
          <p:cNvPr id="117" name="CustomShape 3"/>
          <p:cNvSpPr/>
          <p:nvPr/>
        </p:nvSpPr>
        <p:spPr>
          <a:xfrm>
            <a:off x="6300000" y="5202000"/>
            <a:ext cx="1439640" cy="143964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trike="noStrike">
                <a:solidFill>
                  <a:srgbClr val="FFFFFF"/>
                </a:solidFill>
                <a:latin typeface="Constantia"/>
              </a:rPr>
              <a:t>Задача №9 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trike="noStrike">
                <a:solidFill>
                  <a:srgbClr val="FFFFFF"/>
                </a:solidFill>
                <a:latin typeface="Constantia"/>
              </a:rPr>
              <a:t>3 балла</a:t>
            </a:r>
            <a:endParaRPr/>
          </a:p>
        </p:txBody>
      </p:sp>
      <p:sp>
        <p:nvSpPr>
          <p:cNvPr id="118" name="CustomShape 4"/>
          <p:cNvSpPr/>
          <p:nvPr/>
        </p:nvSpPr>
        <p:spPr>
          <a:xfrm>
            <a:off x="1547640" y="5202000"/>
            <a:ext cx="1439640" cy="14396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trike="noStrike">
                <a:solidFill>
                  <a:srgbClr val="FFFFFF"/>
                </a:solidFill>
                <a:latin typeface="Constantia"/>
              </a:rPr>
              <a:t>Задача№3 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trike="noStrike">
                <a:solidFill>
                  <a:srgbClr val="FFFFFF"/>
                </a:solidFill>
                <a:latin typeface="Constantia"/>
              </a:rPr>
              <a:t>1 балл</a:t>
            </a:r>
            <a:endParaRPr/>
          </a:p>
        </p:txBody>
      </p:sp>
      <p:sp>
        <p:nvSpPr>
          <p:cNvPr id="119" name="CustomShape 5"/>
          <p:cNvSpPr/>
          <p:nvPr/>
        </p:nvSpPr>
        <p:spPr>
          <a:xfrm>
            <a:off x="6300360" y="3487320"/>
            <a:ext cx="1439640" cy="143964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trike="noStrike">
                <a:solidFill>
                  <a:srgbClr val="FFFFFF"/>
                </a:solidFill>
                <a:latin typeface="Constantia"/>
              </a:rPr>
              <a:t>Задача №8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trike="noStrike">
                <a:solidFill>
                  <a:srgbClr val="FFFFFF"/>
                </a:solidFill>
                <a:latin typeface="Constantia"/>
              </a:rPr>
              <a:t>3 балла</a:t>
            </a:r>
            <a:endParaRPr/>
          </a:p>
        </p:txBody>
      </p:sp>
      <p:sp>
        <p:nvSpPr>
          <p:cNvPr id="120" name="CustomShape 6"/>
          <p:cNvSpPr/>
          <p:nvPr/>
        </p:nvSpPr>
        <p:spPr>
          <a:xfrm>
            <a:off x="3924000" y="5202000"/>
            <a:ext cx="1439640" cy="143964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trike="noStrike">
                <a:solidFill>
                  <a:srgbClr val="FFFFFF"/>
                </a:solidFill>
                <a:latin typeface="Constantia"/>
              </a:rPr>
              <a:t>Задача №6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trike="noStrike">
                <a:solidFill>
                  <a:srgbClr val="FFFFFF"/>
                </a:solidFill>
                <a:latin typeface="Constantia"/>
              </a:rPr>
              <a:t>2 балла</a:t>
            </a:r>
            <a:endParaRPr/>
          </a:p>
        </p:txBody>
      </p:sp>
      <p:sp>
        <p:nvSpPr>
          <p:cNvPr id="121" name="CustomShape 7"/>
          <p:cNvSpPr/>
          <p:nvPr/>
        </p:nvSpPr>
        <p:spPr>
          <a:xfrm>
            <a:off x="3924000" y="3487320"/>
            <a:ext cx="1439640" cy="143964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trike="noStrike">
                <a:solidFill>
                  <a:srgbClr val="FFFFFF"/>
                </a:solidFill>
                <a:latin typeface="Constantia"/>
              </a:rPr>
              <a:t>Задача №5 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trike="noStrike">
                <a:solidFill>
                  <a:srgbClr val="FFFFFF"/>
                </a:solidFill>
                <a:latin typeface="Constantia"/>
              </a:rPr>
              <a:t>2 балла</a:t>
            </a:r>
            <a:endParaRPr/>
          </a:p>
        </p:txBody>
      </p:sp>
      <p:sp>
        <p:nvSpPr>
          <p:cNvPr id="122" name="CustomShape 8"/>
          <p:cNvSpPr/>
          <p:nvPr/>
        </p:nvSpPr>
        <p:spPr>
          <a:xfrm>
            <a:off x="3924000" y="1772640"/>
            <a:ext cx="1439640" cy="143964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trike="noStrike">
                <a:solidFill>
                  <a:srgbClr val="FFFFFF"/>
                </a:solidFill>
                <a:latin typeface="Constantia"/>
              </a:rPr>
              <a:t>Задача №4 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trike="noStrike">
                <a:solidFill>
                  <a:srgbClr val="FFFFFF"/>
                </a:solidFill>
                <a:latin typeface="Constantia"/>
              </a:rPr>
              <a:t>2 балла</a:t>
            </a:r>
            <a:endParaRPr/>
          </a:p>
        </p:txBody>
      </p:sp>
      <p:sp>
        <p:nvSpPr>
          <p:cNvPr id="123" name="CustomShape 9"/>
          <p:cNvSpPr/>
          <p:nvPr/>
        </p:nvSpPr>
        <p:spPr>
          <a:xfrm>
            <a:off x="6300360" y="1772640"/>
            <a:ext cx="1439640" cy="143964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trike="noStrike">
                <a:solidFill>
                  <a:srgbClr val="FFFFFF"/>
                </a:solidFill>
                <a:latin typeface="Constantia"/>
              </a:rPr>
              <a:t>Задача №7 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trike="noStrike">
                <a:solidFill>
                  <a:srgbClr val="FFFFFF"/>
                </a:solidFill>
                <a:latin typeface="Constantia"/>
              </a:rPr>
              <a:t>3 балла</a:t>
            </a:r>
            <a:endParaRPr/>
          </a:p>
        </p:txBody>
      </p:sp>
      <p:sp>
        <p:nvSpPr>
          <p:cNvPr id="124" name="CustomShape 10"/>
          <p:cNvSpPr/>
          <p:nvPr/>
        </p:nvSpPr>
        <p:spPr>
          <a:xfrm>
            <a:off x="1547640" y="1772640"/>
            <a:ext cx="1439640" cy="14396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trike="noStrike">
                <a:solidFill>
                  <a:srgbClr val="FFFFFF"/>
                </a:solidFill>
                <a:latin typeface="Constantia"/>
              </a:rPr>
              <a:t> Задача №1 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trike="noStrike">
                <a:solidFill>
                  <a:srgbClr val="FFFFFF"/>
                </a:solidFill>
                <a:latin typeface="Constantia"/>
              </a:rPr>
              <a:t>1 балл</a:t>
            </a:r>
            <a:endParaRPr/>
          </a:p>
        </p:txBody>
      </p:sp>
      <p:sp>
        <p:nvSpPr>
          <p:cNvPr id="125" name="CustomShape 11"/>
          <p:cNvSpPr/>
          <p:nvPr/>
        </p:nvSpPr>
        <p:spPr>
          <a:xfrm>
            <a:off x="2963880" y="1124640"/>
            <a:ext cx="3145320" cy="547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3000" i="1" strike="noStrike">
                <a:solidFill>
                  <a:srgbClr val="000000"/>
                </a:solidFill>
                <a:latin typeface="Times New Roman"/>
              </a:rPr>
              <a:t>Выберите задачу: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467640" y="836640"/>
            <a:ext cx="8434800" cy="4388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3600" b="1" i="1" strike="noStrike">
                <a:solidFill>
                  <a:srgbClr val="000000"/>
                </a:solidFill>
                <a:latin typeface="Constantia"/>
              </a:rPr>
              <a:t>Задача</a:t>
            </a:r>
            <a:r>
              <a:rPr lang="ru-RU" sz="3600" strike="noStrike">
                <a:solidFill>
                  <a:srgbClr val="000000"/>
                </a:solidFill>
                <a:latin typeface="Constantia"/>
              </a:rPr>
              <a:t> №1</a:t>
            </a:r>
            <a:endParaRPr/>
          </a:p>
          <a:p>
            <a:pPr>
              <a:lnSpc>
                <a:spcPct val="100000"/>
              </a:lnSpc>
            </a:pPr>
            <a:r>
              <a:rPr lang="ru-RU" sz="3600" strike="noStrike">
                <a:solidFill>
                  <a:srgbClr val="000000"/>
                </a:solidFill>
                <a:latin typeface="Constantia"/>
              </a:rPr>
              <a:t>   Можно ли из проволоки длиной 15см согнуть равнобедренный треугольник с основанием 8 см?</a:t>
            </a:r>
            <a:endParaRPr/>
          </a:p>
        </p:txBody>
      </p:sp>
      <p:pic>
        <p:nvPicPr>
          <p:cNvPr id="127" name="Picture 2"/>
          <p:cNvPicPr/>
          <p:nvPr/>
        </p:nvPicPr>
        <p:blipFill>
          <a:blip r:embed="rId2"/>
          <a:stretch/>
        </p:blipFill>
        <p:spPr>
          <a:xfrm>
            <a:off x="1547640" y="3285000"/>
            <a:ext cx="5810400" cy="31928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Shape 1"/>
          <p:cNvSpPr txBox="1"/>
          <p:nvPr/>
        </p:nvSpPr>
        <p:spPr>
          <a:xfrm>
            <a:off x="323640" y="764640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3600" b="1" i="1" strike="noStrike">
                <a:solidFill>
                  <a:srgbClr val="000000"/>
                </a:solidFill>
                <a:latin typeface="Constantia"/>
              </a:rPr>
              <a:t>Задача</a:t>
            </a:r>
            <a:r>
              <a:rPr lang="ru-RU" sz="3600" strike="noStrike">
                <a:solidFill>
                  <a:srgbClr val="000000"/>
                </a:solidFill>
                <a:latin typeface="Constantia"/>
              </a:rPr>
              <a:t> №2</a:t>
            </a:r>
            <a:endParaRPr/>
          </a:p>
          <a:p>
            <a:pPr>
              <a:lnSpc>
                <a:spcPct val="100000"/>
              </a:lnSpc>
            </a:pPr>
            <a:r>
              <a:rPr lang="ru-RU" sz="3600" strike="noStrike">
                <a:solidFill>
                  <a:srgbClr val="000000"/>
                </a:solidFill>
                <a:latin typeface="Constantia"/>
              </a:rPr>
              <a:t>        В треугольнике АВС    А равен    В. СЕ –биссектриса. Сравните отрезки АЕ и ВЕ.</a:t>
            </a:r>
            <a:endParaRPr/>
          </a:p>
        </p:txBody>
      </p:sp>
      <p:pic>
        <p:nvPicPr>
          <p:cNvPr id="129" name="Picture 2"/>
          <p:cNvPicPr/>
          <p:nvPr/>
        </p:nvPicPr>
        <p:blipFill>
          <a:blip r:embed="rId2"/>
          <a:stretch/>
        </p:blipFill>
        <p:spPr>
          <a:xfrm>
            <a:off x="2195640" y="3141000"/>
            <a:ext cx="4729680" cy="3442680"/>
          </a:xfrm>
          <a:prstGeom prst="rect">
            <a:avLst/>
          </a:prstGeom>
          <a:ln w="9360">
            <a:noFill/>
          </a:ln>
        </p:spPr>
      </p:pic>
      <p:pic>
        <p:nvPicPr>
          <p:cNvPr id="130" name="Picture 4"/>
          <p:cNvPicPr/>
          <p:nvPr/>
        </p:nvPicPr>
        <p:blipFill>
          <a:blip r:embed="rId3"/>
          <a:stretch/>
        </p:blipFill>
        <p:spPr>
          <a:xfrm>
            <a:off x="5580000" y="1700640"/>
            <a:ext cx="325800" cy="215640"/>
          </a:xfrm>
          <a:prstGeom prst="rect">
            <a:avLst/>
          </a:prstGeom>
          <a:ln w="9360">
            <a:noFill/>
          </a:ln>
        </p:spPr>
      </p:pic>
      <p:pic>
        <p:nvPicPr>
          <p:cNvPr id="131" name="Picture 4"/>
          <p:cNvPicPr/>
          <p:nvPr/>
        </p:nvPicPr>
        <p:blipFill>
          <a:blip r:embed="rId3"/>
          <a:stretch/>
        </p:blipFill>
        <p:spPr>
          <a:xfrm>
            <a:off x="7596360" y="1700640"/>
            <a:ext cx="325800" cy="2156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467640" y="1196640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3600" b="1" i="1" strike="noStrike">
                <a:solidFill>
                  <a:srgbClr val="000000"/>
                </a:solidFill>
                <a:latin typeface="Constantia"/>
              </a:rPr>
              <a:t>Задача</a:t>
            </a:r>
            <a:r>
              <a:rPr lang="ru-RU" sz="3600" strike="noStrike">
                <a:solidFill>
                  <a:srgbClr val="000000"/>
                </a:solidFill>
                <a:latin typeface="Constantia"/>
              </a:rPr>
              <a:t> №3</a:t>
            </a:r>
            <a:endParaRPr/>
          </a:p>
          <a:p>
            <a:pPr>
              <a:lnSpc>
                <a:spcPct val="100000"/>
              </a:lnSpc>
            </a:pPr>
            <a:r>
              <a:rPr lang="ru-RU" sz="3600" strike="noStrike">
                <a:solidFill>
                  <a:srgbClr val="000000"/>
                </a:solidFill>
                <a:latin typeface="Constantia"/>
              </a:rPr>
              <a:t>  Внешний угол треугольника больше углов, не смежных с ним, соответственно на 60</a:t>
            </a:r>
            <a:r>
              <a:rPr lang="ru-RU" sz="3600" strike="noStrike">
                <a:solidFill>
                  <a:srgbClr val="000000"/>
                </a:solidFill>
                <a:latin typeface="Arial"/>
              </a:rPr>
              <a:t>°</a:t>
            </a:r>
            <a:r>
              <a:rPr lang="ru-RU" sz="3600" strike="noStrike">
                <a:solidFill>
                  <a:srgbClr val="000000"/>
                </a:solidFill>
                <a:latin typeface="Constantia"/>
              </a:rPr>
              <a:t> и 50</a:t>
            </a:r>
            <a:r>
              <a:rPr lang="ru-RU" sz="3600" strike="noStrike">
                <a:solidFill>
                  <a:srgbClr val="000000"/>
                </a:solidFill>
                <a:latin typeface="Arial"/>
              </a:rPr>
              <a:t>°</a:t>
            </a:r>
            <a:r>
              <a:rPr lang="ru-RU" sz="3600" strike="noStrike">
                <a:solidFill>
                  <a:srgbClr val="000000"/>
                </a:solidFill>
                <a:latin typeface="Constantia"/>
              </a:rPr>
              <a:t>. Является ли этот треугольник </a:t>
            </a:r>
            <a:r>
              <a:rPr lang="ru-RU" sz="3600" i="1" strike="noStrike">
                <a:solidFill>
                  <a:srgbClr val="000000"/>
                </a:solidFill>
                <a:latin typeface="Constantia"/>
              </a:rPr>
              <a:t>остроугольным</a:t>
            </a:r>
            <a:r>
              <a:rPr lang="ru-RU" sz="3600" strike="noStrike">
                <a:solidFill>
                  <a:srgbClr val="000000"/>
                </a:solidFill>
                <a:latin typeface="Constantia"/>
              </a:rPr>
              <a:t>?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24</TotalTime>
  <Words>616</Words>
  <Application>Microsoft Office PowerPoint</Application>
  <PresentationFormat>Экран (4:3)</PresentationFormat>
  <Paragraphs>127</Paragraphs>
  <Slides>23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23</vt:i4>
      </vt:variant>
    </vt:vector>
  </HeadingPairs>
  <TitlesOfParts>
    <vt:vector size="25" baseType="lpstr">
      <vt:lpstr>Тема Office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Krokoz™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Обобщающий урок по геометрии на тему: «Треугольники»</dc:title>
  <dc:creator>USER</dc:creator>
  <cp:lastModifiedBy>Надежда Пронская</cp:lastModifiedBy>
  <cp:revision>104</cp:revision>
  <dcterms:created xsi:type="dcterms:W3CDTF">2015-05-01T17:32:00Z</dcterms:created>
  <dcterms:modified xsi:type="dcterms:W3CDTF">2022-10-04T11:09:17Z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ompany">
    <vt:lpwstr>Krokoz™ Inc.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1</vt:i4>
  </property>
  <property fmtid="{D5CDD505-2E9C-101B-9397-08002B2CF9AE}" pid="9" name="PresentationFormat">
    <vt:lpwstr>Экран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23</vt:i4>
  </property>
</Properties>
</file>