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2" r:id="rId6"/>
    <p:sldId id="280" r:id="rId7"/>
    <p:sldId id="283" r:id="rId8"/>
    <p:sldId id="266" r:id="rId9"/>
    <p:sldId id="267" r:id="rId10"/>
    <p:sldId id="268" r:id="rId11"/>
    <p:sldId id="281" r:id="rId12"/>
    <p:sldId id="269" r:id="rId13"/>
    <p:sldId id="270" r:id="rId14"/>
    <p:sldId id="271" r:id="rId15"/>
    <p:sldId id="272" r:id="rId16"/>
    <p:sldId id="273" r:id="rId17"/>
    <p:sldId id="282" r:id="rId18"/>
    <p:sldId id="284" r:id="rId19"/>
    <p:sldId id="265" r:id="rId20"/>
    <p:sldId id="274" r:id="rId21"/>
    <p:sldId id="275" r:id="rId22"/>
    <p:sldId id="278" r:id="rId23"/>
    <p:sldId id="276" r:id="rId24"/>
    <p:sldId id="277" r:id="rId25"/>
    <p:sldId id="285" r:id="rId26"/>
    <p:sldId id="287" r:id="rId27"/>
    <p:sldId id="286" r:id="rId28"/>
    <p:sldId id="279" r:id="rId29"/>
    <p:sldId id="258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>
      <p:cViewPr varScale="1">
        <p:scale>
          <a:sx n="99" d="100"/>
          <a:sy n="99" d="100"/>
        </p:scale>
        <p:origin x="797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5307284702619723E-2"/>
          <c:y val="8.937620377788523E-2"/>
          <c:w val="0.90506059623902968"/>
          <c:h val="0.82924361914960443"/>
        </c:manualLayout>
      </c:layout>
      <c:scatterChart>
        <c:scatterStyle val="smoothMarker"/>
        <c:varyColors val="0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Мячик!$B$5:$B$18</c:f>
              <c:numCache>
                <c:formatCode>0.0</c:formatCode>
                <c:ptCount val="14"/>
                <c:pt idx="0">
                  <c:v>0</c:v>
                </c:pt>
                <c:pt idx="1">
                  <c:v>2.9845352611981499</c:v>
                </c:pt>
                <c:pt idx="2">
                  <c:v>5.9690705223962945</c:v>
                </c:pt>
                <c:pt idx="3">
                  <c:v>8.9536057835944494</c:v>
                </c:pt>
                <c:pt idx="4">
                  <c:v>11.938141044792552</c:v>
                </c:pt>
                <c:pt idx="5">
                  <c:v>14.92267630599075</c:v>
                </c:pt>
                <c:pt idx="6">
                  <c:v>17.907211567188899</c:v>
                </c:pt>
                <c:pt idx="7">
                  <c:v>20.891746828386989</c:v>
                </c:pt>
                <c:pt idx="8">
                  <c:v>23.876282089585189</c:v>
                </c:pt>
                <c:pt idx="9">
                  <c:v>26.860817350783329</c:v>
                </c:pt>
                <c:pt idx="10">
                  <c:v>29.845352611981486</c:v>
                </c:pt>
                <c:pt idx="11">
                  <c:v>32.829887873179644</c:v>
                </c:pt>
                <c:pt idx="12">
                  <c:v>35.814423134377797</c:v>
                </c:pt>
                <c:pt idx="13">
                  <c:v>38.798958395576207</c:v>
                </c:pt>
              </c:numCache>
            </c:numRef>
          </c:xVal>
          <c:yVal>
            <c:numRef>
              <c:f>Мячик!$C$5:$C$18</c:f>
              <c:numCache>
                <c:formatCode>0.0</c:formatCode>
                <c:ptCount val="14"/>
                <c:pt idx="0">
                  <c:v>0</c:v>
                </c:pt>
                <c:pt idx="1">
                  <c:v>1.8170944524946819</c:v>
                </c:pt>
                <c:pt idx="2">
                  <c:v>3.2421889049893782</c:v>
                </c:pt>
                <c:pt idx="3">
                  <c:v>4.2752833574840734</c:v>
                </c:pt>
                <c:pt idx="4">
                  <c:v>4.916377809978755</c:v>
                </c:pt>
                <c:pt idx="5">
                  <c:v>5.1654722624734282</c:v>
                </c:pt>
                <c:pt idx="6">
                  <c:v>5.0225667149681312</c:v>
                </c:pt>
                <c:pt idx="7">
                  <c:v>4.4876611674628419</c:v>
                </c:pt>
                <c:pt idx="8">
                  <c:v>3.5607556199575097</c:v>
                </c:pt>
                <c:pt idx="9">
                  <c:v>2.2418500724521992</c:v>
                </c:pt>
                <c:pt idx="10">
                  <c:v>0.53094452494688582</c:v>
                </c:pt>
                <c:pt idx="11">
                  <c:v>-1.5719610225584226</c:v>
                </c:pt>
                <c:pt idx="12">
                  <c:v>-4.0668665700637376</c:v>
                </c:pt>
                <c:pt idx="13">
                  <c:v>-6.9537721175690574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EE0-483E-8B87-C80581D11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567744"/>
        <c:axId val="125569664"/>
      </c:scatterChart>
      <c:valAx>
        <c:axId val="125567744"/>
        <c:scaling>
          <c:orientation val="minMax"/>
          <c:max val="38.80000000000000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X</a:t>
                </a:r>
              </a:p>
            </c:rich>
          </c:tx>
          <c:layout>
            <c:manualLayout>
              <c:xMode val="edge"/>
              <c:yMode val="edge"/>
              <c:x val="0.8793086061610752"/>
              <c:y val="0.77663867016623023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125569664"/>
        <c:crosses val="autoZero"/>
        <c:crossBetween val="midCat"/>
      </c:valAx>
      <c:valAx>
        <c:axId val="125569664"/>
        <c:scaling>
          <c:orientation val="minMax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Y</a:t>
                </a:r>
              </a:p>
            </c:rich>
          </c:tx>
          <c:layout>
            <c:manualLayout>
              <c:xMode val="edge"/>
              <c:yMode val="edge"/>
              <c:x val="0.10653753026634392"/>
              <c:y val="7.1710411198600499E-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125567744"/>
        <c:crosses val="autoZero"/>
        <c:crossBetween val="midCat"/>
      </c:valAx>
    </c:plotArea>
    <c:plotVisOnly val="1"/>
    <c:dispBlanksAs val="gap"/>
    <c:showDLblsOverMax val="0"/>
  </c:chart>
  <c:spPr>
    <a:ln w="0">
      <a:noFill/>
    </a:ln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2143116"/>
            <a:ext cx="6715172" cy="1612901"/>
          </a:xfrm>
          <a:solidFill>
            <a:schemeClr val="bg1">
              <a:alpha val="74000"/>
            </a:schemeClr>
          </a:soli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4071942"/>
            <a:ext cx="5072098" cy="25003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37FC2-3F47-4500-90BB-3D2EBA0DFC31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C5230-005D-44AB-AFCB-EFAAD0EBA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B2168-08F2-43DE-B02C-0349741F91B1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8BFCA-F4FE-42DC-BDE2-132A9C39C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0BA60-B714-4082-A91A-81326CAE90E5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788B5-E533-4683-985E-D5E36E3D4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A6A52-CD1D-4124-920E-7D4A038CBA91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9EEF5-35D0-4997-89DB-BC3AD018F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CD727-A1D8-4178-8BEC-9D70DFF73627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1A158-E1D6-4B85-8FB0-EA70165EFC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91612-6366-4CC1-B794-1536233CC6C4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28AB0-34CF-4919-AE31-B57E6E318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40631-3F31-460D-A21C-BA4B13B7231A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FAF32-F670-4891-A78D-5819D71FF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F1CC-5BEE-430B-8655-F800BECAE9FA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B93C2-6943-47D6-9C40-A42D32365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C10E1-A990-4590-868E-50E7FFECE1C7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3C31D-6348-4C55-BDF7-5AB4D9AF1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2C9F-A6A6-4044-900F-1E9D8800B49E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486E6-00A1-4EA8-AA98-E2B75AC9F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01C89-69D7-474F-841D-70ACCF745474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32FC2-88CB-459B-A6F9-B108F5A51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214313"/>
            <a:ext cx="765810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0063" y="142875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7DDACA-DE22-459C-BA09-312BA53DACD9}" type="datetimeFigureOut">
              <a:rPr lang="ru-RU"/>
              <a:pPr>
                <a:defRPr/>
              </a:pPr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D73126-B3D3-45B0-83A4-BA6F40461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ln w="10541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gradFill>
            <a:gsLst>
              <a:gs pos="0">
                <a:schemeClr val="accent1">
                  <a:tint val="40000"/>
                  <a:satMod val="250000"/>
                </a:schemeClr>
              </a:gs>
              <a:gs pos="9000">
                <a:schemeClr val="accent1">
                  <a:tint val="52000"/>
                  <a:satMod val="300000"/>
                </a:schemeClr>
              </a:gs>
              <a:gs pos="50000">
                <a:schemeClr val="accent1">
                  <a:shade val="20000"/>
                  <a:satMod val="300000"/>
                </a:schemeClr>
              </a:gs>
              <a:gs pos="79000">
                <a:schemeClr val="accent1">
                  <a:tint val="52000"/>
                  <a:satMod val="300000"/>
                </a:schemeClr>
              </a:gs>
              <a:gs pos="100000">
                <a:schemeClr val="accent1">
                  <a:tint val="40000"/>
                  <a:satMod val="250000"/>
                </a:schemeClr>
              </a:gs>
            </a:gsLst>
            <a:lin ang="5400000"/>
          </a:gra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&#1092;&#1091;&#1085;&#1082;&#1094;%20&#1075;&#1088;&#1072;&#1084;%20&#1087;&#1088;&#1080;%20&#1080;&#1085;&#1090;&#1077;&#1075;&#1088;%20&#1086;&#1073;&#1091;&#1095;_&#1054;&#1089;&#1084;&#1072;&#1085;&#1086;&#1074;&#1072;\&#1047;&#1072;&#1087;&#1080;&#1089;&#1100;_2019_02_12_05_12_26_775.mp4" TargetMode="External"/><Relationship Id="rId1" Type="http://schemas.microsoft.com/office/2007/relationships/media" Target="file:///C:\Users\User\Desktop\&#1092;&#1091;&#1085;&#1082;&#1094;%20&#1075;&#1088;&#1072;&#1084;%20&#1087;&#1088;&#1080;%20&#1080;&#1085;&#1090;&#1077;&#1075;&#1088;%20&#1086;&#1073;&#1091;&#1095;_&#1054;&#1089;&#1084;&#1072;&#1085;&#1086;&#1074;&#1072;\&#1047;&#1072;&#1087;&#1080;&#1089;&#1100;_2019_02_12_05_12_26_775.mp4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User\Desktop\&#1092;&#1091;&#1085;&#1082;&#1094;%20&#1075;&#1088;&#1072;&#1084;%20&#1087;&#1088;&#1080;%20&#1080;&#1085;&#1090;&#1077;&#1075;&#1088;%20&#1086;&#1073;&#1091;&#1095;_&#1054;&#1089;&#1084;&#1072;&#1085;&#1086;&#1074;&#1072;\&#1047;&#1072;&#1087;&#1080;&#1089;&#1100;_2019_02_12_05_16_00_772.mp4" TargetMode="External"/><Relationship Id="rId1" Type="http://schemas.microsoft.com/office/2007/relationships/media" Target="file:///C:\Users\User\Desktop\&#1092;&#1091;&#1085;&#1082;&#1094;%20&#1075;&#1088;&#1072;&#1084;%20&#1087;&#1088;&#1080;%20&#1080;&#1085;&#1090;&#1077;&#1075;&#1088;%20&#1086;&#1073;&#1091;&#1095;_&#1054;&#1089;&#1084;&#1072;&#1085;&#1086;&#1074;&#1072;\&#1047;&#1072;&#1087;&#1080;&#1089;&#1100;_2019_02_12_05_16_00_772.mp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&#1092;&#1091;&#1085;&#1082;&#1094;%20&#1075;&#1088;&#1072;&#1084;%20&#1087;&#1088;&#1080;%20&#1080;&#1085;&#1090;&#1077;&#1075;&#1088;%20&#1086;&#1073;&#1091;&#1095;_&#1054;&#1089;&#1084;&#1072;&#1085;&#1086;&#1074;&#1072;\&#1047;&#1072;&#1087;&#1080;&#1089;&#1100;_2019_02_12_05_22_26_622.mp4" TargetMode="External"/><Relationship Id="rId1" Type="http://schemas.microsoft.com/office/2007/relationships/media" Target="file:///C:\Users\User\Desktop\&#1092;&#1091;&#1085;&#1082;&#1094;%20&#1075;&#1088;&#1072;&#1084;%20&#1087;&#1088;&#1080;%20&#1080;&#1085;&#1090;&#1077;&#1075;&#1088;%20&#1086;&#1073;&#1091;&#1095;_&#1054;&#1089;&#1084;&#1072;&#1085;&#1086;&#1074;&#1072;\&#1047;&#1072;&#1087;&#1080;&#1089;&#1100;_2019_02_12_05_22_26_622.mp4" TargetMode="Externa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4brain.ru/triz/zadachi.php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143125"/>
            <a:ext cx="8928992" cy="16129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/>
                </a:solidFill>
              </a:rPr>
              <a:t>Современные образовательные технологии при интегрированном методе преподавания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035951" y="4581128"/>
            <a:ext cx="5072098" cy="1800200"/>
          </a:xfrm>
        </p:spPr>
        <p:txBody>
          <a:bodyPr/>
          <a:lstStyle/>
          <a:p>
            <a:endParaRPr lang="ru-RU" sz="1600" dirty="0" smtClean="0"/>
          </a:p>
          <a:p>
            <a:r>
              <a:rPr lang="ru-RU" sz="1600" dirty="0" err="1" smtClean="0"/>
              <a:t>Османова</a:t>
            </a:r>
            <a:r>
              <a:rPr lang="ru-RU" sz="1600" dirty="0" smtClean="0"/>
              <a:t> М.Э, учитель информатики и физики МКОУ </a:t>
            </a:r>
            <a:r>
              <a:rPr lang="ru-RU" sz="1600" dirty="0" err="1" smtClean="0"/>
              <a:t>Черчетской</a:t>
            </a:r>
            <a:r>
              <a:rPr lang="ru-RU" sz="1600" dirty="0" smtClean="0"/>
              <a:t> СОШ</a:t>
            </a:r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2022</a:t>
            </a:r>
            <a:endParaRPr lang="ru-RU" sz="1600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3"/>
    </mc:Choice>
    <mc:Fallback xmlns="">
      <p:transition spd="slow" advTm="1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Демонстрация</a:t>
            </a:r>
            <a:endParaRPr lang="ru-RU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8346" y="10644238"/>
            <a:ext cx="6790500" cy="54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00175" y="1428750"/>
            <a:ext cx="64293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649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ТРИЗ технология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	Теория </a:t>
            </a:r>
            <a:r>
              <a:rPr lang="ru-RU" b="1" dirty="0"/>
              <a:t>решения изобретательских </a:t>
            </a:r>
            <a:r>
              <a:rPr lang="ru-RU" b="1" dirty="0" smtClean="0"/>
              <a:t>задач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напрямую </a:t>
            </a:r>
            <a:r>
              <a:rPr lang="ru-RU" dirty="0"/>
              <a:t>ставит задачу получения новых знаний, идей. Причём, даёт методы эффективного, </a:t>
            </a:r>
            <a:r>
              <a:rPr lang="ru-RU" dirty="0" err="1"/>
              <a:t>малозатратного</a:t>
            </a:r>
            <a:r>
              <a:rPr lang="ru-RU" dirty="0"/>
              <a:t>, прямого их получения.</a:t>
            </a:r>
          </a:p>
        </p:txBody>
      </p:sp>
    </p:spTree>
    <p:extLst>
      <p:ext uri="{BB962C8B-B14F-4D97-AF65-F5344CB8AC3E}">
        <p14:creationId xmlns:p14="http://schemas.microsoft.com/office/powerpoint/2010/main" val="130350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3. Игра-тренажер </a:t>
            </a:r>
            <a:br>
              <a:rPr lang="ru-RU" sz="3600" dirty="0" smtClean="0"/>
            </a:br>
            <a:r>
              <a:rPr lang="ru-RU" sz="3600" dirty="0" smtClean="0"/>
              <a:t>«Неуловимый кубик»</a:t>
            </a:r>
            <a:endParaRPr lang="ru-RU" sz="3600" dirty="0"/>
          </a:p>
        </p:txBody>
      </p:sp>
      <p:pic>
        <p:nvPicPr>
          <p:cNvPr id="3075" name="Picture 3" descr="C:\Users\user\Desktop\Выступление конференции\Снимок_2019_02_12_05_10_22_65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9592" y="1700808"/>
            <a:ext cx="2610502" cy="4629290"/>
          </a:xfrm>
          <a:prstGeom prst="rect">
            <a:avLst/>
          </a:prstGeom>
          <a:noFill/>
        </p:spPr>
      </p:pic>
      <p:pic>
        <p:nvPicPr>
          <p:cNvPr id="3076" name="Picture 4" descr="C:\Users\user\Desktop\Выступление конференции\Снимок_2019_02_12_05_07_04_615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491398"/>
            <a:ext cx="2495550" cy="483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59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Демонстрация</a:t>
            </a:r>
            <a:endParaRPr lang="ru-RU" dirty="0"/>
          </a:p>
        </p:txBody>
      </p:sp>
      <p:pic>
        <p:nvPicPr>
          <p:cNvPr id="4" name="Запись_2019_02_12_05_12_26_775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1" y="1391210"/>
            <a:ext cx="6622329" cy="496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4. Рисование мышью</a:t>
            </a:r>
            <a:endParaRPr lang="ru-RU" sz="3600" dirty="0"/>
          </a:p>
        </p:txBody>
      </p:sp>
      <p:pic>
        <p:nvPicPr>
          <p:cNvPr id="6" name="Picture 2" descr="C:\Users\user\Desktop\Выступление конференции\Снимок_2019_02_12_05_15_20_19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 bwMode="auto">
          <a:xfrm>
            <a:off x="785786" y="1285860"/>
            <a:ext cx="2975749" cy="4681253"/>
          </a:xfrm>
          <a:prstGeom prst="rect">
            <a:avLst/>
          </a:prstGeom>
          <a:noFill/>
        </p:spPr>
      </p:pic>
      <p:pic>
        <p:nvPicPr>
          <p:cNvPr id="7" name="Запись_2019_02_12_05_16_00_772.mp4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9058" y="1714488"/>
            <a:ext cx="4859889" cy="364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5. Солнечная система</a:t>
            </a:r>
            <a:endParaRPr lang="ru-RU" sz="4000" dirty="0"/>
          </a:p>
        </p:txBody>
      </p:sp>
      <p:pic>
        <p:nvPicPr>
          <p:cNvPr id="4098" name="Picture 2" descr="C:\Users\user\Desktop\Выступление конференции\Снимок_2019_02_12_05_19_33_99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4658104" cy="4227523"/>
          </a:xfrm>
          <a:prstGeom prst="rect">
            <a:avLst/>
          </a:prstGeom>
          <a:noFill/>
        </p:spPr>
      </p:pic>
      <p:pic>
        <p:nvPicPr>
          <p:cNvPr id="4" name="Picture 2" descr="E:\Выступление конференции\Снимок_2019_02_12_05_24_34_67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0" b="5385"/>
          <a:stretch/>
        </p:blipFill>
        <p:spPr bwMode="auto">
          <a:xfrm>
            <a:off x="4199555" y="1340768"/>
            <a:ext cx="4934155" cy="26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Демонстрация</a:t>
            </a:r>
            <a:endParaRPr lang="ru-RU" sz="4000" dirty="0"/>
          </a:p>
        </p:txBody>
      </p:sp>
      <p:pic>
        <p:nvPicPr>
          <p:cNvPr id="4" name="Запись_2019_02_12_05_22_26_622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445646"/>
            <a:ext cx="8136904" cy="489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6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575578"/>
            <a:ext cx="7658100" cy="1071562"/>
          </a:xfrm>
        </p:spPr>
        <p:txBody>
          <a:bodyPr>
            <a:normAutofit fontScale="90000"/>
          </a:bodyPr>
          <a:lstStyle/>
          <a:p>
            <a:r>
              <a:rPr lang="ru-RU" sz="4000" b="0" dirty="0"/>
              <a:t>Примеры, задачи и загадки по ТРИЗ с ответами</a:t>
            </a:r>
            <a:r>
              <a:rPr lang="ru-RU" b="0" dirty="0"/>
              <a:t/>
            </a:r>
            <a:br>
              <a:rPr lang="ru-RU" b="0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105" t="39210" r="49646" b="21902"/>
          <a:stretch/>
        </p:blipFill>
        <p:spPr>
          <a:xfrm>
            <a:off x="4644008" y="1772816"/>
            <a:ext cx="3816424" cy="43368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3789040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4brain.ru/triz/zadachi.php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1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Проектные технологии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Проектная </a:t>
            </a:r>
            <a:r>
              <a:rPr lang="ru-RU" dirty="0"/>
              <a:t>технология – это практические творческие задания, требующие от учащихся их применение для решения проблемных заданий, знания материала на данный исторический этап.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924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6. «Генеалогическое древо</a:t>
            </a:r>
            <a:r>
              <a:rPr lang="ru-RU" sz="3600" dirty="0" smtClean="0"/>
              <a:t>» </a:t>
            </a:r>
            <a:endParaRPr lang="ru-RU" sz="36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63" y="1685925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4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c97617f56520b244c8b9697746c05dac-5700829-images-thumbs&amp;ref=rim&amp;n=33&amp;w=272&amp;h=1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6558"/>
            <a:ext cx="8932402" cy="653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 rot="21431551">
            <a:off x="395536" y="1556792"/>
            <a:ext cx="4032448" cy="3240360"/>
          </a:xfrm>
        </p:spPr>
        <p:txBody>
          <a:bodyPr/>
          <a:lstStyle/>
          <a:p>
            <a:r>
              <a:rPr lang="ru-RU" dirty="0" smtClean="0"/>
              <a:t>“				</a:t>
            </a:r>
            <a:r>
              <a:rPr lang="ru-RU" b="1" i="1" dirty="0" smtClean="0">
                <a:solidFill>
                  <a:schemeClr val="bg1"/>
                </a:solidFill>
              </a:rPr>
              <a:t>Великая </a:t>
            </a:r>
            <a:r>
              <a:rPr lang="ru-RU" b="1" i="1" dirty="0">
                <a:solidFill>
                  <a:schemeClr val="bg1"/>
                </a:solidFill>
              </a:rPr>
              <a:t>цель образования </a:t>
            </a:r>
            <a:r>
              <a:rPr lang="ru-RU" b="1" i="1" dirty="0" smtClean="0">
                <a:solidFill>
                  <a:schemeClr val="bg1"/>
                </a:solidFill>
              </a:rPr>
              <a:t>– это </a:t>
            </a:r>
            <a:r>
              <a:rPr lang="ru-RU" b="1" i="1" dirty="0">
                <a:solidFill>
                  <a:schemeClr val="bg1"/>
                </a:solidFill>
              </a:rPr>
              <a:t>не знания, </a:t>
            </a:r>
            <a:r>
              <a:rPr lang="ru-RU" b="1" i="1" dirty="0" smtClean="0">
                <a:solidFill>
                  <a:schemeClr val="bg1"/>
                </a:solidFill>
              </a:rPr>
              <a:t>а действия”.</a:t>
            </a:r>
            <a:endParaRPr lang="ru-RU" i="1" dirty="0"/>
          </a:p>
          <a:p>
            <a:r>
              <a:rPr lang="ru-RU" sz="2000" b="1" i="1" dirty="0" smtClean="0">
                <a:solidFill>
                  <a:schemeClr val="bg1"/>
                </a:solidFill>
              </a:rPr>
              <a:t>               (</a:t>
            </a:r>
            <a:r>
              <a:rPr lang="ru-RU" sz="2000" b="1" i="1" dirty="0">
                <a:solidFill>
                  <a:schemeClr val="bg1"/>
                </a:solidFill>
              </a:rPr>
              <a:t>Герберт Спенсер</a:t>
            </a:r>
            <a:r>
              <a:rPr lang="ru-RU" sz="2000" b="1" i="1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>
              <a:latin typeface="Arial" charset="0"/>
              <a:cs typeface="Arial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0"/>
    </mc:Choice>
    <mc:Fallback xmlns="">
      <p:transition spd="slow" advTm="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7.  </a:t>
            </a:r>
            <a:r>
              <a:rPr lang="ru-RU" sz="3600" dirty="0" smtClean="0"/>
              <a:t>Буклеты «Мы </a:t>
            </a:r>
            <a:r>
              <a:rPr lang="ru-RU" sz="3600" dirty="0"/>
              <a:t>за ЗОЖ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5576" y="1484783"/>
            <a:ext cx="88199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8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409496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5576" y="3007443"/>
            <a:ext cx="88199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992" y="3933056"/>
            <a:ext cx="3878039" cy="235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2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8. Компьютерное моделирование</a:t>
            </a:r>
            <a:endParaRPr lang="ru-RU" sz="3600" dirty="0"/>
          </a:p>
        </p:txBody>
      </p:sp>
      <p:pic>
        <p:nvPicPr>
          <p:cNvPr id="6" name="Объект 5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2880320" cy="33123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22311531"/>
              </p:ext>
            </p:extLst>
          </p:nvPr>
        </p:nvGraphicFramePr>
        <p:xfrm>
          <a:off x="4355976" y="2185604"/>
          <a:ext cx="4038600" cy="3129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2577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9</a:t>
            </a:r>
            <a:r>
              <a:rPr lang="ru-RU" dirty="0" smtClean="0"/>
              <a:t>.«Модели </a:t>
            </a:r>
            <a:r>
              <a:rPr lang="ru-RU" dirty="0"/>
              <a:t>и их назначение»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6615" r="15257"/>
          <a:stretch/>
        </p:blipFill>
        <p:spPr bwMode="auto">
          <a:xfrm>
            <a:off x="1547664" y="1340768"/>
            <a:ext cx="5904656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07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10.Карта волшебной страны</a:t>
            </a:r>
            <a:endParaRPr lang="ru-RU" sz="3600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6520" r="16082" b="7249"/>
          <a:stretch/>
        </p:blipFill>
        <p:spPr bwMode="auto">
          <a:xfrm>
            <a:off x="1691680" y="1484784"/>
            <a:ext cx="5770984" cy="4929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7589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11.Презентация-коллаж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8014" t="-664" r="14713" b="4370"/>
          <a:stretch/>
        </p:blipFill>
        <p:spPr bwMode="auto">
          <a:xfrm>
            <a:off x="1547664" y="1412776"/>
            <a:ext cx="6419256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55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859216" cy="67039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Конструктор </a:t>
            </a:r>
            <a:r>
              <a:rPr lang="en-US" sz="3600" dirty="0" smtClean="0"/>
              <a:t>LearningApps.org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69" t="5388" r="15697" b="6961"/>
          <a:stretch/>
        </p:blipFill>
        <p:spPr>
          <a:xfrm>
            <a:off x="3635895" y="1463182"/>
            <a:ext cx="5174289" cy="3622002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/>
              <a:t>В LearningApps.org есть богатая копилка уже готовых разработанных игр, которые для удобства разбиты на категории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0194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Интерактивные проекты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873627"/>
            <a:ext cx="4038600" cy="2271712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830" r="3718"/>
          <a:stretch/>
        </p:blipFill>
        <p:spPr>
          <a:xfrm>
            <a:off x="4716016" y="1412776"/>
            <a:ext cx="4032448" cy="28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u="sng" dirty="0" smtClean="0"/>
              <a:t>Преимущества </a:t>
            </a:r>
            <a:r>
              <a:rPr lang="en-US" sz="2000" u="sng" dirty="0" smtClean="0"/>
              <a:t>LearningApps.org</a:t>
            </a:r>
            <a:r>
              <a:rPr lang="ru-RU" sz="2000" u="sng" dirty="0" smtClean="0"/>
              <a:t>:</a:t>
            </a:r>
            <a:endParaRPr lang="ru-RU" sz="2000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1" cy="5143500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/>
              <a:t>	</a:t>
            </a:r>
            <a:endParaRPr lang="ru-RU" sz="1800" b="1" u="sng" dirty="0"/>
          </a:p>
          <a:p>
            <a:pPr lvl="0"/>
            <a:r>
              <a:rPr lang="ru-RU" sz="1800" b="1" dirty="0"/>
              <a:t>имеет очень простой и удобный для пользователя интерфейс;</a:t>
            </a:r>
          </a:p>
          <a:p>
            <a:pPr lvl="0"/>
            <a:r>
              <a:rPr lang="ru-RU" sz="1800" b="1" dirty="0"/>
              <a:t>дает возможность создавать разные виды интерактивных упражнений без чьей-либо подсказки, т.к. все подсказки размещены во всех шаблонах упражнений;</a:t>
            </a:r>
          </a:p>
          <a:p>
            <a:pPr lvl="0"/>
            <a:r>
              <a:rPr lang="ru-RU" sz="1800" b="1" dirty="0"/>
              <a:t>многие шаблоны поддерживают работу с картинками, звуком и видео;</a:t>
            </a:r>
          </a:p>
          <a:p>
            <a:pPr lvl="0"/>
            <a:r>
              <a:rPr lang="ru-RU" sz="1800" b="1" dirty="0"/>
              <a:t> прежде чем создать новое упражнение, можно  ознакомиться с имеющимися примерами учебного материала и сразу же увидеть конечный результат;</a:t>
            </a:r>
          </a:p>
          <a:p>
            <a:pPr lvl="0"/>
            <a:r>
              <a:rPr lang="ru-RU" sz="1800" b="1" dirty="0"/>
              <a:t>без регистрации  можно пользоваться уже созданными упражнениями, т.к. они находятся в общем доступе;</a:t>
            </a:r>
          </a:p>
          <a:p>
            <a:pPr lvl="0"/>
            <a:r>
              <a:rPr lang="ru-RU" sz="1800" b="1" dirty="0"/>
              <a:t>моментальная проверка правильности выполнения задания;</a:t>
            </a:r>
          </a:p>
          <a:p>
            <a:pPr lvl="0"/>
            <a:r>
              <a:rPr lang="ru-RU" sz="1800" b="1" dirty="0"/>
              <a:t> возможен поиск упражнений по категориям (по предметам);</a:t>
            </a:r>
          </a:p>
          <a:p>
            <a:pPr lvl="0"/>
            <a:r>
              <a:rPr lang="ru-RU" sz="1800" b="1" dirty="0"/>
              <a:t>постоянно развивается.</a:t>
            </a:r>
          </a:p>
          <a:p>
            <a:r>
              <a:rPr lang="ru-RU" sz="1800" b="1" dirty="0"/>
              <a:t>можно делиться ссылкой</a:t>
            </a:r>
          </a:p>
        </p:txBody>
      </p:sp>
    </p:spTree>
    <p:extLst>
      <p:ext uri="{BB962C8B-B14F-4D97-AF65-F5344CB8AC3E}">
        <p14:creationId xmlns:p14="http://schemas.microsoft.com/office/powerpoint/2010/main" val="463324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Межпредметная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интеграция  создает условия для: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многопредметного интегрированного урока с использованием современных образовательных технологий перед традиционным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монопредметным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очевидны.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таком уроке можно создать более благоприятные условия для развития самых разных интеллектуальных умений учащихся, через  него можно выйти на формирование более широкого синергетического мышления, научить применению теоретических знаний в практической жизни, в конкретных жизненных, профессиональных и научных ситуациях.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Интегрированные уроки приближают процесс обучения к жизни,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натурализируют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его, оживляют духом времени, наполняют смыслами.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Проведение интегрированных 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уроков несомненно является одним из эффективных инструментов внедрения новых образовательных стандартов.</a:t>
            </a: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88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6921" y="2967335"/>
            <a:ext cx="7390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Интеграция</a:t>
            </a:r>
            <a:r>
              <a:rPr lang="ru-RU" dirty="0"/>
              <a:t> - это не только усиление связей, это - изменение исходных элементов. Если такого изменения нет, то нет и усиления связей, оно подменяется механическим объединением. </a:t>
            </a:r>
          </a:p>
          <a:p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6"/>
    </mc:Choice>
    <mc:Fallback xmlns="">
      <p:transition spd="slow" advTm="11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Главная </a:t>
            </a:r>
            <a:r>
              <a:rPr lang="ru-RU" b="1" dirty="0"/>
              <a:t>цель интеграции </a:t>
            </a:r>
            <a:r>
              <a:rPr lang="ru-RU" dirty="0"/>
              <a:t>— создание у школьника целостного представления об окружающем мире, т. е. формирование мировоззрения.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6"/>
    </mc:Choice>
    <mc:Fallback xmlns="">
      <p:transition spd="slow" advTm="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Межпредметные</a:t>
            </a:r>
            <a:r>
              <a:rPr lang="ru-RU" dirty="0"/>
              <a:t> задания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 flipH="1">
            <a:off x="3491880" y="3140968"/>
            <a:ext cx="1800200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Информатика 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9601560">
            <a:off x="5395277" y="2608522"/>
            <a:ext cx="1080120" cy="288032"/>
          </a:xfrm>
          <a:prstGeom prst="rightArrow">
            <a:avLst>
              <a:gd name="adj1" fmla="val 43587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652120" y="3457441"/>
            <a:ext cx="1080120" cy="288032"/>
          </a:xfrm>
          <a:prstGeom prst="rightArrow">
            <a:avLst>
              <a:gd name="adj1" fmla="val 43587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096707">
            <a:off x="5336547" y="4456507"/>
            <a:ext cx="1080120" cy="288032"/>
          </a:xfrm>
          <a:prstGeom prst="rightArrow">
            <a:avLst>
              <a:gd name="adj1" fmla="val 43587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6200000">
            <a:off x="3851920" y="2312876"/>
            <a:ext cx="1080120" cy="288032"/>
          </a:xfrm>
          <a:prstGeom prst="rightArrow">
            <a:avLst>
              <a:gd name="adj1" fmla="val 43587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3305150">
            <a:off x="2340192" y="2558371"/>
            <a:ext cx="1080120" cy="288032"/>
          </a:xfrm>
          <a:prstGeom prst="rightArrow">
            <a:avLst>
              <a:gd name="adj1" fmla="val 43587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2051720" y="3463694"/>
            <a:ext cx="1080120" cy="288032"/>
          </a:xfrm>
          <a:prstGeom prst="rightArrow">
            <a:avLst>
              <a:gd name="adj1" fmla="val 43587"/>
              <a:gd name="adj2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3855864" y="4752680"/>
            <a:ext cx="1080120" cy="288032"/>
          </a:xfrm>
          <a:prstGeom prst="rightArrow">
            <a:avLst>
              <a:gd name="adj1" fmla="val 43587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8366337">
            <a:off x="2414060" y="4435473"/>
            <a:ext cx="1080120" cy="288032"/>
          </a:xfrm>
          <a:prstGeom prst="rightArrow">
            <a:avLst>
              <a:gd name="adj1" fmla="val 43587"/>
              <a:gd name="adj2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9552" y="1628800"/>
            <a:ext cx="1729072" cy="864096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Гуманитарные науки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32239" y="1642940"/>
            <a:ext cx="1997423" cy="864096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Математические науки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66414" y="4927071"/>
            <a:ext cx="1729072" cy="864096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Естественные науки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5151" y="5091630"/>
            <a:ext cx="1729072" cy="864096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Другие науки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9"/>
    </mc:Choice>
    <mc:Fallback xmlns="">
      <p:transition spd="slow" advTm="1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s05.infourok.ru/uploads/ex/0e40/000601af-e4897de2/hello_html_51b7285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692696"/>
            <a:ext cx="758484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8"/>
    </mc:Choice>
    <mc:Fallback xmlns="">
      <p:transition spd="slow" advTm="1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Проблемное обучение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Проблемное обучение включает такие этапы:</a:t>
            </a:r>
          </a:p>
          <a:p>
            <a:pPr lvl="0"/>
            <a:r>
              <a:rPr lang="ru-RU" dirty="0"/>
              <a:t>осознание общей проблемной ситуации;</a:t>
            </a:r>
          </a:p>
          <a:p>
            <a:pPr lvl="0"/>
            <a:r>
              <a:rPr lang="ru-RU" dirty="0"/>
              <a:t>ее анализ, формулировку конкретной проблемы;</a:t>
            </a:r>
          </a:p>
          <a:p>
            <a:pPr lvl="0"/>
            <a:r>
              <a:rPr lang="ru-RU" dirty="0"/>
              <a:t>решение (выдвижение, обоснование гипотез, последовательную проверку их);</a:t>
            </a:r>
          </a:p>
          <a:p>
            <a:r>
              <a:rPr lang="ru-RU" dirty="0"/>
              <a:t>проверку правильности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33256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5"/>
    </mc:Choice>
    <mc:Fallback xmlns="">
      <p:transition spd="slow" advTm="278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1. Решение квадратных уравнений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Данная программа находит дискриминант и корни квадратного уравнения, исходя из данных коэффициентов </a:t>
            </a:r>
            <a:r>
              <a:rPr lang="en-US" sz="2000" dirty="0" smtClean="0"/>
              <a:t>a, b </a:t>
            </a:r>
            <a:r>
              <a:rPr lang="ru-RU" sz="2000" dirty="0" smtClean="0"/>
              <a:t>и </a:t>
            </a:r>
            <a:r>
              <a:rPr lang="en-US" sz="2000" dirty="0" smtClean="0"/>
              <a:t>c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 descr="Снимок_2019_02_12_04_58_22_7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39" y="2636912"/>
            <a:ext cx="4317496" cy="2868920"/>
          </a:xfrm>
          <a:prstGeom prst="rect">
            <a:avLst/>
          </a:prstGeom>
        </p:spPr>
      </p:pic>
      <p:pic>
        <p:nvPicPr>
          <p:cNvPr id="6" name="Запись_2019_02_12_05_00_20_6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2204864"/>
            <a:ext cx="3262486" cy="361074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2"/>
    </mc:Choice>
    <mc:Fallback xmlns="">
      <p:transition spd="slow" advTm="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2. Разноцветный узор - ковер</a:t>
            </a:r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42910" y="1285860"/>
            <a:ext cx="6972320" cy="2152656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Программа создаёт разноцветное изображение "полотно", следуя данным, которые вводит пользователь.</a:t>
            </a:r>
          </a:p>
          <a:p>
            <a:r>
              <a:rPr lang="ru-RU" sz="2000" dirty="0" smtClean="0"/>
              <a:t>Входные данные: разнообразие цветов "полотна" (RGB) (от 0 до 250), ширина "полотна"  , расстояние между пикселями (0,1, … целое число), их цвет (RGB)</a:t>
            </a:r>
          </a:p>
          <a:p>
            <a:r>
              <a:rPr lang="ru-RU" sz="2000" dirty="0" smtClean="0"/>
              <a:t>На выходе получается изображение готового "полотна".</a:t>
            </a:r>
            <a:endParaRPr lang="ru-RU" sz="2000" dirty="0"/>
          </a:p>
        </p:txBody>
      </p:sp>
      <p:pic>
        <p:nvPicPr>
          <p:cNvPr id="1026" name="Picture 2" descr="C:\Users\user\Desktop\Выступление конференции\Снимок_2019_02_12_05_02_55_601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286124"/>
            <a:ext cx="6155431" cy="2998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7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ИНТЕРН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469</TotalTime>
  <Words>304</Words>
  <Application>Microsoft Office PowerPoint</Application>
  <PresentationFormat>Экран (4:3)</PresentationFormat>
  <Paragraphs>73</Paragraphs>
  <Slides>29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Презентация ИНТЕРНЕТ</vt:lpstr>
      <vt:lpstr>Современные образовательные технологии при интегрированном методе преподавания</vt:lpstr>
      <vt:lpstr>Презентация PowerPoint</vt:lpstr>
      <vt:lpstr>Презентация PowerPoint</vt:lpstr>
      <vt:lpstr>Презентация PowerPoint</vt:lpstr>
      <vt:lpstr>Межпредметные задания</vt:lpstr>
      <vt:lpstr>Презентация PowerPoint</vt:lpstr>
      <vt:lpstr>Проблемное обучение</vt:lpstr>
      <vt:lpstr>1. Решение квадратных уравнений</vt:lpstr>
      <vt:lpstr>2. Разноцветный узор - ковер</vt:lpstr>
      <vt:lpstr>Демонстрация</vt:lpstr>
      <vt:lpstr>ТРИЗ технология</vt:lpstr>
      <vt:lpstr>3. Игра-тренажер  «Неуловимый кубик»</vt:lpstr>
      <vt:lpstr>Демонстрация</vt:lpstr>
      <vt:lpstr>4. Рисование мышью</vt:lpstr>
      <vt:lpstr>5. Солнечная система</vt:lpstr>
      <vt:lpstr>Демонстрация</vt:lpstr>
      <vt:lpstr>Примеры, задачи и загадки по ТРИЗ с ответами </vt:lpstr>
      <vt:lpstr>Проектные технологии</vt:lpstr>
      <vt:lpstr>6. «Генеалогическое древо» </vt:lpstr>
      <vt:lpstr>7.  Буклеты «Мы за ЗОЖ»</vt:lpstr>
      <vt:lpstr>8. Компьютерное моделирование</vt:lpstr>
      <vt:lpstr>9.«Модели и их назначение»</vt:lpstr>
      <vt:lpstr>10.Карта волшебной страны</vt:lpstr>
      <vt:lpstr>11.Презентация-коллаж </vt:lpstr>
      <vt:lpstr>Конструктор LearningApps.org</vt:lpstr>
      <vt:lpstr>Интерактивные проекты</vt:lpstr>
      <vt:lpstr>Преимущества LearningApps.org:</vt:lpstr>
      <vt:lpstr>Выводы: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Пользователь</cp:lastModifiedBy>
  <cp:revision>39</cp:revision>
  <dcterms:created xsi:type="dcterms:W3CDTF">2011-07-27T06:54:12Z</dcterms:created>
  <dcterms:modified xsi:type="dcterms:W3CDTF">2022-04-20T23:16:06Z</dcterms:modified>
</cp:coreProperties>
</file>