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  <p:sldId id="257" r:id="rId7"/>
    <p:sldId id="264" r:id="rId8"/>
    <p:sldId id="262" r:id="rId9"/>
    <p:sldId id="263" r:id="rId10"/>
    <p:sldId id="265" r:id="rId11"/>
    <p:sldId id="273" r:id="rId12"/>
    <p:sldId id="270" r:id="rId13"/>
    <p:sldId id="266" r:id="rId14"/>
    <p:sldId id="268" r:id="rId15"/>
    <p:sldId id="269" r:id="rId16"/>
    <p:sldId id="267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45723-2C02-43B5-89A1-390FD6F01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7CA9D1-3AB5-4DBE-A42B-44CF4AB8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3143F-ED14-4897-9A06-16B242B4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839F4-73F5-4CAC-8CDA-FD26AAAA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D6589-8ADD-4E90-9019-45F10D86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3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6766E-2E5B-43A6-B234-D5516A0F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67CA4-6D02-4543-9B65-B2A2A9857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BA4BA-E89D-49F5-A163-80961D58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A556F-B957-4CC6-8EA8-09E2EB7A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8EB40-BAF1-4044-90E8-4A1F9845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D17F12-02D5-4C47-98C5-7CE21A6C2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0AD65B-D223-47B5-9BEB-CEA9C2C08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7046-2AFA-400B-8E92-F00B5C65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0C672-CC85-4CE3-B531-2C92FE57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1C043-317D-4012-8898-B0395EE8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8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E77F2-C600-4FF7-BD5F-F9072FDF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7C0FA-EBDB-4A7F-B820-65582635E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D973F-580E-4CDB-9B00-6556A9BD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0000F6-E67C-45A1-B132-4F7888FB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4AD822-993D-46D2-86CC-694BE482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4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04F15-9934-491A-8BEB-A793141E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3D759A-7EFD-48B8-95D5-4DF1B9FC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5863A-B118-4063-A3D7-4FF6AFC6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B2FE7-7ACE-4B9F-9249-4FE9C862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91C0B-0BB2-4990-B380-6B3C44F3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1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FF005-EEFC-4F79-9B60-33643CAE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8220D-71E5-40AB-90FF-8ADEE7A52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9BC9E-51FB-4926-A4A4-9DD90CA2D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43CF45-0483-4601-AE93-D87A7284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5F06D2-9879-43DC-B827-7C9A03FA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4E2D78-FEBD-4734-9AC8-AE0F83B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7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01E5C-59BE-491E-BCBF-370C1E6F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3DC4C3-B0AD-4AF9-8875-7FBD68B85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123563-4488-4A00-A838-BD1085002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4EE9A3-1BEF-492C-9630-25E17D620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F48D5C-CAB9-4BB5-B0DD-290A285C0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4A5408-7A16-4FD6-933F-F47146C0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2002F2-F443-43F6-91E9-2A8AE245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894B83-1AAA-4987-AF13-9E07513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8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6A6E9-0D9D-42F2-8C2B-96E82FA8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9580E1-0508-44BD-8300-2790D1FD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128C87-B9F9-4F2B-B108-5F947C20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D07BA6-ED47-4FB5-B655-9D62D19C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0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82F156-EF13-4AC9-8D4F-3B25DBCD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E4F4EF-C37F-4235-8039-E8F1BA2E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A12435-8270-4708-B32E-8AF9C9CF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3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C545E-6DE0-4A74-963A-5F0BAB00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F1083A-5C32-4800-A532-CC139B3FF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BEA3BF-6C22-4218-A2CD-687DB1874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EA0599-8613-49C1-AC4E-280AC0B9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3552F2-3956-49CC-B415-D042BFF9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DAFD9D-37F5-4AB8-8204-D4E3348C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6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89571-9F94-4D2D-995D-EB18A1656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11772A-9EC1-4E3B-8B34-54639A4A8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497170-A646-493D-9D86-402624590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3D7859-0A8D-4B01-B2DC-F87A2798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EE5B1-011A-472E-A677-179FCB89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77ADA8-8A11-46BF-BB3C-A90D44A0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5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3AFAC-AC79-4A39-A136-3E67128DE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402FA8-80E8-4105-8954-89AEA620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83183B-2CD0-426E-9C07-569147296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1CAB-1986-48B5-95DC-A77BC6B7A3E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C773C-7C95-4E54-99F6-D0527B77E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D92B2-D5E3-4A8C-80D4-FE86AFB5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133F-737A-4B83-80DA-CAB6BE73E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февраля 2022 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6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579828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30BDC-DE6D-46DF-9C71-054EBC7E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368" y="1122364"/>
            <a:ext cx="1685925" cy="47625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5748"/>
            <a:ext cx="9144000" cy="3232052"/>
          </a:xfrm>
        </p:spPr>
        <p:txBody>
          <a:bodyPr/>
          <a:lstStyle/>
          <a:p>
            <a:r>
              <a:rPr lang="ru-RU" dirty="0"/>
              <a:t>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Копьеносец.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Дискобол.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Мирон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1903D7-DD0E-4408-AE51-73EC08A8A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25748"/>
            <a:ext cx="2473167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5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579828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5748"/>
            <a:ext cx="9144000" cy="3232052"/>
          </a:xfrm>
        </p:spPr>
        <p:txBody>
          <a:bodyPr/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3297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57982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Соревнование в красноречии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5748"/>
            <a:ext cx="9144000" cy="323205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Одновременно, за 1 минуту, не прерываясь, вы должны хвалить своего соперника.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Побеждает тот кто не прервется и будет более убедительным.</a:t>
            </a:r>
          </a:p>
        </p:txBody>
      </p:sp>
    </p:spTree>
    <p:extLst>
      <p:ext uri="{BB962C8B-B14F-4D97-AF65-F5344CB8AC3E}">
        <p14:creationId xmlns:p14="http://schemas.microsoft.com/office/powerpoint/2010/main" val="170893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57982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Древнегреческие ученые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5748"/>
            <a:ext cx="9144000" cy="3232052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Пифагор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математик;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Евклид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автор учебника по геометрии;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Геродот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Гиппократ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знаменитый врач;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Аристарх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догадался о вращении Земли;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философ. </a:t>
            </a:r>
          </a:p>
        </p:txBody>
      </p:sp>
    </p:spTree>
    <p:extLst>
      <p:ext uri="{BB962C8B-B14F-4D97-AF65-F5344CB8AC3E}">
        <p14:creationId xmlns:p14="http://schemas.microsoft.com/office/powerpoint/2010/main" val="3109883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57982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5748"/>
            <a:ext cx="9144000" cy="323205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0780585-D6A0-4C63-B0D6-36CD8DBB5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27568"/>
              </p:ext>
            </p:extLst>
          </p:nvPr>
        </p:nvGraphicFramePr>
        <p:xfrm>
          <a:off x="2731135" y="2194560"/>
          <a:ext cx="6729730" cy="3498502"/>
        </p:xfrm>
        <a:graphic>
          <a:graphicData uri="http://schemas.openxmlformats.org/drawingml/2006/table">
            <a:tbl>
              <a:tblPr firstRow="1" firstCol="1" bandRow="1"/>
              <a:tblGrid>
                <a:gridCol w="2228219">
                  <a:extLst>
                    <a:ext uri="{9D8B030D-6E8A-4147-A177-3AD203B41FA5}">
                      <a16:colId xmlns:a16="http://schemas.microsoft.com/office/drawing/2014/main" val="1728611229"/>
                    </a:ext>
                  </a:extLst>
                </a:gridCol>
                <a:gridCol w="2339948">
                  <a:extLst>
                    <a:ext uri="{9D8B030D-6E8A-4147-A177-3AD203B41FA5}">
                      <a16:colId xmlns:a16="http://schemas.microsoft.com/office/drawing/2014/main" val="825997449"/>
                    </a:ext>
                  </a:extLst>
                </a:gridCol>
                <a:gridCol w="2161563">
                  <a:extLst>
                    <a:ext uri="{9D8B030D-6E8A-4147-A177-3AD203B41FA5}">
                      <a16:colId xmlns:a16="http://schemas.microsoft.com/office/drawing/2014/main" val="2806853856"/>
                    </a:ext>
                  </a:extLst>
                </a:gridCol>
              </a:tblGrid>
              <a:tr h="368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Современная школа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Древнегреческая школа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002717"/>
                  </a:ext>
                </a:extLst>
              </a:tr>
              <a:tr h="4196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Кого обучают / обучали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015996"/>
                  </a:ext>
                </a:extLst>
              </a:tr>
              <a:tr h="368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возраста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71868"/>
                  </a:ext>
                </a:extLst>
              </a:tr>
              <a:tr h="761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641610"/>
                  </a:ext>
                </a:extLst>
              </a:tr>
              <a:tr h="7611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бесплатное или платное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153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9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4486"/>
            <a:ext cx="9144000" cy="49940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4906"/>
            <a:ext cx="9144000" cy="46986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82CCD29-7F60-40E9-B3C1-A7138F46E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45966"/>
              </p:ext>
            </p:extLst>
          </p:nvPr>
        </p:nvGraphicFramePr>
        <p:xfrm>
          <a:off x="2731135" y="2194560"/>
          <a:ext cx="6729730" cy="3570650"/>
        </p:xfrm>
        <a:graphic>
          <a:graphicData uri="http://schemas.openxmlformats.org/drawingml/2006/table">
            <a:tbl>
              <a:tblPr firstRow="1" firstCol="1" bandRow="1"/>
              <a:tblGrid>
                <a:gridCol w="2228219">
                  <a:extLst>
                    <a:ext uri="{9D8B030D-6E8A-4147-A177-3AD203B41FA5}">
                      <a16:colId xmlns:a16="http://schemas.microsoft.com/office/drawing/2014/main" val="2498953190"/>
                    </a:ext>
                  </a:extLst>
                </a:gridCol>
                <a:gridCol w="2339948">
                  <a:extLst>
                    <a:ext uri="{9D8B030D-6E8A-4147-A177-3AD203B41FA5}">
                      <a16:colId xmlns:a16="http://schemas.microsoft.com/office/drawing/2014/main" val="43289938"/>
                    </a:ext>
                  </a:extLst>
                </a:gridCol>
                <a:gridCol w="2161563">
                  <a:extLst>
                    <a:ext uri="{9D8B030D-6E8A-4147-A177-3AD203B41FA5}">
                      <a16:colId xmlns:a16="http://schemas.microsoft.com/office/drawing/2014/main" val="3308092569"/>
                    </a:ext>
                  </a:extLst>
                </a:gridCol>
              </a:tblGrid>
              <a:tr h="259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Современная школа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Древнегреческая школа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546096"/>
                  </a:ext>
                </a:extLst>
              </a:tr>
              <a:tr h="385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Кого обучают / обучали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мальчиков и девочек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мальчиков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596296"/>
                  </a:ext>
                </a:extLst>
              </a:tr>
              <a:tr h="385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какого возраста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6,5 лет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7 лет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515022"/>
                  </a:ext>
                </a:extLst>
              </a:tr>
              <a:tr h="797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Каникулы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Осенние, зимние, весенние и летние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Весенние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583810"/>
                  </a:ext>
                </a:extLst>
              </a:tr>
              <a:tr h="797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бесплатное или платное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Бесплатное образование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Платное образование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106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91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70338"/>
          </a:xfrm>
        </p:spPr>
        <p:txBody>
          <a:bodyPr>
            <a:normAutofit fontScale="90000"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92702"/>
            <a:ext cx="9144000" cy="386509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Выписать предметы, относящиеся к теме урока: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Школа, праздник, бумага, стиль, авторучка, театр, урок, олимпийские игры, виноград.</a:t>
            </a:r>
          </a:p>
        </p:txBody>
      </p:sp>
    </p:spTree>
    <p:extLst>
      <p:ext uri="{BB962C8B-B14F-4D97-AF65-F5344CB8AC3E}">
        <p14:creationId xmlns:p14="http://schemas.microsoft.com/office/powerpoint/2010/main" val="1384635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70338"/>
          </a:xfrm>
        </p:spPr>
        <p:txBody>
          <a:bodyPr>
            <a:normAutofit fontScale="90000"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92702"/>
            <a:ext cx="9144000" cy="386509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параграф 38;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или текст с ошибками</a:t>
            </a:r>
          </a:p>
        </p:txBody>
      </p:sp>
    </p:spTree>
    <p:extLst>
      <p:ext uri="{BB962C8B-B14F-4D97-AF65-F5344CB8AC3E}">
        <p14:creationId xmlns:p14="http://schemas.microsoft.com/office/powerpoint/2010/main" val="295152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70338"/>
          </a:xfrm>
        </p:spPr>
        <p:txBody>
          <a:bodyPr>
            <a:normAutofit fontScale="90000"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92702"/>
            <a:ext cx="9144000" cy="3865098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72BAA5-EE4E-44E6-82D9-AE47949EF6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0144" r="9984"/>
          <a:stretch>
            <a:fillRect/>
          </a:stretch>
        </p:blipFill>
        <p:spPr bwMode="auto">
          <a:xfrm>
            <a:off x="2152015" y="917428"/>
            <a:ext cx="3133090" cy="454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7965FB-11F4-47DD-9C0F-92326C2269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75" y="917428"/>
            <a:ext cx="3130550" cy="454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79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25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4905"/>
            <a:ext cx="9144000" cy="4726744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древние греки называли свою Родину? </a:t>
            </a:r>
          </a:p>
          <a:p>
            <a:pPr marL="457200" indent="-457200" algn="l">
              <a:buAutoNum type="arabicPeriod" startAt="2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автор поэмы « Одиссея»? </a:t>
            </a:r>
          </a:p>
          <a:p>
            <a:pPr marL="457200" indent="-457200" algn="l">
              <a:buAutoNum type="arabicPeriod" startAt="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греческий военный корабль? </a:t>
            </a:r>
          </a:p>
          <a:p>
            <a:pPr marL="457200" indent="-457200" algn="l">
              <a:buAutoNum type="arabicPeriod" startAt="4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высший орган власти в Афинах?    </a:t>
            </a:r>
          </a:p>
          <a:p>
            <a:pPr marL="457200" indent="-457200" algn="l">
              <a:buAutoNum type="arabicPeriod" startAt="5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Афин до Марафона.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Илоты – это…?   </a:t>
            </a:r>
          </a:p>
          <a:p>
            <a:pPr marL="457200" indent="-457200" algn="l">
              <a:buAutoNum type="arabicPeriod" startAt="7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боевой строй  афинских воинов в Марафонской битве? </a:t>
            </a:r>
          </a:p>
          <a:p>
            <a:pPr marL="457200" indent="-457200" algn="l">
              <a:buAutoNum type="arabicPeriod" startAt="8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Демократия – это…?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   Как называлось главная площадь Афин? </a:t>
            </a:r>
          </a:p>
        </p:txBody>
      </p:sp>
    </p:spTree>
    <p:extLst>
      <p:ext uri="{BB962C8B-B14F-4D97-AF65-F5344CB8AC3E}">
        <p14:creationId xmlns:p14="http://schemas.microsoft.com/office/powerpoint/2010/main" val="411102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729"/>
          </a:xfrm>
        </p:spPr>
        <p:txBody>
          <a:bodyPr>
            <a:normAutofit fontScale="90000"/>
          </a:bodyPr>
          <a:lstStyle/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15182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	Полуоткрытое помещение, крышу которого поддерживают колонны?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	Назовите главный порт Афин? 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	Колония-это?.. </a:t>
            </a:r>
          </a:p>
          <a:p>
            <a:pPr marL="457200" indent="-457200" algn="l">
              <a:buAutoNum type="arabicPeriod" startAt="13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Главный храм в Афинах?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	Верфь – это…?  </a:t>
            </a:r>
          </a:p>
          <a:p>
            <a:pPr marL="457200" indent="-457200" algn="l">
              <a:buAutoNum type="arabicPeriod" startAt="15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Имя полководца греческих войск в Марафонской битве? </a:t>
            </a:r>
          </a:p>
          <a:p>
            <a:pPr marL="457200" indent="-457200" algn="l">
              <a:buAutoNum type="arabicPeriod" startAt="16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Сколько дней проходили Олимпийские игры? </a:t>
            </a:r>
          </a:p>
          <a:p>
            <a:pPr marL="457200" indent="-457200" algn="l">
              <a:buAutoNum type="arabicPeriod" startAt="17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Назовите афинский район, где жили гончары?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	Объясните полис – это…?  </a:t>
            </a:r>
          </a:p>
        </p:txBody>
      </p:sp>
    </p:spTree>
    <p:extLst>
      <p:ext uri="{BB962C8B-B14F-4D97-AF65-F5344CB8AC3E}">
        <p14:creationId xmlns:p14="http://schemas.microsoft.com/office/powerpoint/2010/main" val="137559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9389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323" y="2475913"/>
            <a:ext cx="9144000" cy="1698674"/>
          </a:xfrm>
        </p:spPr>
        <p:txBody>
          <a:bodyPr/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«Благодаря образованию человек становится самым прекрасным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божественным из существ»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Платон, древнегреческий философ</a:t>
            </a:r>
          </a:p>
        </p:txBody>
      </p:sp>
    </p:spTree>
    <p:extLst>
      <p:ext uri="{BB962C8B-B14F-4D97-AF65-F5344CB8AC3E}">
        <p14:creationId xmlns:p14="http://schemas.microsoft.com/office/powerpoint/2010/main" val="9476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2203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526" y="2420352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афинских школах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гимнасиях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6956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173" y="1122363"/>
            <a:ext cx="9144000" cy="477837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понятия и термины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0200"/>
            <a:ext cx="9144000" cy="436450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«сопровождающий ребенка» (состарившийся раб не пригодный ни для какой другой работы;</a:t>
            </a:r>
          </a:p>
          <a:p>
            <a:pPr algn="l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Красноречие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умение красиво говорить;</a:t>
            </a:r>
          </a:p>
          <a:p>
            <a:pPr algn="l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металлическая или костяная палочка с острым и плоскими концами;</a:t>
            </a:r>
          </a:p>
          <a:p>
            <a:pPr algn="l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Палестра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гимнастическая  школа;</a:t>
            </a:r>
          </a:p>
          <a:p>
            <a:pPr algn="l">
              <a:lnSpc>
                <a:spcPct val="150000"/>
              </a:lnSpc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школа для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422703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 fontScale="90000"/>
          </a:bodyPr>
          <a:lstStyle/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86597"/>
            <a:ext cx="9144000" cy="347120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заведения в Афинах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Школа                  Палестра             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38E289-4132-4F38-A05D-6E257F24C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3" y="3329079"/>
            <a:ext cx="3234159" cy="181921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6AA6D0B-6E4B-4454-AE50-6E26895BB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28" y="3329079"/>
            <a:ext cx="3078872" cy="17318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596A32-E92B-4D5E-978E-9496396AB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37" y="3326918"/>
            <a:ext cx="3234159" cy="182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25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324" y="522381"/>
            <a:ext cx="9144000" cy="473441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письма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71810"/>
            <a:ext cx="9144000" cy="510543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Кака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l"/>
            <a:endParaRPr lang="ru-RU" dirty="0"/>
          </a:p>
          <a:p>
            <a:pPr algn="l"/>
            <a:r>
              <a:rPr lang="ru-RU" dirty="0"/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                             Глина                                    Папирус</a:t>
            </a: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Пергамент                     Береста                                       Бумага</a:t>
            </a:r>
          </a:p>
        </p:txBody>
      </p:sp>
      <p:pic>
        <p:nvPicPr>
          <p:cNvPr id="6" name="Picture 2" descr="http://www.alllessons.msk.ru/images/photoshop/1_oldp.jpg">
            <a:extLst>
              <a:ext uri="{FF2B5EF4-FFF2-40B4-BE49-F238E27FC236}">
                <a16:creationId xmlns:a16="http://schemas.microsoft.com/office/drawing/2014/main" id="{5911E8E0-DFC6-4445-82C7-FFD1C461A7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203" y="971810"/>
            <a:ext cx="3257462" cy="2372518"/>
          </a:xfrm>
          <a:prstGeom prst="rect">
            <a:avLst/>
          </a:prstGeom>
          <a:noFill/>
        </p:spPr>
      </p:pic>
      <p:pic>
        <p:nvPicPr>
          <p:cNvPr id="7" name="Picture 2" descr="http://www.freeserbia.net/Editorial/papyrus.jpg">
            <a:extLst>
              <a:ext uri="{FF2B5EF4-FFF2-40B4-BE49-F238E27FC236}">
                <a16:creationId xmlns:a16="http://schemas.microsoft.com/office/drawing/2014/main" id="{DD11F028-9B36-4F9D-884E-53060A48F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00812" y="1053180"/>
            <a:ext cx="2056419" cy="2260700"/>
          </a:xfrm>
          <a:prstGeom prst="rect">
            <a:avLst/>
          </a:prstGeom>
          <a:noFill/>
        </p:spPr>
      </p:pic>
      <p:pic>
        <p:nvPicPr>
          <p:cNvPr id="8" name="Picture 6" descr="http://vivovoco.rsl.ru/VV/JOURNAL/VRAN/BOOK/BOOK.JPG">
            <a:extLst>
              <a:ext uri="{FF2B5EF4-FFF2-40B4-BE49-F238E27FC236}">
                <a16:creationId xmlns:a16="http://schemas.microsoft.com/office/drawing/2014/main" id="{C4A27AD3-0C7C-464E-9E49-44BE7309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76" b="3138"/>
          <a:stretch>
            <a:fillRect/>
          </a:stretch>
        </p:blipFill>
        <p:spPr bwMode="auto">
          <a:xfrm>
            <a:off x="1737335" y="1122968"/>
            <a:ext cx="1862208" cy="2353366"/>
          </a:xfrm>
          <a:prstGeom prst="rect">
            <a:avLst/>
          </a:prstGeom>
          <a:noFill/>
        </p:spPr>
      </p:pic>
      <p:pic>
        <p:nvPicPr>
          <p:cNvPr id="9" name="Picture 4" descr="http://my-lib.ru/edimg/001_1/tabl.jpg">
            <a:extLst>
              <a:ext uri="{FF2B5EF4-FFF2-40B4-BE49-F238E27FC236}">
                <a16:creationId xmlns:a16="http://schemas.microsoft.com/office/drawing/2014/main" id="{E659CF65-2402-4A0D-893F-B46D9010C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8317" y="971810"/>
            <a:ext cx="2500330" cy="2391983"/>
          </a:xfrm>
          <a:prstGeom prst="rect">
            <a:avLst/>
          </a:prstGeom>
          <a:noFill/>
        </p:spPr>
      </p:pic>
      <p:pic>
        <p:nvPicPr>
          <p:cNvPr id="10" name="Picture 2" descr="http://www.sxc.hu/pic/m/b/br/brokenarts/432896_parchment.jpg">
            <a:extLst>
              <a:ext uri="{FF2B5EF4-FFF2-40B4-BE49-F238E27FC236}">
                <a16:creationId xmlns:a16="http://schemas.microsoft.com/office/drawing/2014/main" id="{8423B954-EF3D-484A-9984-FACDDADC9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7335" y="3741027"/>
            <a:ext cx="1496830" cy="1919013"/>
          </a:xfrm>
          <a:prstGeom prst="rect">
            <a:avLst/>
          </a:prstGeom>
          <a:noFill/>
        </p:spPr>
      </p:pic>
      <p:pic>
        <p:nvPicPr>
          <p:cNvPr id="11" name="Picture 4" descr="http://museum.novsu.ac.ru/pic/events/gramota_semen.jpg">
            <a:extLst>
              <a:ext uri="{FF2B5EF4-FFF2-40B4-BE49-F238E27FC236}">
                <a16:creationId xmlns:a16="http://schemas.microsoft.com/office/drawing/2014/main" id="{04D23762-7A6C-49D7-8AB8-7C5991F4A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6062" y="4217325"/>
            <a:ext cx="2738814" cy="1410489"/>
          </a:xfrm>
          <a:prstGeom prst="rect">
            <a:avLst/>
          </a:prstGeom>
          <a:noFill/>
        </p:spPr>
      </p:pic>
      <p:pic>
        <p:nvPicPr>
          <p:cNvPr id="12" name="Picture 2" descr="http://master-pen.ru/spaw2/uploads/images/197.jpg">
            <a:extLst>
              <a:ext uri="{FF2B5EF4-FFF2-40B4-BE49-F238E27FC236}">
                <a16:creationId xmlns:a16="http://schemas.microsoft.com/office/drawing/2014/main" id="{A6CF8406-C01B-4768-BBA0-9F64A50FB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00E0F"/>
              </a:clrFrom>
              <a:clrTo>
                <a:srgbClr val="100E0F">
                  <a:alpha val="0"/>
                </a:srgbClr>
              </a:clrTo>
            </a:clrChange>
          </a:blip>
          <a:srcRect l="51891" t="44400" r="9363" b="12199"/>
          <a:stretch>
            <a:fillRect/>
          </a:stretch>
        </p:blipFill>
        <p:spPr bwMode="auto">
          <a:xfrm>
            <a:off x="8105931" y="4215534"/>
            <a:ext cx="1243616" cy="1410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646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8907F2-82C6-46ED-89F5-4DAECD86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9B6E-BF4A-4A93-8B7F-8492CDD7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57982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Восковая дощечка и стиль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4CA563-EA51-4A82-91F3-34932AA8E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5748"/>
            <a:ext cx="9144000" cy="32320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A503A-F0BF-49E9-958A-ABAEA811A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7" y="1829532"/>
            <a:ext cx="64865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3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412</Words>
  <Application>Microsoft Office PowerPoint</Application>
  <PresentationFormat>Широкоэкранный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24 февраля 2022 г.</vt:lpstr>
      <vt:lpstr>Разминка</vt:lpstr>
      <vt:lpstr>Презентация PowerPoint</vt:lpstr>
      <vt:lpstr>Эпиграф</vt:lpstr>
      <vt:lpstr>Тема урока:</vt:lpstr>
      <vt:lpstr>Новые понятия и термины</vt:lpstr>
      <vt:lpstr>Презентация PowerPoint</vt:lpstr>
      <vt:lpstr>Материалы для письма</vt:lpstr>
      <vt:lpstr>Восковая дощечка и стиль</vt:lpstr>
      <vt:lpstr>Презентация PowerPoint</vt:lpstr>
      <vt:lpstr>Презентация PowerPoint</vt:lpstr>
      <vt:lpstr>Соревнование в красноречии</vt:lpstr>
      <vt:lpstr>Древнегреческие ученые</vt:lpstr>
      <vt:lpstr>Сравним</vt:lpstr>
      <vt:lpstr>Проверяем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февраля 2022 г.</dc:title>
  <dc:creator>Наталья Батуро</dc:creator>
  <cp:lastModifiedBy>Наталья Батуро</cp:lastModifiedBy>
  <cp:revision>7</cp:revision>
  <dcterms:created xsi:type="dcterms:W3CDTF">2022-02-22T10:10:04Z</dcterms:created>
  <dcterms:modified xsi:type="dcterms:W3CDTF">2022-02-22T13:06:56Z</dcterms:modified>
</cp:coreProperties>
</file>