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9" r:id="rId4"/>
    <p:sldId id="265" r:id="rId5"/>
    <p:sldId id="266" r:id="rId6"/>
    <p:sldId id="267" r:id="rId7"/>
    <p:sldId id="268" r:id="rId8"/>
    <p:sldId id="258" r:id="rId9"/>
    <p:sldId id="260" r:id="rId10"/>
    <p:sldId id="269" r:id="rId11"/>
    <p:sldId id="270" r:id="rId12"/>
    <p:sldId id="261" r:id="rId13"/>
    <p:sldId id="262" r:id="rId14"/>
    <p:sldId id="271" r:id="rId15"/>
    <p:sldId id="272" r:id="rId16"/>
    <p:sldId id="264" r:id="rId17"/>
    <p:sldId id="263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23.09.2016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Экологическое и краеведческое содержание уроков   химии основной школы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ru-RU" sz="2000" dirty="0" smtClean="0"/>
              <a:t>(Из опыта работы)</a:t>
            </a:r>
          </a:p>
          <a:p>
            <a:pPr algn="r"/>
            <a:r>
              <a:rPr lang="ru-RU" sz="2000" dirty="0" smtClean="0"/>
              <a:t>Учитель химии МБОУ СОШ </a:t>
            </a:r>
          </a:p>
          <a:p>
            <a:pPr algn="r"/>
            <a:r>
              <a:rPr lang="ru-RU" sz="2000" dirty="0" smtClean="0"/>
              <a:t>поселка Аскиз Вишневская С.Н.</a:t>
            </a:r>
            <a:endParaRPr lang="ru-RU" sz="2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Накопление </a:t>
            </a:r>
            <a:r>
              <a:rPr lang="ru-RU" dirty="0" smtClean="0"/>
              <a:t>углекислого газа в атмосфере становится опасным загрязнением – приводит к парниковому эффекту. Какой объем CO2 попадает в атмосферу при сжигании 100 г полиэтилена (100 шт. использованных пакетов)? </a:t>
            </a:r>
            <a:r>
              <a:rPr lang="ru-RU" dirty="0" smtClean="0"/>
              <a:t>(С2Н4)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От </a:t>
            </a:r>
            <a:r>
              <a:rPr lang="ru-RU" dirty="0" smtClean="0"/>
              <a:t>40 до 60% загрязнений городской атмосферы происходит из-за выхлопов автомобилей. Основные загрязнители оксиды углерода II и IV. Токсичное действие угарного газа на организм человека выражается в том, что он: </a:t>
            </a:r>
            <a:br>
              <a:rPr lang="ru-RU" dirty="0" smtClean="0"/>
            </a:br>
            <a:r>
              <a:rPr lang="ru-RU" dirty="0" smtClean="0"/>
              <a:t>а) вызывает образование на коже язв; </a:t>
            </a:r>
            <a:br>
              <a:rPr lang="ru-RU" dirty="0" smtClean="0"/>
            </a:br>
            <a:r>
              <a:rPr lang="ru-RU" dirty="0" smtClean="0"/>
              <a:t>б) вызывает нарушение работы нервной системы; </a:t>
            </a:r>
            <a:br>
              <a:rPr lang="ru-RU" dirty="0" smtClean="0"/>
            </a:br>
            <a:r>
              <a:rPr lang="ru-RU" dirty="0" smtClean="0"/>
              <a:t>в) связывается с гемоглобином крови, препятствуя переносу красными кровяными тельцами кислорода; </a:t>
            </a:r>
            <a:br>
              <a:rPr lang="ru-RU" dirty="0" smtClean="0"/>
            </a:br>
            <a:r>
              <a:rPr lang="ru-RU" dirty="0" smtClean="0"/>
              <a:t>г) разрушает сетчатку глаза, приводит к потере зрения; </a:t>
            </a:r>
            <a:br>
              <a:rPr lang="ru-RU" dirty="0" smtClean="0"/>
            </a:br>
            <a:r>
              <a:rPr lang="ru-RU" dirty="0" smtClean="0"/>
              <a:t>Ответ: в) </a:t>
            </a:r>
            <a:br>
              <a:rPr lang="ru-RU" dirty="0" smtClean="0"/>
            </a:br>
            <a:r>
              <a:rPr lang="ru-RU" dirty="0" smtClean="0"/>
              <a:t>9 класс , тема «Подгруппа углерода»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95400"/>
            <a:ext cx="8229600" cy="5257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endParaRPr lang="ru-RU" dirty="0" smtClean="0"/>
          </a:p>
          <a:p>
            <a:pPr algn="ctr">
              <a:buNone/>
              <a:defRPr/>
            </a:pPr>
            <a:r>
              <a:rPr lang="ru-RU" dirty="0" smtClean="0"/>
              <a:t>9 класс. </a:t>
            </a:r>
          </a:p>
          <a:p>
            <a:pPr algn="ctr">
              <a:buNone/>
              <a:defRPr/>
            </a:pPr>
            <a:r>
              <a:rPr lang="ru-RU" dirty="0" smtClean="0"/>
              <a:t>Поздней </a:t>
            </a:r>
            <a:r>
              <a:rPr lang="ru-RU" dirty="0" smtClean="0"/>
              <a:t>осенью, распахав землю, фермер решил, что называется убить двух зайцев сразу: известковать участки с кислой почвой и провести подкормку ее суперфосфатом (все-таки поверил, что без химии не обойтись). Однако весной оказалось, что желаемый эффект не был достигнут.  Почему</a:t>
            </a:r>
            <a:r>
              <a:rPr lang="ru-RU" dirty="0" smtClean="0"/>
              <a:t>?</a:t>
            </a:r>
            <a:r>
              <a:rPr lang="ru-RU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  <a:defRPr/>
            </a:pPr>
            <a:r>
              <a:rPr lang="ru-RU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Са</a:t>
            </a:r>
            <a:r>
              <a:rPr lang="ru-RU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(Н</a:t>
            </a:r>
            <a:r>
              <a:rPr lang="ru-RU" sz="1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РО</a:t>
            </a:r>
            <a:r>
              <a:rPr lang="ru-RU" sz="1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+ 2Са(ОН)</a:t>
            </a:r>
            <a:r>
              <a:rPr lang="ru-RU" sz="1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= =</a:t>
            </a:r>
            <a:r>
              <a:rPr lang="ru-RU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Са</a:t>
            </a:r>
            <a:r>
              <a:rPr lang="ru-RU" sz="1800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(РО</a:t>
            </a:r>
            <a:r>
              <a:rPr lang="ru-RU" sz="1800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800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ru-RU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4Н</a:t>
            </a:r>
            <a:r>
              <a:rPr lang="ru-RU" sz="1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О)</a:t>
            </a:r>
            <a:endParaRPr lang="ru-RU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  <a:defRPr/>
            </a:pPr>
            <a:r>
              <a:rPr lang="ru-RU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                  </a:t>
            </a:r>
            <a:endParaRPr lang="ru-RU" sz="2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Вывод формулы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Молодому огороднику необходимо внести в почву минеральное удобрение, но на упаковке не сохранилось  ни название, ни его формула. К счастью сохранилась следующая запись: азота 12.2%, водорода – 5.5%, фосфора 27.0%,  кислорода 55.6%. Сможет ли огородник по указанным данным определить это вещество?</a:t>
            </a:r>
          </a:p>
          <a:p>
            <a:pPr>
              <a:buNone/>
            </a:pPr>
            <a:r>
              <a:rPr lang="ru-RU" dirty="0" smtClean="0"/>
              <a:t>(</a:t>
            </a:r>
            <a:r>
              <a:rPr lang="ru-RU" dirty="0" err="1" smtClean="0"/>
              <a:t>дигидроортофосфат</a:t>
            </a:r>
            <a:r>
              <a:rPr lang="ru-RU" dirty="0" smtClean="0"/>
              <a:t> аммония)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sz="5100" i="1" dirty="0" smtClean="0"/>
              <a:t>Экология  соединений натрия</a:t>
            </a:r>
          </a:p>
          <a:p>
            <a:pPr lvl="0">
              <a:buNone/>
            </a:pPr>
            <a:r>
              <a:rPr lang="ru-RU" i="1" dirty="0" smtClean="0"/>
              <a:t>Бромид натрия –успокаивающее действие (медицина)</a:t>
            </a:r>
          </a:p>
          <a:p>
            <a:pPr lvl="0">
              <a:buNone/>
            </a:pPr>
            <a:r>
              <a:rPr lang="ru-RU" i="1" dirty="0" err="1" smtClean="0"/>
              <a:t>Гидроксид</a:t>
            </a:r>
            <a:r>
              <a:rPr lang="ru-RU" i="1" dirty="0" smtClean="0"/>
              <a:t> натрия – производство бумаги, мыла</a:t>
            </a:r>
          </a:p>
          <a:p>
            <a:pPr lvl="0">
              <a:buNone/>
            </a:pPr>
            <a:r>
              <a:rPr lang="ru-RU" i="1" dirty="0" err="1" smtClean="0"/>
              <a:t>Гипохлорид</a:t>
            </a:r>
            <a:r>
              <a:rPr lang="ru-RU" i="1" dirty="0" smtClean="0"/>
              <a:t> натрия – дезинфицирующее средство, отбеливание тканей и бумаги</a:t>
            </a:r>
          </a:p>
          <a:p>
            <a:pPr lvl="0">
              <a:buNone/>
            </a:pPr>
            <a:r>
              <a:rPr lang="ru-RU" i="1" dirty="0" smtClean="0"/>
              <a:t>Карбонат натрия – производство стекла, мыла</a:t>
            </a:r>
          </a:p>
          <a:p>
            <a:pPr lvl="0">
              <a:buNone/>
            </a:pPr>
            <a:r>
              <a:rPr lang="ru-RU" i="1" dirty="0" smtClean="0"/>
              <a:t>Гидрокарбонат натрия – в огнетушителях, в пищевой промышленности</a:t>
            </a:r>
          </a:p>
          <a:p>
            <a:pPr lvl="0">
              <a:buNone/>
            </a:pPr>
            <a:r>
              <a:rPr lang="ru-RU" i="1" dirty="0" smtClean="0"/>
              <a:t>Нитрат натрия – удобрение, производство взрывчатых веществ</a:t>
            </a:r>
          </a:p>
          <a:p>
            <a:pPr lvl="0">
              <a:buNone/>
            </a:pPr>
            <a:r>
              <a:rPr lang="ru-RU" i="1" dirty="0" smtClean="0"/>
              <a:t>Нитрит натрия – консервант, сосудорасширяющее средство</a:t>
            </a:r>
          </a:p>
          <a:p>
            <a:pPr lvl="0">
              <a:buNone/>
            </a:pPr>
            <a:r>
              <a:rPr lang="ru-RU" i="1" dirty="0" smtClean="0"/>
              <a:t>Силикат натрия – производство жидкого стекла</a:t>
            </a:r>
          </a:p>
          <a:p>
            <a:pPr lvl="0">
              <a:buNone/>
            </a:pPr>
            <a:r>
              <a:rPr lang="ru-RU" i="1" dirty="0" smtClean="0"/>
              <a:t>Тиосульфат натрия – закрепитель в  фотографии, противоядие при отравлении, противовоспалительное средство</a:t>
            </a:r>
          </a:p>
          <a:p>
            <a:pPr lvl="0">
              <a:buNone/>
            </a:pPr>
            <a:r>
              <a:rPr lang="ru-RU" i="1" dirty="0" smtClean="0"/>
              <a:t>Хлорид натрия –пищевая приправа, консервант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sz="3800" dirty="0" smtClean="0"/>
              <a:t>Экологическая химия магния и его соединений</a:t>
            </a:r>
          </a:p>
          <a:p>
            <a:pPr>
              <a:buNone/>
            </a:pPr>
            <a:r>
              <a:rPr lang="ru-RU" dirty="0" smtClean="0"/>
              <a:t>В биосфере магний активно перемещается как в составе живых организмов, так и в воде.</a:t>
            </a:r>
          </a:p>
          <a:p>
            <a:pPr>
              <a:buNone/>
            </a:pPr>
            <a:r>
              <a:rPr lang="ru-RU" dirty="0" smtClean="0"/>
              <a:t>При этом он растворяется, осаждается, сорбируется глинами, уносится реками в моря и океаны. В морской воде магния меньше, чем натрия, но больше, чем всех остальных металлов. Магния в живых организмах немного, но он расположился по всему организму: в костях, зубах, мышцах. Магний – внутриклеточный элемент. Соединения магния плохо всасываются в кишечнике, поэтому они практически безопасны. В растениях магний  входит в состав хлорофилла – пигмента, который окрашивает листья растений в зеленый цвет. Поступая вместе с едой в организм животных и человека, хлорофилл остается в нем, поставляя организму магний. Раствор сульфата магния используют в медицине при инфаркте и гипертоническом кризе. При некоторых заболеваниях желудка используют способность оксида и карбоната магния нейтрализовать избыточное количество  соляной кислоты желудочного сока и тем самым защищают слизистую от повреждений. Применяют препараты магния  при стрессах, больших физических нагрузках, несбалансированном питании. Существует целое семейство магниевых сплавов  с общим названием «электрон». Порошкообразный магний ранее использовали фотографы как яркую вспышку, сейчас  вместе с окислителем используют в сигнальных ракетах.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4" descr="DSCN099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93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sz="2400" dirty="0" smtClean="0">
                <a:solidFill>
                  <a:srgbClr val="FFFF00"/>
                </a:solidFill>
              </a:rPr>
              <a:t>Воздействие повышенных количеств нитратов</a:t>
            </a:r>
            <a:br>
              <a:rPr lang="ru-RU" sz="2400" dirty="0" smtClean="0">
                <a:solidFill>
                  <a:srgbClr val="FFFF00"/>
                </a:solidFill>
              </a:rPr>
            </a:br>
            <a:r>
              <a:rPr lang="ru-RU" sz="2400" dirty="0" smtClean="0">
                <a:solidFill>
                  <a:srgbClr val="FFFF00"/>
                </a:solidFill>
              </a:rPr>
              <a:t> и их производных на организм человека</a:t>
            </a: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3419475" y="1773238"/>
            <a:ext cx="1944688" cy="7191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>
                <a:solidFill>
                  <a:srgbClr val="FFFF00"/>
                </a:solidFill>
                <a:latin typeface="Arial" charset="0"/>
              </a:rPr>
              <a:t>-</a:t>
            </a:r>
            <a:r>
              <a:rPr lang="en-US" sz="2400">
                <a:solidFill>
                  <a:srgbClr val="FFFF00"/>
                </a:solidFill>
                <a:latin typeface="Arial" charset="0"/>
              </a:rPr>
              <a:t>NO</a:t>
            </a:r>
            <a:r>
              <a:rPr lang="en-US" sz="2000">
                <a:solidFill>
                  <a:srgbClr val="FFFF00"/>
                </a:solidFill>
                <a:latin typeface="Arial" charset="0"/>
              </a:rPr>
              <a:t>3</a:t>
            </a:r>
            <a:endParaRPr lang="ru-RU" sz="2400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27653" name="Oval 5"/>
          <p:cNvSpPr>
            <a:spLocks noChangeArrowheads="1"/>
          </p:cNvSpPr>
          <p:nvPr/>
        </p:nvSpPr>
        <p:spPr bwMode="auto">
          <a:xfrm>
            <a:off x="3419475" y="3860800"/>
            <a:ext cx="2232025" cy="13684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>
                <a:solidFill>
                  <a:srgbClr val="FFFF00"/>
                </a:solidFill>
                <a:latin typeface="Arial" charset="0"/>
              </a:rPr>
              <a:t>Организм</a:t>
            </a:r>
          </a:p>
          <a:p>
            <a:pPr algn="ctr"/>
            <a:r>
              <a:rPr lang="ru-RU" dirty="0">
                <a:solidFill>
                  <a:srgbClr val="FFFF00"/>
                </a:solidFill>
                <a:latin typeface="Arial" charset="0"/>
              </a:rPr>
              <a:t>человека</a:t>
            </a:r>
          </a:p>
        </p:txBody>
      </p:sp>
      <p:sp>
        <p:nvSpPr>
          <p:cNvPr id="27655" name="Line 8"/>
          <p:cNvSpPr>
            <a:spLocks noChangeShapeType="1"/>
          </p:cNvSpPr>
          <p:nvPr/>
        </p:nvSpPr>
        <p:spPr bwMode="auto">
          <a:xfrm flipH="1">
            <a:off x="1908175" y="4581525"/>
            <a:ext cx="1079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7657" name="Rectangle 11"/>
          <p:cNvSpPr>
            <a:spLocks noChangeArrowheads="1"/>
          </p:cNvSpPr>
          <p:nvPr/>
        </p:nvSpPr>
        <p:spPr bwMode="auto">
          <a:xfrm>
            <a:off x="323850" y="3214686"/>
            <a:ext cx="2303463" cy="345440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600" dirty="0">
                <a:solidFill>
                  <a:srgbClr val="FFFF00"/>
                </a:solidFill>
                <a:latin typeface="Arial" charset="0"/>
              </a:rPr>
              <a:t>Действие на функции</a:t>
            </a:r>
          </a:p>
          <a:p>
            <a:pPr algn="ctr"/>
            <a:r>
              <a:rPr lang="ru-RU" sz="1600" dirty="0">
                <a:solidFill>
                  <a:srgbClr val="FFFF00"/>
                </a:solidFill>
                <a:latin typeface="Arial" charset="0"/>
              </a:rPr>
              <a:t>центральной нервной,</a:t>
            </a:r>
          </a:p>
          <a:p>
            <a:pPr algn="ctr"/>
            <a:r>
              <a:rPr lang="ru-RU" sz="1600" dirty="0" err="1">
                <a:solidFill>
                  <a:srgbClr val="FFFF00"/>
                </a:solidFill>
                <a:latin typeface="Arial" charset="0"/>
              </a:rPr>
              <a:t>сердечно-сосудистой</a:t>
            </a:r>
            <a:r>
              <a:rPr lang="ru-RU" sz="1600" dirty="0">
                <a:solidFill>
                  <a:srgbClr val="FFFF00"/>
                </a:solidFill>
                <a:latin typeface="Arial" charset="0"/>
              </a:rPr>
              <a:t>,</a:t>
            </a:r>
          </a:p>
          <a:p>
            <a:pPr algn="ctr"/>
            <a:r>
              <a:rPr lang="ru-RU" sz="1600" dirty="0">
                <a:solidFill>
                  <a:srgbClr val="FFFF00"/>
                </a:solidFill>
                <a:latin typeface="Arial" charset="0"/>
              </a:rPr>
              <a:t>эндокринной систем,</a:t>
            </a:r>
          </a:p>
          <a:p>
            <a:pPr algn="ctr"/>
            <a:r>
              <a:rPr lang="ru-RU" sz="1600" dirty="0">
                <a:solidFill>
                  <a:srgbClr val="FFFF00"/>
                </a:solidFill>
                <a:latin typeface="Arial" charset="0"/>
              </a:rPr>
              <a:t>обмен веществ</a:t>
            </a:r>
          </a:p>
        </p:txBody>
      </p:sp>
      <p:sp>
        <p:nvSpPr>
          <p:cNvPr id="27658" name="Rectangle 13"/>
          <p:cNvSpPr>
            <a:spLocks noChangeArrowheads="1"/>
          </p:cNvSpPr>
          <p:nvPr/>
        </p:nvSpPr>
        <p:spPr bwMode="auto">
          <a:xfrm>
            <a:off x="7235825" y="2636838"/>
            <a:ext cx="1511300" cy="7921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>
                <a:solidFill>
                  <a:srgbClr val="FFFF00"/>
                </a:solidFill>
                <a:latin typeface="Arial" charset="0"/>
              </a:rPr>
              <a:t>Нарушение</a:t>
            </a:r>
          </a:p>
          <a:p>
            <a:pPr algn="ctr"/>
            <a:r>
              <a:rPr lang="ru-RU">
                <a:solidFill>
                  <a:srgbClr val="FFFF00"/>
                </a:solidFill>
                <a:latin typeface="Arial" charset="0"/>
              </a:rPr>
              <a:t>иммунного</a:t>
            </a:r>
          </a:p>
          <a:p>
            <a:pPr algn="ctr"/>
            <a:r>
              <a:rPr lang="ru-RU">
                <a:solidFill>
                  <a:srgbClr val="FFFF00"/>
                </a:solidFill>
                <a:latin typeface="Arial" charset="0"/>
              </a:rPr>
              <a:t>статуса</a:t>
            </a:r>
          </a:p>
        </p:txBody>
      </p:sp>
      <p:sp>
        <p:nvSpPr>
          <p:cNvPr id="27659" name="Rectangle 14"/>
          <p:cNvSpPr>
            <a:spLocks noChangeArrowheads="1"/>
          </p:cNvSpPr>
          <p:nvPr/>
        </p:nvSpPr>
        <p:spPr bwMode="auto">
          <a:xfrm>
            <a:off x="6804025" y="3716338"/>
            <a:ext cx="1944688" cy="12239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600">
                <a:solidFill>
                  <a:srgbClr val="FFFF00"/>
                </a:solidFill>
                <a:latin typeface="Arial" charset="0"/>
              </a:rPr>
              <a:t>Концерагенное</a:t>
            </a:r>
          </a:p>
          <a:p>
            <a:pPr algn="ctr"/>
            <a:r>
              <a:rPr lang="ru-RU" sz="1600">
                <a:solidFill>
                  <a:srgbClr val="FFFF00"/>
                </a:solidFill>
                <a:latin typeface="Arial" charset="0"/>
              </a:rPr>
              <a:t>действие</a:t>
            </a:r>
          </a:p>
          <a:p>
            <a:pPr algn="ctr"/>
            <a:r>
              <a:rPr lang="ru-RU" sz="1600">
                <a:solidFill>
                  <a:srgbClr val="FFFF00"/>
                </a:solidFill>
                <a:latin typeface="Arial" charset="0"/>
              </a:rPr>
              <a:t>нитрозоаминов,</a:t>
            </a:r>
          </a:p>
          <a:p>
            <a:pPr algn="ctr"/>
            <a:r>
              <a:rPr lang="ru-RU" sz="1600">
                <a:solidFill>
                  <a:srgbClr val="FFFF00"/>
                </a:solidFill>
                <a:latin typeface="Arial" charset="0"/>
              </a:rPr>
              <a:t>образовавшихся</a:t>
            </a:r>
          </a:p>
          <a:p>
            <a:pPr algn="ctr"/>
            <a:r>
              <a:rPr lang="ru-RU" sz="1600">
                <a:solidFill>
                  <a:srgbClr val="FFFF00"/>
                </a:solidFill>
                <a:latin typeface="Arial" charset="0"/>
              </a:rPr>
              <a:t> в организме</a:t>
            </a:r>
          </a:p>
        </p:txBody>
      </p:sp>
      <p:sp>
        <p:nvSpPr>
          <p:cNvPr id="27660" name="Rectangle 15"/>
          <p:cNvSpPr>
            <a:spLocks noChangeArrowheads="1"/>
          </p:cNvSpPr>
          <p:nvPr/>
        </p:nvSpPr>
        <p:spPr bwMode="auto">
          <a:xfrm>
            <a:off x="6300788" y="5229225"/>
            <a:ext cx="2447925" cy="13684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600">
                <a:solidFill>
                  <a:srgbClr val="FFFF00"/>
                </a:solidFill>
                <a:latin typeface="Arial" charset="0"/>
              </a:rPr>
              <a:t>Снижение устойчивости</a:t>
            </a:r>
          </a:p>
          <a:p>
            <a:pPr algn="ctr"/>
            <a:r>
              <a:rPr lang="ru-RU" sz="1600">
                <a:solidFill>
                  <a:srgbClr val="FFFF00"/>
                </a:solidFill>
                <a:latin typeface="Arial" charset="0"/>
              </a:rPr>
              <a:t>организма к действию</a:t>
            </a:r>
          </a:p>
          <a:p>
            <a:pPr algn="ctr"/>
            <a:r>
              <a:rPr lang="ru-RU" sz="1600">
                <a:solidFill>
                  <a:srgbClr val="FFFF00"/>
                </a:solidFill>
                <a:latin typeface="Arial" charset="0"/>
              </a:rPr>
              <a:t>концерогенных, мутаген-</a:t>
            </a:r>
          </a:p>
          <a:p>
            <a:pPr algn="ctr"/>
            <a:r>
              <a:rPr lang="ru-RU" sz="1600">
                <a:solidFill>
                  <a:srgbClr val="FFFF00"/>
                </a:solidFill>
                <a:latin typeface="Arial" charset="0"/>
              </a:rPr>
              <a:t>ных и других факторов</a:t>
            </a:r>
          </a:p>
        </p:txBody>
      </p:sp>
      <p:sp>
        <p:nvSpPr>
          <p:cNvPr id="27661" name="Line 16"/>
          <p:cNvSpPr>
            <a:spLocks noChangeShapeType="1"/>
          </p:cNvSpPr>
          <p:nvPr/>
        </p:nvSpPr>
        <p:spPr bwMode="auto">
          <a:xfrm>
            <a:off x="5580063" y="4868863"/>
            <a:ext cx="720725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7662" name="Line 17"/>
          <p:cNvSpPr>
            <a:spLocks noChangeShapeType="1"/>
          </p:cNvSpPr>
          <p:nvPr/>
        </p:nvSpPr>
        <p:spPr bwMode="auto">
          <a:xfrm>
            <a:off x="5651500" y="4508500"/>
            <a:ext cx="11525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7663" name="Line 18"/>
          <p:cNvSpPr>
            <a:spLocks noChangeShapeType="1"/>
          </p:cNvSpPr>
          <p:nvPr/>
        </p:nvSpPr>
        <p:spPr bwMode="auto">
          <a:xfrm flipV="1">
            <a:off x="5508625" y="3213100"/>
            <a:ext cx="1727200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7664" name="Line 21"/>
          <p:cNvSpPr>
            <a:spLocks noChangeShapeType="1"/>
          </p:cNvSpPr>
          <p:nvPr/>
        </p:nvSpPr>
        <p:spPr bwMode="auto">
          <a:xfrm>
            <a:off x="2555875" y="4581525"/>
            <a:ext cx="7921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7665" name="Line 22"/>
          <p:cNvSpPr>
            <a:spLocks noChangeShapeType="1"/>
          </p:cNvSpPr>
          <p:nvPr/>
        </p:nvSpPr>
        <p:spPr bwMode="auto">
          <a:xfrm>
            <a:off x="3059113" y="4581525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7666" name="Line 24"/>
          <p:cNvSpPr>
            <a:spLocks noChangeShapeType="1"/>
          </p:cNvSpPr>
          <p:nvPr/>
        </p:nvSpPr>
        <p:spPr bwMode="auto">
          <a:xfrm flipH="1" flipV="1">
            <a:off x="1979613" y="3500438"/>
            <a:ext cx="1512887" cy="720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7667" name="Line 25"/>
          <p:cNvSpPr>
            <a:spLocks noChangeShapeType="1"/>
          </p:cNvSpPr>
          <p:nvPr/>
        </p:nvSpPr>
        <p:spPr bwMode="auto">
          <a:xfrm flipH="1">
            <a:off x="2627313" y="4941888"/>
            <a:ext cx="936625" cy="792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7668" name="Line 29"/>
          <p:cNvSpPr>
            <a:spLocks noChangeShapeType="1"/>
          </p:cNvSpPr>
          <p:nvPr/>
        </p:nvSpPr>
        <p:spPr bwMode="auto">
          <a:xfrm flipH="1">
            <a:off x="2916238" y="1916113"/>
            <a:ext cx="5032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7669" name="Line 30"/>
          <p:cNvSpPr>
            <a:spLocks noChangeShapeType="1"/>
          </p:cNvSpPr>
          <p:nvPr/>
        </p:nvSpPr>
        <p:spPr bwMode="auto">
          <a:xfrm>
            <a:off x="5364163" y="1916113"/>
            <a:ext cx="5762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7670" name="Line 31"/>
          <p:cNvSpPr>
            <a:spLocks noChangeShapeType="1"/>
          </p:cNvSpPr>
          <p:nvPr/>
        </p:nvSpPr>
        <p:spPr bwMode="auto">
          <a:xfrm flipH="1">
            <a:off x="4716463" y="1916113"/>
            <a:ext cx="1223962" cy="12239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7671" name="Line 32"/>
          <p:cNvSpPr>
            <a:spLocks noChangeShapeType="1"/>
          </p:cNvSpPr>
          <p:nvPr/>
        </p:nvSpPr>
        <p:spPr bwMode="auto">
          <a:xfrm flipH="1">
            <a:off x="2843213" y="1916113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7672" name="Line 33"/>
          <p:cNvSpPr>
            <a:spLocks noChangeShapeType="1"/>
          </p:cNvSpPr>
          <p:nvPr/>
        </p:nvSpPr>
        <p:spPr bwMode="auto">
          <a:xfrm>
            <a:off x="2843213" y="1916113"/>
            <a:ext cx="1512887" cy="1512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7673" name="Line 35"/>
          <p:cNvSpPr>
            <a:spLocks noChangeShapeType="1"/>
          </p:cNvSpPr>
          <p:nvPr/>
        </p:nvSpPr>
        <p:spPr bwMode="auto">
          <a:xfrm flipH="1">
            <a:off x="4427538" y="2997200"/>
            <a:ext cx="43180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7674" name="Line 36"/>
          <p:cNvSpPr>
            <a:spLocks noChangeShapeType="1"/>
          </p:cNvSpPr>
          <p:nvPr/>
        </p:nvSpPr>
        <p:spPr bwMode="auto">
          <a:xfrm>
            <a:off x="4284663" y="3357563"/>
            <a:ext cx="144462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7675" name="Line 40"/>
          <p:cNvSpPr>
            <a:spLocks noChangeShapeType="1"/>
          </p:cNvSpPr>
          <p:nvPr/>
        </p:nvSpPr>
        <p:spPr bwMode="auto">
          <a:xfrm>
            <a:off x="4427538" y="34290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5939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5939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939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59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9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59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9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sz="4800" dirty="0" smtClean="0">
                <a:solidFill>
                  <a:srgbClr val="0070C0"/>
                </a:solidFill>
              </a:rPr>
              <a:t>Спасибо</a:t>
            </a:r>
          </a:p>
          <a:p>
            <a:pPr algn="ctr">
              <a:buNone/>
            </a:pPr>
            <a:r>
              <a:rPr lang="ru-RU" sz="4800" dirty="0" smtClean="0">
                <a:solidFill>
                  <a:srgbClr val="0070C0"/>
                </a:solidFill>
              </a:rPr>
              <a:t> за </a:t>
            </a:r>
          </a:p>
          <a:p>
            <a:pPr algn="ctr">
              <a:buNone/>
            </a:pPr>
            <a:r>
              <a:rPr lang="ru-RU" sz="4800" dirty="0" smtClean="0">
                <a:solidFill>
                  <a:srgbClr val="0070C0"/>
                </a:solidFill>
              </a:rPr>
              <a:t>внимание</a:t>
            </a:r>
            <a:endParaRPr lang="ru-RU" sz="48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4000" i="1" dirty="0" smtClean="0"/>
              <a:t>«Человечество на Земле и окружающая его </a:t>
            </a:r>
            <a:r>
              <a:rPr lang="ru-RU" sz="4000" b="1" i="1" dirty="0" smtClean="0"/>
              <a:t>живая</a:t>
            </a:r>
            <a:r>
              <a:rPr lang="ru-RU" sz="4000" i="1" dirty="0" smtClean="0"/>
              <a:t> и </a:t>
            </a:r>
            <a:r>
              <a:rPr lang="ru-RU" sz="4000" b="1" i="1" dirty="0" smtClean="0"/>
              <a:t>неживая природа </a:t>
            </a:r>
            <a:r>
              <a:rPr lang="ru-RU" sz="4000" i="1" dirty="0" smtClean="0"/>
              <a:t>составляют нечто единое, живущее по общим законам природы».</a:t>
            </a:r>
          </a:p>
          <a:p>
            <a:pPr>
              <a:buNone/>
            </a:pPr>
            <a:r>
              <a:rPr lang="ru-RU" sz="2000" dirty="0" smtClean="0"/>
              <a:t>Вернадский Владимир Иванович (1863-1945) – русский учёный, естествоиспытатель, основатель геохимии, биогеохимии, радиогеологии, общественный деятель.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10" y="1571612"/>
            <a:ext cx="8153400" cy="4495800"/>
          </a:xfrm>
        </p:spPr>
        <p:txBody>
          <a:bodyPr/>
          <a:lstStyle/>
          <a:p>
            <a:pPr>
              <a:buNone/>
            </a:pPr>
            <a:r>
              <a:rPr lang="ru-RU" b="1" i="1" dirty="0" smtClean="0"/>
              <a:t>«Проблемы образования, и особенно экологического образования, имеют абсолютный приоритет перед всеми другими целями общества».</a:t>
            </a:r>
            <a:endParaRPr lang="ru-RU" i="1" dirty="0" smtClean="0"/>
          </a:p>
          <a:p>
            <a:pPr>
              <a:buNone/>
            </a:pPr>
            <a:r>
              <a:rPr lang="ru-RU" dirty="0" smtClean="0"/>
              <a:t> </a:t>
            </a:r>
            <a:r>
              <a:rPr lang="ru-RU" sz="2200" dirty="0" smtClean="0"/>
              <a:t>Моисеев Никита Николаевич (1917-2000) – российский учёный, математик, механик.</a:t>
            </a:r>
          </a:p>
          <a:p>
            <a:pPr>
              <a:buNone/>
            </a:pPr>
            <a:r>
              <a:rPr lang="ru-RU" sz="2200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3200" i="1" dirty="0" smtClean="0"/>
              <a:t>Цель экологического образования</a:t>
            </a:r>
            <a:endParaRPr lang="ru-RU" sz="3200" i="1" dirty="0" smtClean="0"/>
          </a:p>
          <a:p>
            <a:pPr lvl="0">
              <a:buNone/>
            </a:pPr>
            <a:r>
              <a:rPr lang="ru-RU" sz="3200" i="1" dirty="0" smtClean="0"/>
              <a:t>формирование ответственного отношения </a:t>
            </a:r>
            <a:r>
              <a:rPr lang="ru-RU" sz="3200" i="1" dirty="0" smtClean="0"/>
              <a:t> </a:t>
            </a:r>
            <a:r>
              <a:rPr lang="ru-RU" sz="3200" i="1" dirty="0" smtClean="0"/>
              <a:t>к окружающей среде и здоровью человека на основе воспитания экологического сознания и экологически грамотного отношения к природе и окружающей действительности.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Эта  цель реализуется</a:t>
            </a:r>
            <a:r>
              <a:rPr lang="ru-RU" dirty="0" smtClean="0"/>
              <a:t>:</a:t>
            </a:r>
          </a:p>
          <a:p>
            <a:pPr lvl="0">
              <a:buNone/>
            </a:pPr>
            <a:r>
              <a:rPr lang="ru-RU" dirty="0" smtClean="0"/>
              <a:t>в процессе изучения специальных </a:t>
            </a:r>
            <a:r>
              <a:rPr lang="ru-RU" dirty="0" smtClean="0"/>
              <a:t>предметов</a:t>
            </a:r>
            <a:r>
              <a:rPr lang="ru-RU" dirty="0" smtClean="0"/>
              <a:t>;</a:t>
            </a:r>
          </a:p>
          <a:p>
            <a:pPr lvl="0">
              <a:buNone/>
            </a:pPr>
            <a:r>
              <a:rPr lang="ru-RU" dirty="0" smtClean="0"/>
              <a:t>через междисциплинарные связи и интеграцию школьных предметов;</a:t>
            </a:r>
          </a:p>
          <a:p>
            <a:pPr lvl="0">
              <a:buNone/>
            </a:pPr>
            <a:r>
              <a:rPr lang="ru-RU" dirty="0" smtClean="0"/>
              <a:t>в процессе дифференцированного и углубленного обучения;</a:t>
            </a:r>
          </a:p>
          <a:p>
            <a:pPr lvl="0">
              <a:buNone/>
            </a:pPr>
            <a:r>
              <a:rPr lang="ru-RU" dirty="0" smtClean="0"/>
              <a:t>в рамках внеклассной работы, в различных формах дополнительного образования;</a:t>
            </a:r>
          </a:p>
          <a:p>
            <a:pPr lvl="0">
              <a:buNone/>
            </a:pPr>
            <a:r>
              <a:rPr lang="ru-RU" dirty="0" smtClean="0"/>
              <a:t>в процессе практической природоохранной деятельности;</a:t>
            </a:r>
          </a:p>
          <a:p>
            <a:pPr>
              <a:buNone/>
            </a:pPr>
            <a:r>
              <a:rPr lang="ru-RU" dirty="0" smtClean="0"/>
              <a:t>через экологическое просвещение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>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ru-RU" sz="3000" i="1" dirty="0" smtClean="0"/>
              <a:t>На уроках химии  поднимаются экологические проблемы, обсуждаются вместе с учащимися возможные пути их </a:t>
            </a:r>
            <a:r>
              <a:rPr lang="ru-RU" sz="3000" i="1" dirty="0" smtClean="0"/>
              <a:t>решения. В </a:t>
            </a:r>
            <a:r>
              <a:rPr lang="ru-RU" sz="3000" i="1" dirty="0" smtClean="0"/>
              <a:t>условиях </a:t>
            </a:r>
            <a:r>
              <a:rPr lang="ru-RU" sz="3000" i="1" dirty="0" err="1" smtClean="0"/>
              <a:t>экологизации</a:t>
            </a:r>
            <a:r>
              <a:rPr lang="ru-RU" sz="3000" i="1" dirty="0" smtClean="0"/>
              <a:t> химического образования возрастает роль расчетных и творческих задач с экологическим содержанием. Использование на уроках химии таких задач направлено на изучение богатств </a:t>
            </a:r>
            <a:r>
              <a:rPr lang="ru-RU" sz="3000" i="1" dirty="0" smtClean="0"/>
              <a:t>нашей республики, </a:t>
            </a:r>
            <a:r>
              <a:rPr lang="ru-RU" sz="3000" i="1" dirty="0" smtClean="0"/>
              <a:t>способствует пониманию сущности экологических проблем, способствует гуманитарному воспитанию.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sz="3800" i="1" dirty="0" smtClean="0"/>
              <a:t>При  </a:t>
            </a:r>
            <a:r>
              <a:rPr lang="ru-RU" sz="3800" i="1" dirty="0" smtClean="0"/>
              <a:t>составлении </a:t>
            </a:r>
            <a:r>
              <a:rPr lang="ru-RU" sz="3800" i="1" dirty="0" smtClean="0"/>
              <a:t>химико-экологических задач рекомендуется </a:t>
            </a:r>
            <a:r>
              <a:rPr lang="ru-RU" sz="3800" i="1" dirty="0" smtClean="0"/>
              <a:t>придерживаться следующих методических требований: </a:t>
            </a:r>
            <a:br>
              <a:rPr lang="ru-RU" sz="3800" i="1" dirty="0" smtClean="0"/>
            </a:br>
            <a:r>
              <a:rPr lang="ru-RU" sz="3800" i="1" dirty="0" smtClean="0"/>
              <a:t>1. Условия задач и результаты решения должны содержать практически значимую информацию. </a:t>
            </a:r>
            <a:br>
              <a:rPr lang="ru-RU" sz="3800" i="1" dirty="0" smtClean="0"/>
            </a:br>
            <a:r>
              <a:rPr lang="ru-RU" sz="3800" i="1" dirty="0" smtClean="0"/>
              <a:t>2. Эта информация должна быть тесно связана с программным материалом и реальными экологическими проблемами. </a:t>
            </a:r>
            <a:br>
              <a:rPr lang="ru-RU" sz="3800" i="1" dirty="0" smtClean="0"/>
            </a:br>
            <a:r>
              <a:rPr lang="ru-RU" sz="3800" i="1" dirty="0" smtClean="0"/>
              <a:t>3. Задачи должны быть посильны для учащихся данного класса. </a:t>
            </a:r>
            <a:br>
              <a:rPr lang="ru-RU" sz="3800" i="1" dirty="0" smtClean="0"/>
            </a:br>
            <a:r>
              <a:rPr lang="ru-RU" sz="3800" i="1" dirty="0" smtClean="0"/>
              <a:t>4. Решение задач должно опираться на возможности, на комплекс знаний по разным предметам. </a:t>
            </a:r>
            <a:br>
              <a:rPr lang="ru-RU" sz="3800" i="1" dirty="0" smtClean="0"/>
            </a:br>
            <a:r>
              <a:rPr lang="ru-RU" sz="3800" i="1" dirty="0" smtClean="0"/>
              <a:t>5. Задачи предназначены для использования при проверке, объяснении, применении и совершенствовании знаний. </a:t>
            </a:r>
            <a:br>
              <a:rPr lang="ru-RU" sz="3800" i="1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4400" i="1" dirty="0" smtClean="0"/>
              <a:t> задачи </a:t>
            </a:r>
            <a:r>
              <a:rPr lang="ru-RU" sz="4400" i="1" dirty="0" smtClean="0"/>
              <a:t>не обязательно должны иметь единственное решение, они рассчитаны на проблемное обсуждение, дискуссию, на поиск рационального пути решения поставленной реальной учебно-познавательной проблемы</a:t>
            </a:r>
            <a:endParaRPr lang="ru-RU" sz="4400" i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О каком химическом веществе писал </a:t>
            </a:r>
            <a:r>
              <a:rPr lang="ru-RU" dirty="0" err="1" smtClean="0"/>
              <a:t>Антуан</a:t>
            </a:r>
            <a:r>
              <a:rPr lang="ru-RU" dirty="0" smtClean="0"/>
              <a:t> де </a:t>
            </a:r>
            <a:r>
              <a:rPr lang="ru-RU" dirty="0" err="1" smtClean="0"/>
              <a:t>Сент</a:t>
            </a:r>
            <a:r>
              <a:rPr lang="ru-RU" dirty="0" smtClean="0"/>
              <a:t> - </a:t>
            </a:r>
            <a:r>
              <a:rPr lang="ru-RU" dirty="0" err="1" smtClean="0"/>
              <a:t>Экзюпери</a:t>
            </a:r>
            <a:r>
              <a:rPr lang="ru-RU" dirty="0" smtClean="0"/>
              <a:t>: </a:t>
            </a:r>
            <a:br>
              <a:rPr lang="ru-RU" dirty="0" smtClean="0"/>
            </a:br>
            <a:r>
              <a:rPr lang="ru-RU" dirty="0" smtClean="0"/>
              <a:t>«… у тебя нет ни вкуса, ни цвета, ни запаха. </a:t>
            </a:r>
            <a:br>
              <a:rPr lang="ru-RU" dirty="0" smtClean="0"/>
            </a:br>
            <a:r>
              <a:rPr lang="ru-RU" dirty="0" smtClean="0"/>
              <a:t>Тебя невозможно описать, тобой наслаждаются, </a:t>
            </a:r>
            <a:br>
              <a:rPr lang="ru-RU" dirty="0" smtClean="0"/>
            </a:br>
            <a:r>
              <a:rPr lang="ru-RU" dirty="0" smtClean="0"/>
              <a:t>Не ведая, что ты такое. </a:t>
            </a:r>
            <a:br>
              <a:rPr lang="ru-RU" dirty="0" smtClean="0"/>
            </a:br>
            <a:r>
              <a:rPr lang="ru-RU" dirty="0" smtClean="0"/>
              <a:t>Нельзя сказать, что ты необходимо для жизни. </a:t>
            </a:r>
            <a:br>
              <a:rPr lang="ru-RU" dirty="0" smtClean="0"/>
            </a:br>
            <a:r>
              <a:rPr lang="ru-RU" dirty="0" smtClean="0"/>
              <a:t>Ты сама жизнь. </a:t>
            </a:r>
            <a:br>
              <a:rPr lang="ru-RU" dirty="0" smtClean="0"/>
            </a:br>
            <a:r>
              <a:rPr lang="ru-RU" dirty="0" smtClean="0"/>
              <a:t>Ты наполняешь нас радостью, которую не объяснить нашими чувствами </a:t>
            </a:r>
            <a:br>
              <a:rPr lang="ru-RU" dirty="0" smtClean="0"/>
            </a:br>
            <a:r>
              <a:rPr lang="ru-RU" dirty="0" smtClean="0"/>
              <a:t>С тобой возвращаются к нам силы, с которыми мы уже простились </a:t>
            </a:r>
            <a:br>
              <a:rPr lang="ru-RU" dirty="0" smtClean="0"/>
            </a:br>
            <a:r>
              <a:rPr lang="ru-RU" dirty="0" smtClean="0"/>
              <a:t>По твоей милости в нас вновь начинают бурлить </a:t>
            </a:r>
            <a:br>
              <a:rPr lang="ru-RU" dirty="0" smtClean="0"/>
            </a:br>
            <a:r>
              <a:rPr lang="ru-RU" dirty="0" smtClean="0"/>
              <a:t>Высохшие родники нашего сердца. </a:t>
            </a:r>
            <a:br>
              <a:rPr lang="ru-RU" dirty="0" smtClean="0"/>
            </a:br>
            <a:r>
              <a:rPr lang="ru-RU" dirty="0" smtClean="0"/>
              <a:t>Ты самое большое богатство на свете» </a:t>
            </a:r>
            <a:br>
              <a:rPr lang="ru-RU" dirty="0" smtClean="0"/>
            </a:br>
            <a:endParaRPr lang="ru-RU" dirty="0" smtClean="0"/>
          </a:p>
          <a:p>
            <a:pPr>
              <a:buNone/>
            </a:pPr>
            <a:r>
              <a:rPr lang="ru-RU" b="1" i="1" dirty="0" smtClean="0"/>
              <a:t>«</a:t>
            </a:r>
            <a:r>
              <a:rPr lang="ru-RU" b="1" i="1" dirty="0" smtClean="0"/>
              <a:t>Вода – больший дефицит, чем энергия. У нас есть альтернативные источники энергии, но альтернативы воды нет».</a:t>
            </a:r>
            <a:endParaRPr lang="ru-RU" i="1" dirty="0" smtClean="0"/>
          </a:p>
          <a:p>
            <a:pPr>
              <a:buNone/>
            </a:pPr>
            <a:r>
              <a:rPr lang="ru-RU" sz="2200" dirty="0" err="1" smtClean="0"/>
              <a:t>Одум</a:t>
            </a:r>
            <a:r>
              <a:rPr lang="ru-RU" sz="2200" dirty="0" smtClean="0"/>
              <a:t> Юджин (1913-2002) – американский эколог, зоолог.</a:t>
            </a:r>
          </a:p>
          <a:p>
            <a:endParaRPr lang="ru-RU" dirty="0" smtClean="0"/>
          </a:p>
          <a:p>
            <a:r>
              <a:rPr lang="ru-RU" dirty="0" smtClean="0"/>
              <a:t>Тема «ВОДА», 8 класс (водные ресурсы РХ, охрана вод)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В </a:t>
            </a:r>
            <a:r>
              <a:rPr lang="ru-RU" dirty="0" smtClean="0"/>
              <a:t>пос.Аскиз </a:t>
            </a:r>
            <a:r>
              <a:rPr lang="ru-RU" dirty="0" smtClean="0"/>
              <a:t>питьевая вода содержит растворимые соли ионов Ca2+ и Mg2+ - сульфаты и карбонаты, обуславливающие ее жесткость. Повседневное употребление такой воды может привести к ряду заболеваний пищеварительного тракта. Какие из перечисленных ниже веществ могут быть применены для снижения жесткости </a:t>
            </a:r>
            <a:r>
              <a:rPr lang="ru-RU" dirty="0" smtClean="0"/>
              <a:t> </a:t>
            </a:r>
            <a:r>
              <a:rPr lang="ru-RU" dirty="0" smtClean="0"/>
              <a:t>воды: </a:t>
            </a:r>
            <a:br>
              <a:rPr lang="ru-RU" dirty="0" smtClean="0"/>
            </a:br>
            <a:r>
              <a:rPr lang="ru-RU" dirty="0" smtClean="0"/>
              <a:t>а) карбонат калия; </a:t>
            </a:r>
            <a:br>
              <a:rPr lang="ru-RU" dirty="0" smtClean="0"/>
            </a:br>
            <a:r>
              <a:rPr lang="ru-RU" dirty="0" smtClean="0"/>
              <a:t>б) поваренная соль; </a:t>
            </a:r>
            <a:br>
              <a:rPr lang="ru-RU" dirty="0" smtClean="0"/>
            </a:br>
            <a:r>
              <a:rPr lang="ru-RU" dirty="0" smtClean="0"/>
              <a:t>в) фосфат натрия. </a:t>
            </a:r>
            <a:br>
              <a:rPr lang="ru-RU" dirty="0" smtClean="0"/>
            </a:br>
            <a:r>
              <a:rPr lang="ru-RU" dirty="0" smtClean="0"/>
              <a:t>Дайте обоснованный ответ, приведя уравнения соответствующих реакций. 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100</TotalTime>
  <Words>797</Words>
  <PresentationFormat>Экран (4:3)</PresentationFormat>
  <Paragraphs>77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Апекс</vt:lpstr>
      <vt:lpstr> Экологическое и краеведческое содержание уроков   химии основной школы</vt:lpstr>
      <vt:lpstr>Слайд 2</vt:lpstr>
      <vt:lpstr>Слайд 3</vt:lpstr>
      <vt:lpstr>Слайд 4</vt:lpstr>
      <vt:lpstr>Слайд 5</vt:lpstr>
      <vt:lpstr>    .  </vt:lpstr>
      <vt:lpstr>Слайд 7</vt:lpstr>
      <vt:lpstr>Слайд 8</vt:lpstr>
      <vt:lpstr>Слайд 9</vt:lpstr>
      <vt:lpstr>Слайд 10</vt:lpstr>
      <vt:lpstr>Слайд 11</vt:lpstr>
      <vt:lpstr>Слайд 12</vt:lpstr>
      <vt:lpstr>Вывод формулы </vt:lpstr>
      <vt:lpstr>Слайд 14</vt:lpstr>
      <vt:lpstr>Слайд 15</vt:lpstr>
      <vt:lpstr>Воздействие повышенных количеств нитратов  и их производных на организм человека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Экологическое и краеведческое содержание в программе по химии основной школы</dc:title>
  <dc:creator>Nelli</dc:creator>
  <cp:lastModifiedBy>Nelli</cp:lastModifiedBy>
  <cp:revision>11</cp:revision>
  <dcterms:created xsi:type="dcterms:W3CDTF">2016-09-23T15:32:33Z</dcterms:created>
  <dcterms:modified xsi:type="dcterms:W3CDTF">2016-09-23T17:23:25Z</dcterms:modified>
</cp:coreProperties>
</file>