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8" r:id="rId3"/>
    <p:sldId id="443" r:id="rId4"/>
    <p:sldId id="454" r:id="rId5"/>
    <p:sldId id="453" r:id="rId6"/>
    <p:sldId id="428" r:id="rId7"/>
    <p:sldId id="444" r:id="rId8"/>
    <p:sldId id="430" r:id="rId9"/>
    <p:sldId id="440" r:id="rId10"/>
    <p:sldId id="439" r:id="rId11"/>
    <p:sldId id="433" r:id="rId12"/>
    <p:sldId id="427" r:id="rId13"/>
    <p:sldId id="429" r:id="rId14"/>
    <p:sldId id="456" r:id="rId15"/>
    <p:sldId id="457" r:id="rId16"/>
    <p:sldId id="459" r:id="rId17"/>
    <p:sldId id="45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56CE-FB83-482D-944B-17C4F014D17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A6EB-85BA-460D-A810-D871F7388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497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035E-E6AC-4152-A7C8-788ACA8C079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F0D2B-6035-4830-A327-75135CE204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639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0D2B-6035-4830-A327-75135CE2042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828D-377B-479F-8588-E2D732E4064C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C57F-7A52-4B76-973E-0AF59209FC52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FBA8-F769-4E5B-9DEC-E79DD15D106E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3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D83-F7BB-4470-87E6-1435122D279B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64C7-B43F-434F-92EF-842B2C5FF4A8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5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C4C0-F518-4C65-8816-2E5264637D66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1C06-CB63-4523-9A99-87FE661496DB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4A6-26C4-4A43-9B63-938FB3191F1B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82FF-5F21-4419-A029-CB93F9FDB458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675-BF66-4942-B61C-AF64EA3DAB1C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249D-C9A5-4CD7-83C5-4852EBEE5BCD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CBDD-239F-4A70-AC0E-E7246BB3AF19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CC93-7A54-47D4-93E3-6CC80545605E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ED5-25DD-4E8E-883B-8B01A7E98D27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C442-B31A-4D54-AB5E-3FA7513BEF8C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D5B-1140-48B1-A447-2F390882191E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2563-26FF-405B-8F3A-C4B618E1C58F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English lesson. Clothes and fashion.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382879" y="914827"/>
            <a:ext cx="7272808" cy="43941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Настоящее завершенное время </a:t>
            </a:r>
            <a:b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 английском языке: </a:t>
            </a:r>
            <a:b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равила образования и применения, </a:t>
            </a:r>
            <a:b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практика на примерах.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002" y="5360389"/>
            <a:ext cx="412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Составлена: Ушаковой Е.С.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иностранных языков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 73 «Ломоносовская гимназия»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638" y="963467"/>
            <a:ext cx="7733848" cy="5440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6). Achievements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Достижения</a:t>
            </a:r>
            <a:r>
              <a:rPr lang="ru-RU" sz="2400" dirty="0">
                <a:latin typeface="Arial Narrow" panose="020B0606020202030204" pitchFamily="34" charset="0"/>
              </a:rPr>
              <a:t>, которые не привязаны к конкретному времени</a:t>
            </a:r>
          </a:p>
          <a:p>
            <a:pPr marL="0" indent="0">
              <a:buNone/>
            </a:pPr>
            <a:r>
              <a:rPr lang="en-AU" sz="2400" dirty="0">
                <a:latin typeface="Arial Narrow" panose="020B0606020202030204" pitchFamily="34" charset="0"/>
              </a:rPr>
              <a:t>Doctors have cured many deadly diseases.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Arial Narrow" panose="020B0606020202030204" pitchFamily="34" charset="0"/>
              </a:rPr>
              <a:t>Ted </a:t>
            </a:r>
            <a:r>
              <a:rPr lang="en-AU" sz="2400" dirty="0">
                <a:latin typeface="Arial Narrow" panose="020B0606020202030204" pitchFamily="34" charset="0"/>
              </a:rPr>
              <a:t>has learnt how to </a:t>
            </a:r>
            <a:r>
              <a:rPr lang="en-AU" sz="2400" dirty="0" err="1" smtClean="0">
                <a:latin typeface="Arial Narrow" panose="020B0606020202030204" pitchFamily="34" charset="0"/>
              </a:rPr>
              <a:t>dr</a:t>
            </a:r>
            <a:r>
              <a:rPr lang="en-US" sz="2400" dirty="0" smtClean="0">
                <a:latin typeface="Arial Narrow" panose="020B0606020202030204" pitchFamily="34" charset="0"/>
              </a:rPr>
              <a:t>aw</a:t>
            </a:r>
            <a:r>
              <a:rPr lang="en-AU" sz="2400" dirty="0" smtClean="0">
                <a:latin typeface="Arial Narrow" panose="020B0606020202030204" pitchFamily="34" charset="0"/>
              </a:rPr>
              <a:t>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7). Action that happened in the past but it’s actual up to the present moment. </a:t>
            </a:r>
          </a:p>
          <a:p>
            <a:pPr marL="0" indent="0">
              <a:buNone/>
            </a:pPr>
            <a:r>
              <a:rPr lang="en-AU" sz="2400" dirty="0" smtClean="0">
                <a:latin typeface="Arial Narrow" panose="020B0606020202030204" pitchFamily="34" charset="0"/>
              </a:rPr>
              <a:t>Mar</a:t>
            </a:r>
            <a:r>
              <a:rPr lang="en-US" sz="2400" dirty="0" smtClean="0">
                <a:latin typeface="Arial Narrow" panose="020B0606020202030204" pitchFamily="34" charset="0"/>
              </a:rPr>
              <a:t>k</a:t>
            </a:r>
            <a:r>
              <a:rPr lang="en-AU" sz="2400" dirty="0" smtClean="0">
                <a:latin typeface="Arial Narrow" panose="020B0606020202030204" pitchFamily="34" charset="0"/>
              </a:rPr>
              <a:t> </a:t>
            </a:r>
            <a:r>
              <a:rPr lang="en-AU" sz="2400" dirty="0">
                <a:latin typeface="Arial Narrow" panose="020B0606020202030204" pitchFamily="34" charset="0"/>
              </a:rPr>
              <a:t>has known Bob </a:t>
            </a:r>
            <a:r>
              <a:rPr lang="en-AU" sz="24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since</a:t>
            </a:r>
            <a:r>
              <a:rPr lang="en-AU" sz="2400" dirty="0">
                <a:latin typeface="Arial Narrow" panose="020B0606020202030204" pitchFamily="34" charset="0"/>
              </a:rPr>
              <a:t> school. </a:t>
            </a:r>
            <a:r>
              <a:rPr lang="ru-RU" sz="2400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r>
              <a:rPr lang="en-AU" sz="2400" dirty="0" smtClean="0">
                <a:latin typeface="Arial Narrow" panose="020B0606020202030204" pitchFamily="34" charset="0"/>
              </a:rPr>
              <a:t>Maria </a:t>
            </a:r>
            <a:r>
              <a:rPr lang="en-AU" sz="2400" dirty="0">
                <a:latin typeface="Arial Narrow" panose="020B0606020202030204" pitchFamily="34" charset="0"/>
              </a:rPr>
              <a:t>has been a teacher </a:t>
            </a:r>
            <a:r>
              <a:rPr lang="en-AU" sz="24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since</a:t>
            </a:r>
            <a:r>
              <a:rPr lang="en-AU" sz="2400" dirty="0">
                <a:latin typeface="Arial Narrow" panose="020B0606020202030204" pitchFamily="34" charset="0"/>
              </a:rPr>
              <a:t> </a:t>
            </a:r>
            <a:r>
              <a:rPr lang="en-AU" sz="2400" dirty="0" smtClean="0">
                <a:latin typeface="Arial Narrow" panose="020B0606020202030204" pitchFamily="34" charset="0"/>
              </a:rPr>
              <a:t>200</a:t>
            </a:r>
            <a:r>
              <a:rPr lang="ru-RU" sz="2400" dirty="0" smtClean="0">
                <a:latin typeface="Arial Narrow" panose="020B0606020202030204" pitchFamily="34" charset="0"/>
              </a:rPr>
              <a:t>1</a:t>
            </a:r>
            <a:r>
              <a:rPr lang="en-AU" sz="2400" dirty="0" smtClean="0">
                <a:latin typeface="Arial Narrow" panose="020B0606020202030204" pitchFamily="34" charset="0"/>
              </a:rPr>
              <a:t>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Arial Narrow" panose="020B0606020202030204" pitchFamily="34" charset="0"/>
              </a:rPr>
              <a:t>My </a:t>
            </a:r>
            <a:r>
              <a:rPr lang="en-AU" sz="2400" dirty="0" smtClean="0">
                <a:latin typeface="Arial Narrow" panose="020B0606020202030204" pitchFamily="34" charset="0"/>
              </a:rPr>
              <a:t>brother </a:t>
            </a:r>
            <a:r>
              <a:rPr lang="en-AU" sz="2400" dirty="0">
                <a:latin typeface="Arial Narrow" panose="020B0606020202030204" pitchFamily="34" charset="0"/>
              </a:rPr>
              <a:t>has wanted to become a doctor </a:t>
            </a:r>
            <a:r>
              <a:rPr lang="en-AU" sz="24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since</a:t>
            </a:r>
            <a:r>
              <a:rPr lang="en-AU" sz="2400" dirty="0">
                <a:latin typeface="Arial Narrow" panose="020B0606020202030204" pitchFamily="34" charset="0"/>
              </a:rPr>
              <a:t> childhood. 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Picture 18" descr="https://torg94.com/wp-content/uploads/2020/03/pravila-1024x697.jpg"/>
          <p:cNvPicPr>
            <a:picLocks noChangeAspect="1" noChangeArrowheads="1"/>
          </p:cNvPicPr>
          <p:nvPr/>
        </p:nvPicPr>
        <p:blipFill>
          <a:blip r:embed="rId2" cstate="print"/>
          <a:srcRect l="17364" r="24485"/>
          <a:stretch>
            <a:fillRect/>
          </a:stretch>
        </p:blipFill>
        <p:spPr bwMode="auto">
          <a:xfrm>
            <a:off x="6988629" y="1982109"/>
            <a:ext cx="1654628" cy="1936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4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90044" y="774674"/>
            <a:ext cx="76539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Practice. 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AU" sz="4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Read the sentences in the Present perfect and translate them:</a:t>
            </a:r>
          </a:p>
          <a:p>
            <a:endParaRPr lang="en-AU" sz="28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dirty="0" smtClean="0">
                <a:latin typeface="Arial Narrow" panose="020B0606020202030204" pitchFamily="34" charset="0"/>
              </a:rPr>
              <a:t>Fred</a:t>
            </a:r>
            <a:r>
              <a:rPr lang="en-AU" sz="2400" dirty="0">
                <a:latin typeface="Arial Narrow" pitchFamily="34" charset="0"/>
              </a:rPr>
              <a:t> </a:t>
            </a:r>
            <a:r>
              <a:rPr lang="en-AU" sz="2400" b="1" dirty="0">
                <a:latin typeface="Arial Narrow" pitchFamily="34" charset="0"/>
              </a:rPr>
              <a:t>hasn’t arrived </a:t>
            </a:r>
            <a:r>
              <a:rPr lang="en-AU" sz="2400" dirty="0" smtClean="0">
                <a:latin typeface="Arial Narrow" pitchFamily="34" charset="0"/>
              </a:rPr>
              <a:t>yet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dirty="0" smtClean="0">
                <a:latin typeface="Arial Narrow" pitchFamily="34" charset="0"/>
              </a:rPr>
              <a:t>Harry </a:t>
            </a:r>
            <a:r>
              <a:rPr lang="en-AU" sz="2400" b="1" dirty="0" smtClean="0">
                <a:latin typeface="Arial Narrow" pitchFamily="34" charset="0"/>
              </a:rPr>
              <a:t>hasn’t heard</a:t>
            </a:r>
            <a:r>
              <a:rPr lang="en-AU" sz="2400" dirty="0" smtClean="0">
                <a:latin typeface="Arial Narrow" pitchFamily="34" charset="0"/>
              </a:rPr>
              <a:t> from Kate lately. </a:t>
            </a:r>
            <a:endParaRPr lang="en-US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dirty="0" smtClean="0">
                <a:latin typeface="Arial Narrow" pitchFamily="34" charset="0"/>
              </a:rPr>
              <a:t>Lucy</a:t>
            </a:r>
            <a:r>
              <a:rPr lang="en-AU" sz="2400" dirty="0">
                <a:latin typeface="Arial Narrow" pitchFamily="34" charset="0"/>
              </a:rPr>
              <a:t> </a:t>
            </a:r>
            <a:r>
              <a:rPr lang="en-AU" sz="2400" b="1" dirty="0">
                <a:latin typeface="Arial Narrow" pitchFamily="34" charset="0"/>
              </a:rPr>
              <a:t>has</a:t>
            </a:r>
            <a:r>
              <a:rPr lang="en-AU" sz="2400" dirty="0">
                <a:latin typeface="Arial Narrow" pitchFamily="34" charset="0"/>
              </a:rPr>
              <a:t> already </a:t>
            </a:r>
            <a:r>
              <a:rPr lang="en-AU" sz="2400" b="1" dirty="0">
                <a:latin typeface="Arial Narrow" pitchFamily="34" charset="0"/>
              </a:rPr>
              <a:t>passed</a:t>
            </a:r>
            <a:r>
              <a:rPr lang="en-AU" sz="2400" dirty="0">
                <a:latin typeface="Arial Narrow" pitchFamily="34" charset="0"/>
              </a:rPr>
              <a:t> a test. </a:t>
            </a:r>
            <a:endParaRPr lang="en-A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b="1" dirty="0" smtClean="0">
                <a:latin typeface="Arial Narrow" pitchFamily="34" charset="0"/>
              </a:rPr>
              <a:t>Have</a:t>
            </a:r>
            <a:r>
              <a:rPr lang="en-AU" sz="2400" dirty="0" smtClean="0">
                <a:latin typeface="Arial Narrow" pitchFamily="34" charset="0"/>
              </a:rPr>
              <a:t> </a:t>
            </a:r>
            <a:r>
              <a:rPr lang="en-AU" sz="2400" dirty="0">
                <a:latin typeface="Arial Narrow" pitchFamily="34" charset="0"/>
              </a:rPr>
              <a:t>you ever </a:t>
            </a:r>
            <a:r>
              <a:rPr lang="en-AU" sz="2400" b="1" dirty="0">
                <a:latin typeface="Arial Narrow" pitchFamily="34" charset="0"/>
              </a:rPr>
              <a:t>tried</a:t>
            </a:r>
            <a:r>
              <a:rPr lang="en-AU" sz="2400" dirty="0">
                <a:latin typeface="Arial Narrow" pitchFamily="34" charset="0"/>
              </a:rPr>
              <a:t> pizza? </a:t>
            </a:r>
            <a:endParaRPr lang="en-A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dirty="0" smtClean="0">
                <a:latin typeface="Arial Narrow" pitchFamily="34" charset="0"/>
              </a:rPr>
              <a:t>I</a:t>
            </a:r>
            <a:r>
              <a:rPr lang="en-AU" sz="2400" dirty="0">
                <a:latin typeface="Arial Narrow" pitchFamily="34" charset="0"/>
              </a:rPr>
              <a:t> </a:t>
            </a:r>
            <a:r>
              <a:rPr lang="en-AU" sz="2400" b="1" dirty="0">
                <a:latin typeface="Arial Narrow" pitchFamily="34" charset="0"/>
              </a:rPr>
              <a:t>have</a:t>
            </a:r>
            <a:r>
              <a:rPr lang="en-AU" sz="2400" dirty="0">
                <a:latin typeface="Arial Narrow" pitchFamily="34" charset="0"/>
              </a:rPr>
              <a:t> never </a:t>
            </a:r>
            <a:r>
              <a:rPr lang="en-AU" sz="2400" b="1" dirty="0">
                <a:latin typeface="Arial Narrow" pitchFamily="34" charset="0"/>
              </a:rPr>
              <a:t>been</a:t>
            </a:r>
            <a:r>
              <a:rPr lang="en-AU" sz="2400" dirty="0">
                <a:latin typeface="Arial Narrow" pitchFamily="34" charset="0"/>
              </a:rPr>
              <a:t> to </a:t>
            </a:r>
            <a:r>
              <a:rPr lang="en-AU" sz="2400" dirty="0" smtClean="0">
                <a:latin typeface="Arial Narrow" pitchFamily="34" charset="0"/>
              </a:rPr>
              <a:t>Italy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AU" sz="2400" dirty="0">
                <a:latin typeface="Arial Narrow" pitchFamily="34" charset="0"/>
              </a:rPr>
              <a:t>I </a:t>
            </a:r>
            <a:r>
              <a:rPr lang="en-AU" sz="2400" b="1" dirty="0">
                <a:latin typeface="Arial Narrow" pitchFamily="34" charset="0"/>
              </a:rPr>
              <a:t>have bought</a:t>
            </a:r>
            <a:r>
              <a:rPr lang="en-AU" sz="2400" dirty="0">
                <a:latin typeface="Arial Narrow" pitchFamily="34" charset="0"/>
              </a:rPr>
              <a:t> a new car recently.</a:t>
            </a:r>
            <a:r>
              <a:rPr lang="en-AU" sz="2800" dirty="0">
                <a:latin typeface="Arial Narrow" pitchFamily="34" charset="0"/>
              </a:rPr>
              <a:t> </a:t>
            </a:r>
            <a:endParaRPr lang="en-AU" sz="28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s://xsights.files.wordpress.com/2013/05/looking-glass.jpg"/>
          <p:cNvPicPr>
            <a:picLocks noChangeAspect="1" noChangeArrowheads="1"/>
          </p:cNvPicPr>
          <p:nvPr/>
        </p:nvPicPr>
        <p:blipFill>
          <a:blip r:embed="rId2" cstate="print"/>
          <a:srcRect r="1251" b="8441"/>
          <a:stretch>
            <a:fillRect/>
          </a:stretch>
        </p:blipFill>
        <p:spPr bwMode="auto">
          <a:xfrm>
            <a:off x="6700055" y="4687409"/>
            <a:ext cx="2084715" cy="185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34892" y="348352"/>
            <a:ext cx="60524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Practice.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Form negative and interrogative sentences:</a:t>
            </a:r>
          </a:p>
          <a:p>
            <a:endParaRPr lang="en-US" dirty="0"/>
          </a:p>
          <a:p>
            <a:r>
              <a:rPr lang="en-AU" sz="2400" dirty="0" smtClean="0">
                <a:latin typeface="Arial Narrow" panose="020B0606020202030204" pitchFamily="34" charset="0"/>
              </a:rPr>
              <a:t>1). Students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i="1" dirty="0">
                <a:latin typeface="Arial Narrow" panose="020B0606020202030204" pitchFamily="34" charset="0"/>
              </a:rPr>
              <a:t>(they) </a:t>
            </a:r>
            <a:r>
              <a:rPr lang="en-AU" sz="2400" b="1" dirty="0">
                <a:latin typeface="Arial Narrow" panose="020B0606020202030204" pitchFamily="34" charset="0"/>
              </a:rPr>
              <a:t>have done</a:t>
            </a:r>
            <a:r>
              <a:rPr lang="en-AU" sz="2400" dirty="0">
                <a:latin typeface="Arial Narrow" panose="020B0606020202030204" pitchFamily="34" charset="0"/>
              </a:rPr>
              <a:t> homework.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8" y="3272529"/>
            <a:ext cx="8175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606020202030204" pitchFamily="34" charset="0"/>
              </a:rPr>
              <a:t>2). Robert </a:t>
            </a:r>
            <a:r>
              <a:rPr lang="en-AU" sz="2400" i="1" dirty="0" smtClean="0">
                <a:latin typeface="Arial Narrow" panose="020B0606020202030204" pitchFamily="34" charset="0"/>
              </a:rPr>
              <a:t>(he) </a:t>
            </a:r>
            <a:r>
              <a:rPr lang="en-AU" sz="2400" b="1" dirty="0" smtClean="0">
                <a:latin typeface="Arial Narrow" panose="020B0606020202030204" pitchFamily="34" charset="0"/>
              </a:rPr>
              <a:t>has worked</a:t>
            </a:r>
            <a:r>
              <a:rPr lang="en-AU" sz="2400" dirty="0" smtClean="0">
                <a:latin typeface="Arial Narrow" panose="020B0606020202030204" pitchFamily="34" charset="0"/>
              </a:rPr>
              <a:t> in a bank.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3). We </a:t>
            </a:r>
            <a:r>
              <a:rPr lang="en-AU" sz="2400" b="1" dirty="0" smtClean="0">
                <a:latin typeface="Arial Narrow" panose="020B0606020202030204" pitchFamily="34" charset="0"/>
              </a:rPr>
              <a:t>have bought</a:t>
            </a:r>
            <a:r>
              <a:rPr lang="en-AU" sz="2400" dirty="0" smtClean="0">
                <a:latin typeface="Arial Narrow" panose="020B0606020202030204" pitchFamily="34" charset="0"/>
              </a:rPr>
              <a:t> a new car.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4). I </a:t>
            </a:r>
            <a:r>
              <a:rPr lang="en-AU" sz="2400" b="1" dirty="0" smtClean="0">
                <a:latin typeface="Arial Narrow" panose="020B0606020202030204" pitchFamily="34" charset="0"/>
              </a:rPr>
              <a:t>have lived</a:t>
            </a:r>
            <a:r>
              <a:rPr lang="en-AU" sz="2400" dirty="0" smtClean="0">
                <a:latin typeface="Arial Narrow" panose="020B0606020202030204" pitchFamily="34" charset="0"/>
              </a:rPr>
              <a:t> in Milan.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5). Sam </a:t>
            </a:r>
            <a:r>
              <a:rPr lang="en-AU" sz="2400" i="1" dirty="0" smtClean="0">
                <a:latin typeface="Arial Narrow" panose="020B0606020202030204" pitchFamily="34" charset="0"/>
              </a:rPr>
              <a:t>(he) </a:t>
            </a:r>
            <a:r>
              <a:rPr lang="en-AU" sz="2400" b="1" dirty="0" smtClean="0">
                <a:latin typeface="Arial Narrow" panose="020B0606020202030204" pitchFamily="34" charset="0"/>
              </a:rPr>
              <a:t>has </a:t>
            </a:r>
            <a:r>
              <a:rPr lang="en-AU" sz="2400" dirty="0" smtClean="0">
                <a:latin typeface="Arial Narrow" panose="020B0606020202030204" pitchFamily="34" charset="0"/>
              </a:rPr>
              <a:t>already</a:t>
            </a:r>
            <a:r>
              <a:rPr lang="en-AU" sz="2400" b="1" dirty="0" smtClean="0">
                <a:latin typeface="Arial Narrow" panose="020B0606020202030204" pitchFamily="34" charset="0"/>
              </a:rPr>
              <a:t> finished</a:t>
            </a:r>
            <a:r>
              <a:rPr lang="en-AU" sz="2400" dirty="0" smtClean="0">
                <a:latin typeface="Arial Narrow" panose="020B0606020202030204" pitchFamily="34" charset="0"/>
              </a:rPr>
              <a:t> cleaning.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6). Students </a:t>
            </a:r>
            <a:r>
              <a:rPr lang="en-AU" sz="2400" i="1" dirty="0" smtClean="0">
                <a:latin typeface="Arial Narrow" panose="020B0606020202030204" pitchFamily="34" charset="0"/>
              </a:rPr>
              <a:t>(they)</a:t>
            </a:r>
            <a:r>
              <a:rPr lang="en-AU" sz="2400" dirty="0" smtClean="0">
                <a:latin typeface="Arial Narrow" panose="020B0606020202030204" pitchFamily="34" charset="0"/>
              </a:rPr>
              <a:t> </a:t>
            </a:r>
            <a:r>
              <a:rPr lang="en-AU" sz="2400" b="1" dirty="0" smtClean="0">
                <a:latin typeface="Arial Narrow" panose="020B0606020202030204" pitchFamily="34" charset="0"/>
              </a:rPr>
              <a:t>have tried </a:t>
            </a:r>
            <a:r>
              <a:rPr lang="en-AU" sz="2400" dirty="0" smtClean="0">
                <a:latin typeface="Arial Narrow" panose="020B0606020202030204" pitchFamily="34" charset="0"/>
              </a:rPr>
              <a:t>to pass exam.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8" name="Picture 2" descr="https://xsights.files.wordpress.com/2013/05/looking-glass.jpg"/>
          <p:cNvPicPr>
            <a:picLocks noChangeAspect="1" noChangeArrowheads="1"/>
          </p:cNvPicPr>
          <p:nvPr/>
        </p:nvPicPr>
        <p:blipFill>
          <a:blip r:embed="rId2" cstate="print"/>
          <a:srcRect r="1251" b="8441"/>
          <a:stretch>
            <a:fillRect/>
          </a:stretch>
        </p:blipFill>
        <p:spPr bwMode="auto">
          <a:xfrm>
            <a:off x="6700055" y="4687409"/>
            <a:ext cx="2084715" cy="185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2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8291" y="2455806"/>
            <a:ext cx="54688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 Narrow" panose="020B0606020202030204" pitchFamily="34" charset="0"/>
              </a:rPr>
              <a:t>1. Mary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(be)</a:t>
            </a:r>
            <a:r>
              <a:rPr lang="en-AU" sz="2400" dirty="0">
                <a:latin typeface="Arial Narrow" panose="020B0606020202030204" pitchFamily="34" charset="0"/>
              </a:rPr>
              <a:t> to </a:t>
            </a:r>
            <a:r>
              <a:rPr lang="en-AU" sz="2400" dirty="0" smtClean="0">
                <a:latin typeface="Arial Narrow" panose="020B0606020202030204" pitchFamily="34" charset="0"/>
              </a:rPr>
              <a:t>Greece.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2. People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(not travel)</a:t>
            </a:r>
            <a:r>
              <a:rPr lang="en-AU" sz="2400" dirty="0">
                <a:latin typeface="Arial Narrow" panose="020B0606020202030204" pitchFamily="34" charset="0"/>
              </a:rPr>
              <a:t> to </a:t>
            </a:r>
            <a:r>
              <a:rPr lang="en-AU" sz="2400" dirty="0" smtClean="0">
                <a:latin typeface="Arial Narrow" panose="020B0606020202030204" pitchFamily="34" charset="0"/>
              </a:rPr>
              <a:t>Saturn.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3. I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(not read)</a:t>
            </a:r>
            <a:r>
              <a:rPr lang="en-AU" sz="2400" dirty="0">
                <a:latin typeface="Arial Narrow" panose="020B0606020202030204" pitchFamily="34" charset="0"/>
              </a:rPr>
              <a:t> this book. </a:t>
            </a:r>
            <a:endParaRPr lang="en-AU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4. Jack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(not become) interested </a:t>
            </a:r>
            <a:r>
              <a:rPr lang="en-AU" sz="2400" dirty="0">
                <a:latin typeface="Arial Narrow" panose="020B0606020202030204" pitchFamily="34" charset="0"/>
              </a:rPr>
              <a:t>in </a:t>
            </a:r>
            <a:r>
              <a:rPr lang="en-AU" sz="2400" dirty="0" smtClean="0">
                <a:latin typeface="Arial Narrow" panose="020B0606020202030204" pitchFamily="34" charset="0"/>
              </a:rPr>
              <a:t/>
            </a:r>
            <a:br>
              <a:rPr lang="en-AU" sz="2400" dirty="0" smtClean="0">
                <a:latin typeface="Arial Narrow" panose="020B0606020202030204" pitchFamily="34" charset="0"/>
              </a:rPr>
            </a:br>
            <a:r>
              <a:rPr lang="en-AU" sz="2400" dirty="0" smtClean="0">
                <a:latin typeface="Arial Narrow" panose="020B0606020202030204" pitchFamily="34" charset="0"/>
              </a:rPr>
              <a:t>modern </a:t>
            </a:r>
            <a:r>
              <a:rPr lang="en-AU" sz="2400" dirty="0">
                <a:latin typeface="Arial Narrow" panose="020B0606020202030204" pitchFamily="34" charset="0"/>
              </a:rPr>
              <a:t>art.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5. Daniel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(not study)</a:t>
            </a:r>
            <a:r>
              <a:rPr lang="en-AU" sz="2400" dirty="0">
                <a:latin typeface="Arial Narrow" panose="020B0606020202030204" pitchFamily="34" charset="0"/>
              </a:rPr>
              <a:t> architecture. </a:t>
            </a:r>
            <a:endParaRPr lang="en-AU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6. ___</a:t>
            </a:r>
            <a:r>
              <a:rPr lang="en-AU" sz="2400" dirty="0">
                <a:latin typeface="Arial Narrow" panose="020B0606020202030204" pitchFamily="34" charset="0"/>
              </a:rPr>
              <a:t> people </a:t>
            </a:r>
            <a:r>
              <a:rPr lang="en-AU" sz="2400" dirty="0" smtClean="0">
                <a:latin typeface="Arial Narrow" panose="020B0606020202030204" pitchFamily="34" charset="0"/>
              </a:rPr>
              <a:t>(travel)</a:t>
            </a:r>
            <a:r>
              <a:rPr lang="en-AU" sz="2400" dirty="0">
                <a:latin typeface="Arial Narrow" panose="020B0606020202030204" pitchFamily="34" charset="0"/>
              </a:rPr>
              <a:t> to space? </a:t>
            </a:r>
            <a:endParaRPr lang="en-AU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7. ____Oliver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(study)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architecture?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8. _____you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(read)</a:t>
            </a:r>
            <a:r>
              <a:rPr lang="en-AU" sz="2400" dirty="0">
                <a:latin typeface="Arial Narrow" panose="020B0606020202030204" pitchFamily="34" charset="0"/>
              </a:rPr>
              <a:t> this book? </a:t>
            </a:r>
            <a:endParaRPr lang="en-AU" sz="2400" dirty="0" smtClean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9. ____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they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(buy)</a:t>
            </a:r>
            <a:r>
              <a:rPr lang="en-AU" sz="2400" dirty="0">
                <a:latin typeface="Arial Narrow" panose="020B0606020202030204" pitchFamily="34" charset="0"/>
              </a:rPr>
              <a:t> a car? 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2228" y="533400"/>
            <a:ext cx="7326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Practice. </a:t>
            </a: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Use the Present Perfect tense for the following sentences</a:t>
            </a:r>
            <a:r>
              <a:rPr lang="en-US" sz="4000" dirty="0" smtClean="0">
                <a:latin typeface="Arial Narrow" pitchFamily="34" charset="0"/>
              </a:rPr>
              <a:t>: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6122" y="2741663"/>
            <a:ext cx="62302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Arial Narrow" panose="020B0606020202030204" pitchFamily="34" charset="0"/>
              </a:rPr>
              <a:t>10. I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(live)</a:t>
            </a:r>
            <a:r>
              <a:rPr lang="en-AU" sz="2400" dirty="0">
                <a:latin typeface="Arial Narrow" panose="020B0606020202030204" pitchFamily="34" charset="0"/>
              </a:rPr>
              <a:t> in London.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11. You</a:t>
            </a:r>
            <a:r>
              <a:rPr lang="en-AU" sz="2400" dirty="0">
                <a:latin typeface="Arial Narrow" panose="020B0606020202030204" pitchFamily="34" charset="0"/>
              </a:rPr>
              <a:t> (</a:t>
            </a:r>
            <a:r>
              <a:rPr lang="en-AU" sz="2400" dirty="0" smtClean="0">
                <a:latin typeface="Arial Narrow" panose="020B0606020202030204" pitchFamily="34" charset="0"/>
              </a:rPr>
              <a:t>see)</a:t>
            </a:r>
            <a:r>
              <a:rPr lang="en-AU" sz="2400" dirty="0">
                <a:latin typeface="Arial Narrow" panose="020B0606020202030204" pitchFamily="34" charset="0"/>
              </a:rPr>
              <a:t> a miracle.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12. Lily</a:t>
            </a:r>
            <a:r>
              <a:rPr lang="en-AU" sz="2400" i="1" dirty="0">
                <a:latin typeface="Arial Narrow" panose="020B0606020202030204" pitchFamily="34" charset="0"/>
              </a:rPr>
              <a:t> </a:t>
            </a:r>
            <a:r>
              <a:rPr lang="en-AU" sz="2400" i="1" dirty="0" smtClean="0">
                <a:latin typeface="Arial Narrow" panose="020B0606020202030204" pitchFamily="34" charset="0"/>
              </a:rPr>
              <a:t>(</a:t>
            </a:r>
            <a:r>
              <a:rPr lang="en-AU" sz="2400" dirty="0" smtClean="0">
                <a:latin typeface="Arial Narrow" panose="020B0606020202030204" pitchFamily="34" charset="0"/>
              </a:rPr>
              <a:t>work)</a:t>
            </a:r>
            <a:r>
              <a:rPr lang="en-AU" sz="2400" dirty="0">
                <a:latin typeface="Arial Narrow" panose="020B0606020202030204" pitchFamily="34" charset="0"/>
              </a:rPr>
              <a:t> in a bank.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13. We</a:t>
            </a:r>
            <a:r>
              <a:rPr lang="en-AU" sz="2400" dirty="0">
                <a:latin typeface="Arial Narrow" panose="020B0606020202030204" pitchFamily="34" charset="0"/>
              </a:rPr>
              <a:t> (</a:t>
            </a:r>
            <a:r>
              <a:rPr lang="en-AU" sz="2400" dirty="0" smtClean="0">
                <a:latin typeface="Arial Narrow" panose="020B0606020202030204" pitchFamily="34" charset="0"/>
              </a:rPr>
              <a:t>buy)</a:t>
            </a:r>
            <a:r>
              <a:rPr lang="en-AU" sz="2400" dirty="0">
                <a:latin typeface="Arial Narrow" panose="020B0606020202030204" pitchFamily="34" charset="0"/>
              </a:rPr>
              <a:t> a car.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14. Students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i="1" dirty="0" smtClean="0">
                <a:latin typeface="Arial Narrow" panose="020B0606020202030204" pitchFamily="34" charset="0"/>
              </a:rPr>
              <a:t>(</a:t>
            </a:r>
            <a:r>
              <a:rPr lang="en-AU" sz="2400" dirty="0" smtClean="0">
                <a:latin typeface="Arial Narrow" panose="020B0606020202030204" pitchFamily="34" charset="0"/>
              </a:rPr>
              <a:t>pass)</a:t>
            </a:r>
            <a:r>
              <a:rPr lang="en-AU" sz="2400" dirty="0">
                <a:latin typeface="Arial Narrow" panose="020B0606020202030204" pitchFamily="34" charset="0"/>
              </a:rPr>
              <a:t> an exam.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15. Emma (go) </a:t>
            </a:r>
            <a:r>
              <a:rPr lang="en-US" sz="2400" dirty="0">
                <a:latin typeface="Arial Narrow" panose="020B0606020202030204" pitchFamily="34" charset="0"/>
              </a:rPr>
              <a:t>to the shop.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16.  They (go) </a:t>
            </a:r>
            <a:r>
              <a:rPr lang="en-US" sz="2400" dirty="0">
                <a:latin typeface="Arial Narrow" panose="020B0606020202030204" pitchFamily="34" charset="0"/>
              </a:rPr>
              <a:t>to London.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17. Alex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i="1" dirty="0" smtClean="0">
                <a:latin typeface="Arial Narrow" panose="020B0606020202030204" pitchFamily="34" charset="0"/>
              </a:rPr>
              <a:t>(</a:t>
            </a:r>
            <a:r>
              <a:rPr lang="en-AU" sz="2400" dirty="0" smtClean="0">
                <a:latin typeface="Arial Narrow" panose="020B0606020202030204" pitchFamily="34" charset="0"/>
              </a:rPr>
              <a:t>see)</a:t>
            </a:r>
            <a:r>
              <a:rPr lang="en-AU" sz="2400" dirty="0">
                <a:latin typeface="Arial Narrow" panose="020B0606020202030204" pitchFamily="34" charset="0"/>
              </a:rPr>
              <a:t> that movie many times. </a:t>
            </a:r>
          </a:p>
          <a:p>
            <a:r>
              <a:rPr lang="en-AU" sz="2400" dirty="0" smtClean="0">
                <a:latin typeface="Arial Narrow" panose="020B0606020202030204" pitchFamily="34" charset="0"/>
              </a:rPr>
              <a:t>18. I </a:t>
            </a:r>
            <a:r>
              <a:rPr lang="en-AU" sz="2400" dirty="0">
                <a:latin typeface="Arial Narrow" panose="020B0606020202030204" pitchFamily="34" charset="0"/>
              </a:rPr>
              <a:t>think I (</a:t>
            </a:r>
            <a:r>
              <a:rPr lang="en-AU" sz="2400" dirty="0" smtClean="0">
                <a:latin typeface="Arial Narrow" panose="020B0606020202030204" pitchFamily="34" charset="0"/>
              </a:rPr>
              <a:t>meet)</a:t>
            </a:r>
            <a:r>
              <a:rPr lang="en-AU" sz="2400" dirty="0">
                <a:latin typeface="Arial Narrow" panose="020B0606020202030204" pitchFamily="34" charset="0"/>
              </a:rPr>
              <a:t> </a:t>
            </a:r>
            <a:r>
              <a:rPr lang="en-AU" sz="2400" dirty="0" smtClean="0">
                <a:latin typeface="Arial Narrow" panose="020B0606020202030204" pitchFamily="34" charset="0"/>
              </a:rPr>
              <a:t>Linda </a:t>
            </a:r>
            <a:r>
              <a:rPr lang="en-AU" sz="2400" dirty="0">
                <a:latin typeface="Arial Narrow" panose="020B0606020202030204" pitchFamily="34" charset="0"/>
              </a:rPr>
              <a:t>once before.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906488" y="4332535"/>
            <a:ext cx="3450771" cy="544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sights.files.wordpress.com/2013/05/looking-glass.jpg"/>
          <p:cNvPicPr>
            <a:picLocks noChangeAspect="1" noChangeArrowheads="1"/>
          </p:cNvPicPr>
          <p:nvPr/>
        </p:nvPicPr>
        <p:blipFill>
          <a:blip r:embed="rId2" cstate="print"/>
          <a:srcRect r="1251" b="8441"/>
          <a:stretch>
            <a:fillRect/>
          </a:stretch>
        </p:blipFill>
        <p:spPr bwMode="auto">
          <a:xfrm>
            <a:off x="6819798" y="4730952"/>
            <a:ext cx="2084715" cy="185490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82482" y="576944"/>
            <a:ext cx="75873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Practice. 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Complete the sentences. </a:t>
            </a:r>
            <a:r>
              <a:rPr lang="ru-RU" sz="40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Use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for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or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since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.</a:t>
            </a:r>
          </a:p>
          <a:p>
            <a:pPr fontAlgn="base"/>
            <a:endParaRPr lang="ru-RU" sz="2400" dirty="0" smtClean="0">
              <a:latin typeface="Arial Narrow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He’s 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lived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in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New-York </a:t>
            </a:r>
            <a:r>
              <a:rPr lang="ru-RU" sz="2400" dirty="0" smtClean="0">
                <a:latin typeface="Arial Narrow" pitchFamily="34" charset="0"/>
              </a:rPr>
              <a:t>_____ </a:t>
            </a:r>
            <a:r>
              <a:rPr lang="en-US" sz="2400" dirty="0" smtClean="0">
                <a:latin typeface="Arial Narrow" pitchFamily="34" charset="0"/>
              </a:rPr>
              <a:t>2003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Ben has studied English _____  five years.</a:t>
            </a:r>
            <a:endParaRPr lang="ru-RU" sz="2400" dirty="0" smtClean="0">
              <a:latin typeface="Arial Narrow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They haven't visited their grandparents  _____ months.</a:t>
            </a:r>
            <a:endParaRPr lang="ru-RU" sz="2400" dirty="0" smtClean="0">
              <a:latin typeface="Arial Narrow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Julie's ill. She's been in bed _____ Wednesday.</a:t>
            </a:r>
            <a:endParaRPr lang="ru-RU" sz="2400" dirty="0" smtClean="0">
              <a:latin typeface="Arial Narrow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My dad has had his car_____  seventeen.</a:t>
            </a:r>
            <a:endParaRPr lang="ru-RU" sz="2400" dirty="0" smtClean="0">
              <a:latin typeface="Arial Narrow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It's been nine years_____ we moved to London.</a:t>
            </a:r>
            <a:endParaRPr lang="ru-RU" sz="2400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47799" y="566056"/>
            <a:ext cx="87847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Practice. 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Translate the sentences into English.</a:t>
            </a:r>
          </a:p>
          <a:p>
            <a:pPr fontAlgn="base"/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Use the Present perfect tense.</a:t>
            </a:r>
          </a:p>
          <a:p>
            <a:pPr fontAlgn="base"/>
            <a:endParaRPr lang="ru-RU" sz="2800" dirty="0" smtClean="0">
              <a:latin typeface="Arial Narrow" pitchFamily="34" charset="0"/>
            </a:endParaRPr>
          </a:p>
          <a:p>
            <a:pPr marL="34290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Метель еще не закончилась</a:t>
            </a:r>
          </a:p>
          <a:p>
            <a:pPr marL="342900" lvl="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У них никогда не было кошки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Это самый захватывающий роман из тех, что я когда-либо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читал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Я живу здесь с 2016 года</a:t>
            </a:r>
          </a:p>
          <a:p>
            <a:pPr marL="342900" lvl="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Сэм был в Китае несколько раз</a:t>
            </a:r>
          </a:p>
          <a:p>
            <a:pPr marL="342900" lvl="0" indent="-342900" fontAlgn="base">
              <a:buFont typeface="+mj-lt"/>
              <a:buAutoNum type="arabicParenR"/>
            </a:pPr>
            <a:r>
              <a:rPr lang="ru-RU" sz="2400" dirty="0" smtClean="0">
                <a:latin typeface="Arial Narrow" pitchFamily="34" charset="0"/>
              </a:rPr>
              <a:t>Они уже смотрели эту телевизионную передачу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5514" y="683379"/>
            <a:ext cx="72063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</a:rPr>
              <a:t>Answer the following questions:</a:t>
            </a:r>
            <a:endParaRPr lang="ru-RU" sz="4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Что нового ты сегодня узнал по теме «Настоящее завершенное время»?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endParaRPr lang="ru-RU" sz="2400" dirty="0" smtClean="0">
              <a:latin typeface="Arial Narrow" pitchFamily="34" charset="0"/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Вся ли информация в презентации понятна тебе?</a:t>
            </a:r>
          </a:p>
          <a:p>
            <a:pPr marL="742950" indent="-742950">
              <a:buAutoNum type="arabicPeriod"/>
            </a:pPr>
            <a:endParaRPr lang="ru-RU" sz="2400" dirty="0" smtClean="0">
              <a:latin typeface="Arial Narrow" pitchFamily="34" charset="0"/>
            </a:endParaRPr>
          </a:p>
          <a:p>
            <a:pPr marL="742950" indent="-742950">
              <a:buAutoNum type="arabicPeriod"/>
            </a:pPr>
            <a:endParaRPr lang="ru-RU" sz="2400" dirty="0" smtClean="0">
              <a:latin typeface="Arial Narrow" pitchFamily="34" charset="0"/>
            </a:endParaRPr>
          </a:p>
          <a:p>
            <a:pPr marL="742950" indent="-742950">
              <a:buAutoNum type="arabicPeriod"/>
            </a:pPr>
            <a:endParaRPr lang="ru-RU" sz="2400" dirty="0" smtClean="0">
              <a:latin typeface="Arial Narrow" pitchFamily="34" charset="0"/>
            </a:endParaRPr>
          </a:p>
          <a:p>
            <a:pPr marL="742950" indent="-742950">
              <a:buAutoNum type="arabicPeriod"/>
            </a:pPr>
            <a:endParaRPr lang="ru-RU" sz="2400" dirty="0" smtClean="0">
              <a:latin typeface="Arial Narrow" pitchFamily="34" charset="0"/>
            </a:endParaRPr>
          </a:p>
          <a:p>
            <a:pPr marL="742950" indent="-742950"/>
            <a:endParaRPr lang="ru-RU" sz="2400" dirty="0" smtClean="0">
              <a:latin typeface="Arial Narrow" pitchFamily="34" charset="0"/>
            </a:endParaRPr>
          </a:p>
          <a:p>
            <a:pPr marL="742950" indent="-742950">
              <a:buAutoNum type="arabicPeriod"/>
            </a:pPr>
            <a:endParaRPr lang="ru-RU" sz="4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742950" indent="-742950"/>
            <a:endParaRPr lang="en-US" sz="4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742950" indent="-742950"/>
            <a:endParaRPr lang="ru-RU" sz="4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https://cdn10.bbend.net/media/com_news/galleries/2019/06/21/4434/photos/full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514" y="4865912"/>
            <a:ext cx="1992088" cy="19920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06748" y="3749250"/>
            <a:ext cx="12954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82951" y="3847231"/>
            <a:ext cx="145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</a:rPr>
              <a:t>Все понял</a:t>
            </a:r>
            <a:endParaRPr lang="ru-RU" sz="2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4776" y="3765660"/>
            <a:ext cx="1295400" cy="642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60979" y="3760143"/>
            <a:ext cx="145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Понял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частично</a:t>
            </a:r>
            <a:endParaRPr lang="ru-RU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3087" y="3738365"/>
            <a:ext cx="1295400" cy="11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24665" y="3716600"/>
            <a:ext cx="145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Все понял, могу объяснить другим</a:t>
            </a:r>
            <a:endParaRPr lang="ru-RU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7106" name="Picture 2" descr="http://admvgp.ru/tinybrowser/fulls/images/novosti/2020/19/rkjcwaj-q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050" y="1638300"/>
            <a:ext cx="3250899" cy="3087688"/>
          </a:xfrm>
          <a:prstGeom prst="rect">
            <a:avLst/>
          </a:prstGeom>
          <a:noFill/>
        </p:spPr>
      </p:pic>
      <p:sp>
        <p:nvSpPr>
          <p:cNvPr id="47110" name="AutoShape 6" descr="https://www.p3pharmacy.co.uk/images/view/f9a7ea7d0d7a195742df821fd89b1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https://www.p3pharmacy.co.uk/images/view/f9a7ea7d0d7a195742df821fd89b1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https://www.p3pharmacy.co.uk/images/view/f9a7ea7d0d7a195742df821fd89b1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cdn1.bigcommerce.com/server5600/muyrz/product_images/uploaded_images/planperson.jpg?t=1524602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cdn1.bigcommerce.com/server5600/muyrz/product_images/uploaded_images/planperson.jpg?t=1524602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00943" y="5170714"/>
            <a:ext cx="5845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Thank you very much for your attention!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1408" y="1900777"/>
            <a:ext cx="8175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Настоящая презентация составлена в качестве дополнительного материала к уроку английского языка для изучения грамматической темы «Настоящее завершенное время. </a:t>
            </a:r>
            <a:r>
              <a:rPr lang="en-US" sz="2400" dirty="0" smtClean="0">
                <a:latin typeface="Arial Narrow" pitchFamily="34" charset="0"/>
              </a:rPr>
              <a:t>The Present Perfect Tense</a:t>
            </a:r>
            <a:r>
              <a:rPr lang="ru-RU" sz="2400" dirty="0" smtClean="0">
                <a:latin typeface="Arial Narrow" pitchFamily="34" charset="0"/>
              </a:rPr>
              <a:t>» в 7 классе к учебнику </a:t>
            </a:r>
            <a:r>
              <a:rPr lang="en-US" sz="2400" dirty="0" smtClean="0">
                <a:latin typeface="Arial Narrow" pitchFamily="34" charset="0"/>
              </a:rPr>
              <a:t>Spotlight 7.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Презентация может быть использована для объяснения и тренировки настоящего совершенного времени. Обучающимся предлагается плавный переход от изучения правил образования времени к практике в составлении предложений в утвердительной, отрицательной и вопросительной формах.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8740" y="1945819"/>
            <a:ext cx="4367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The action happened in </a:t>
            </a:r>
            <a:r>
              <a:rPr lang="en-US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an unstated 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period in the past but the result is important now. </a:t>
            </a:r>
            <a:endParaRPr lang="en-U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Action that happened this week, this year, this morning. </a:t>
            </a:r>
            <a:endParaRPr lang="en-U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Your experience. Changes. Achievements. </a:t>
            </a:r>
            <a:endParaRPr lang="en-U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Action that happened in the past but it’s actual up to the present moment. </a:t>
            </a:r>
          </a:p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4114" y="395786"/>
            <a:ext cx="6161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Narrow" panose="020B0606020202030204" pitchFamily="34" charset="0"/>
              </a:rPr>
              <a:t>The </a:t>
            </a:r>
            <a:r>
              <a:rPr lang="ru-RU" sz="4400" b="1" dirty="0" smtClean="0">
                <a:latin typeface="Arial Narrow" panose="020B0606020202030204" pitchFamily="34" charset="0"/>
              </a:rPr>
              <a:t>Present Perfect</a:t>
            </a:r>
            <a:r>
              <a:rPr lang="en-US" sz="4400" b="1" dirty="0" smtClean="0">
                <a:latin typeface="Arial Narrow" panose="020B0606020202030204" pitchFamily="34" charset="0"/>
              </a:rPr>
              <a:t> Tense </a:t>
            </a:r>
            <a:endParaRPr lang="en-US" sz="4400" b="1" dirty="0">
              <a:latin typeface="Arial Narrow" panose="020B0606020202030204" pitchFamily="34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have / has + V</a:t>
            </a:r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04114" y="2637971"/>
          <a:ext cx="30371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53"/>
                <a:gridCol w="15922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words</a:t>
                      </a:r>
                      <a:r>
                        <a:rPr lang="en-US" sz="2400" baseline="0" dirty="0" smtClean="0"/>
                        <a:t> – markers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Never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Ever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Just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 far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Already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Recently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yet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By now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Before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Lately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Конспект урока по литературному чтению для 3 класса на тему: Н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998" r="6557" b="7005"/>
          <a:stretch/>
        </p:blipFill>
        <p:spPr bwMode="auto">
          <a:xfrm>
            <a:off x="2438399" y="1108489"/>
            <a:ext cx="568310" cy="7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1146411" y="2009562"/>
            <a:ext cx="941696" cy="8052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108232" y="3681156"/>
            <a:ext cx="928048" cy="6005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1228298" y="5123773"/>
            <a:ext cx="682388" cy="69603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51052" y="1744899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</a:rPr>
              <a:t>V</a:t>
            </a:r>
            <a:r>
              <a:rPr lang="en-US" sz="2000" b="1" dirty="0" err="1" smtClean="0">
                <a:solidFill>
                  <a:srgbClr val="7030A0"/>
                </a:solidFill>
              </a:rPr>
              <a:t>ed</a:t>
            </a:r>
            <a:r>
              <a:rPr lang="en-US" sz="2000" b="1" dirty="0" smtClean="0">
                <a:solidFill>
                  <a:srgbClr val="7030A0"/>
                </a:solidFill>
              </a:rPr>
              <a:t>/3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Конспект урока по литературному чтению для 3 класса на тему: Н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998" r="6557" b="7005"/>
          <a:stretch/>
        </p:blipFill>
        <p:spPr bwMode="auto">
          <a:xfrm>
            <a:off x="2400399" y="1892260"/>
            <a:ext cx="747826" cy="9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онспект урока по литературному чтению для 3 класса на тему: Н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998" r="6557" b="7005"/>
          <a:stretch/>
        </p:blipFill>
        <p:spPr bwMode="auto">
          <a:xfrm>
            <a:off x="2394549" y="3372782"/>
            <a:ext cx="747826" cy="9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61814" y="2158552"/>
            <a:ext cx="269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have/has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8185" y="5130376"/>
            <a:ext cx="298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</a:t>
            </a:r>
            <a:r>
              <a:rPr lang="en-US" sz="4000" b="1" dirty="0" smtClean="0">
                <a:solidFill>
                  <a:srgbClr val="7030A0"/>
                </a:solidFill>
              </a:rPr>
              <a:t>have/has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1723" y="3649905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not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5279" y="3279798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</a:rPr>
              <a:t>V</a:t>
            </a:r>
            <a:r>
              <a:rPr lang="en-US" sz="2000" b="1" dirty="0" err="1" smtClean="0">
                <a:solidFill>
                  <a:srgbClr val="7030A0"/>
                </a:solidFill>
              </a:rPr>
              <a:t>ed</a:t>
            </a:r>
            <a:r>
              <a:rPr lang="en-US" sz="2000" b="1" dirty="0" smtClean="0">
                <a:solidFill>
                  <a:srgbClr val="7030A0"/>
                </a:solidFill>
              </a:rPr>
              <a:t>/3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8" name="Picture 2" descr="Конспект урока по литературному чтению для 3 класса на тему: Н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998" r="6557" b="7005"/>
          <a:stretch/>
        </p:blipFill>
        <p:spPr bwMode="auto">
          <a:xfrm>
            <a:off x="4996238" y="4831479"/>
            <a:ext cx="747826" cy="9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1572" y="474938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</a:rPr>
              <a:t>V</a:t>
            </a:r>
            <a:r>
              <a:rPr lang="en-US" sz="2000" b="1" dirty="0" err="1" smtClean="0">
                <a:solidFill>
                  <a:srgbClr val="7030A0"/>
                </a:solidFill>
              </a:rPr>
              <a:t>ed</a:t>
            </a:r>
            <a:r>
              <a:rPr lang="en-US" sz="2000" b="1" dirty="0" smtClean="0">
                <a:solidFill>
                  <a:srgbClr val="7030A0"/>
                </a:solidFill>
              </a:rPr>
              <a:t>/3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6719" y="4822383"/>
            <a:ext cx="1230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?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6242" y="3649907"/>
            <a:ext cx="269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have/has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09111" y="686190"/>
            <a:ext cx="5464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Present Perfect tense </a:t>
            </a:r>
            <a:endParaRPr lang="ru-RU" sz="4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296886" y="2971800"/>
            <a:ext cx="9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96886" y="4430486"/>
            <a:ext cx="9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09458" y="5878286"/>
            <a:ext cx="9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1" y="2884712"/>
            <a:ext cx="13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1" y="4354283"/>
            <a:ext cx="13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7689" y="5791197"/>
            <a:ext cx="13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0486" y="1941285"/>
          <a:ext cx="818605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686"/>
                <a:gridCol w="2728686"/>
                <a:gridCol w="27286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Affirmative structure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structure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Interrogative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structure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I have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I have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Have I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You have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You have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Have you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He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He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he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She ha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She ha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she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It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It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s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it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We have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We have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Have we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You have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You have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Have you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They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have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They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have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n’t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done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Have they done?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7968" y="686190"/>
            <a:ext cx="5464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Present Perfect tense 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34143" y="210026"/>
            <a:ext cx="810985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Third forms of regular verbs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3. </a:t>
            </a:r>
            <a:r>
              <a:rPr lang="ru-RU" sz="2400" dirty="0" smtClean="0">
                <a:latin typeface="Arial Narrow" panose="020B0606020202030204" pitchFamily="34" charset="0"/>
              </a:rPr>
              <a:t>Если </a:t>
            </a:r>
            <a:r>
              <a:rPr lang="ru-RU" sz="2400" dirty="0">
                <a:latin typeface="Arial Narrow" panose="020B0606020202030204" pitchFamily="34" charset="0"/>
              </a:rPr>
              <a:t>глагол из одного слога заканчивается на согласную (кроме буквы -x), а перед ним стоит гласная (</a:t>
            </a:r>
            <a:r>
              <a:rPr lang="ru-RU" sz="2400" dirty="0" err="1">
                <a:latin typeface="Arial Narrow" panose="020B0606020202030204" pitchFamily="34" charset="0"/>
              </a:rPr>
              <a:t>beg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stop</a:t>
            </a:r>
            <a:r>
              <a:rPr lang="ru-RU" sz="2400" dirty="0">
                <a:latin typeface="Arial Narrow" panose="020B0606020202030204" pitchFamily="34" charset="0"/>
              </a:rPr>
              <a:t>), последняя буква удваивается: </a:t>
            </a:r>
            <a:r>
              <a:rPr lang="ru-RU" sz="2400" dirty="0" err="1">
                <a:latin typeface="Arial Narrow" panose="020B0606020202030204" pitchFamily="34" charset="0"/>
              </a:rPr>
              <a:t>begg</a:t>
            </a:r>
            <a:r>
              <a:rPr lang="ru-RU" sz="2400" b="1" dirty="0" err="1">
                <a:latin typeface="Arial Narrow" panose="020B0606020202030204" pitchFamily="34" charset="0"/>
              </a:rPr>
              <a:t>ed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stopp</a:t>
            </a:r>
            <a:r>
              <a:rPr lang="ru-RU" sz="2400" b="1" dirty="0" err="1">
                <a:latin typeface="Arial Narrow" panose="020B0606020202030204" pitchFamily="34" charset="0"/>
              </a:rPr>
              <a:t>ed</a:t>
            </a:r>
            <a:r>
              <a:rPr lang="ru-RU" sz="2400" dirty="0">
                <a:latin typeface="Arial Narrow" panose="020B0606020202030204" pitchFamily="34" charset="0"/>
              </a:rPr>
              <a:t>. 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4. </a:t>
            </a:r>
            <a:r>
              <a:rPr lang="ru-RU" sz="2400" dirty="0" smtClean="0">
                <a:latin typeface="Arial Narrow" panose="020B0606020202030204" pitchFamily="34" charset="0"/>
              </a:rPr>
              <a:t>Если </a:t>
            </a:r>
            <a:r>
              <a:rPr lang="ru-RU" sz="2400" dirty="0">
                <a:latin typeface="Arial Narrow" panose="020B0606020202030204" pitchFamily="34" charset="0"/>
              </a:rPr>
              <a:t>глагол из нескольких слогов заканчивается на согласную, а перед ним стоит ударная </a:t>
            </a:r>
            <a:r>
              <a:rPr lang="ru-RU" sz="2400" dirty="0" smtClean="0">
                <a:latin typeface="Arial Narrow" panose="020B0606020202030204" pitchFamily="34" charset="0"/>
              </a:rPr>
              <a:t>гласная</a:t>
            </a:r>
            <a:r>
              <a:rPr lang="en-US" sz="2400" dirty="0" smtClean="0">
                <a:latin typeface="Arial Narrow" panose="020B0606020202030204" pitchFamily="34" charset="0"/>
              </a:rPr>
              <a:t>*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latin typeface="Arial Narrow" panose="020B0606020202030204" pitchFamily="34" charset="0"/>
              </a:rPr>
              <a:t>fulfil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refer</a:t>
            </a:r>
            <a:r>
              <a:rPr lang="ru-RU" sz="2400" dirty="0">
                <a:latin typeface="Arial Narrow" panose="020B0606020202030204" pitchFamily="34" charset="0"/>
              </a:rPr>
              <a:t>), последняя буква удваивается: </a:t>
            </a:r>
            <a:r>
              <a:rPr lang="ru-RU" sz="2400" dirty="0" err="1">
                <a:latin typeface="Arial Narrow" panose="020B0606020202030204" pitchFamily="34" charset="0"/>
              </a:rPr>
              <a:t>fulfill</a:t>
            </a:r>
            <a:r>
              <a:rPr lang="ru-RU" sz="2400" b="1" dirty="0" err="1">
                <a:latin typeface="Arial Narrow" panose="020B0606020202030204" pitchFamily="34" charset="0"/>
              </a:rPr>
              <a:t>ed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referr</a:t>
            </a:r>
            <a:r>
              <a:rPr lang="ru-RU" sz="2400" b="1" dirty="0" err="1">
                <a:latin typeface="Arial Narrow" panose="020B0606020202030204" pitchFamily="34" charset="0"/>
              </a:rPr>
              <a:t>ed</a:t>
            </a:r>
            <a:r>
              <a:rPr lang="ru-RU" sz="2400" dirty="0">
                <a:latin typeface="Arial Narrow" panose="020B0606020202030204" pitchFamily="34" charset="0"/>
              </a:rPr>
              <a:t>. </a:t>
            </a:r>
          </a:p>
          <a:p>
            <a:r>
              <a:rPr lang="en-US" dirty="0" smtClean="0"/>
              <a:t>*</a:t>
            </a:r>
            <a:r>
              <a:rPr lang="en-US" dirty="0"/>
              <a:t>stressed vowel</a:t>
            </a:r>
            <a:endParaRPr lang="ru-RU" dirty="0"/>
          </a:p>
          <a:p>
            <a:endParaRPr lang="en-US" dirty="0"/>
          </a:p>
        </p:txBody>
      </p:sp>
      <p:pic>
        <p:nvPicPr>
          <p:cNvPr id="4" name="Picture 12" descr="https://images.squarespace-cdn.com/content/v1/5769a625bebafb833a857c03/1489372772639-8OUTU24KOGQG90NIGCRX/image-asset.jpeg"/>
          <p:cNvPicPr>
            <a:picLocks noChangeAspect="1" noChangeArrowheads="1"/>
          </p:cNvPicPr>
          <p:nvPr/>
        </p:nvPicPr>
        <p:blipFill>
          <a:blip r:embed="rId2" cstate="print"/>
          <a:srcRect l="17120" t="7528" r="21621" b="7262"/>
          <a:stretch>
            <a:fillRect/>
          </a:stretch>
        </p:blipFill>
        <p:spPr bwMode="auto">
          <a:xfrm>
            <a:off x="7456714" y="228600"/>
            <a:ext cx="1480458" cy="19158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2743" y="1110342"/>
            <a:ext cx="6357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1. </a:t>
            </a:r>
            <a:r>
              <a:rPr lang="ru-RU" sz="2400" dirty="0" smtClean="0">
                <a:latin typeface="Arial Narrow" panose="020B0606020202030204" pitchFamily="34" charset="0"/>
              </a:rPr>
              <a:t>Если глагол заканчивается на </a:t>
            </a:r>
            <a:r>
              <a:rPr lang="ru-RU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ru-RU" sz="2400" b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</a:t>
            </a:r>
            <a:r>
              <a:rPr lang="ru-RU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а </a:t>
            </a:r>
            <a:r>
              <a:rPr lang="ru-RU" sz="2400" dirty="0" smtClean="0">
                <a:latin typeface="Arial Narrow" panose="020B0606020202030204" pitchFamily="34" charset="0"/>
              </a:rPr>
              <a:t>перед -</a:t>
            </a:r>
            <a:r>
              <a:rPr lang="ru-RU" sz="2400" dirty="0" err="1" smtClean="0">
                <a:latin typeface="Arial Narrow" panose="020B0606020202030204" pitchFamily="34" charset="0"/>
              </a:rPr>
              <a:t>y</a:t>
            </a:r>
            <a:r>
              <a:rPr lang="ru-RU" sz="2400" dirty="0" smtClean="0">
                <a:latin typeface="Arial Narrow" panose="020B0606020202030204" pitchFamily="34" charset="0"/>
              </a:rPr>
              <a:t> стоит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согласная</a:t>
            </a:r>
            <a:r>
              <a:rPr lang="ru-RU" sz="2400" dirty="0" smtClean="0">
                <a:latin typeface="Arial Narrow" panose="020B0606020202030204" pitchFamily="34" charset="0"/>
              </a:rPr>
              <a:t> (</a:t>
            </a:r>
            <a:r>
              <a:rPr lang="ru-RU" sz="2400" dirty="0" err="1" smtClean="0">
                <a:latin typeface="Arial Narrow" panose="020B0606020202030204" pitchFamily="34" charset="0"/>
              </a:rPr>
              <a:t>study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try</a:t>
            </a:r>
            <a:r>
              <a:rPr lang="ru-RU" sz="2400" dirty="0" smtClean="0">
                <a:latin typeface="Arial Narrow" panose="020B0606020202030204" pitchFamily="34" charset="0"/>
              </a:rPr>
              <a:t>), то -</a:t>
            </a:r>
            <a:r>
              <a:rPr lang="ru-RU" sz="2400" dirty="0" err="1" smtClean="0">
                <a:latin typeface="Arial Narrow" panose="020B0606020202030204" pitchFamily="34" charset="0"/>
              </a:rPr>
              <a:t>y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меняем на -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и добавляем окончание -</a:t>
            </a:r>
            <a:r>
              <a:rPr lang="ru-RU" sz="2400" dirty="0" err="1" smtClean="0">
                <a:latin typeface="Arial Narrow" panose="020B0606020202030204" pitchFamily="34" charset="0"/>
              </a:rPr>
              <a:t>ed</a:t>
            </a:r>
            <a:r>
              <a:rPr lang="ru-RU" sz="2400" dirty="0" smtClean="0">
                <a:latin typeface="Arial Narrow" panose="020B0606020202030204" pitchFamily="34" charset="0"/>
              </a:rPr>
              <a:t>: </a:t>
            </a:r>
            <a:r>
              <a:rPr lang="ru-RU" sz="2400" dirty="0" err="1" smtClean="0">
                <a:latin typeface="Arial Narrow" panose="020B0606020202030204" pitchFamily="34" charset="0"/>
              </a:rPr>
              <a:t>studi</a:t>
            </a:r>
            <a:r>
              <a:rPr lang="ru-RU" sz="2400" b="1" dirty="0" err="1" smtClean="0">
                <a:latin typeface="Arial Narrow" panose="020B0606020202030204" pitchFamily="34" charset="0"/>
              </a:rPr>
              <a:t>ed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tri</a:t>
            </a:r>
            <a:r>
              <a:rPr lang="ru-RU" sz="2400" b="1" dirty="0" err="1" smtClean="0">
                <a:latin typeface="Arial Narrow" panose="020B0606020202030204" pitchFamily="34" charset="0"/>
              </a:rPr>
              <a:t>ed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2. </a:t>
            </a:r>
            <a:r>
              <a:rPr lang="ru-RU" sz="2400" dirty="0" smtClean="0">
                <a:latin typeface="Arial Narrow" panose="020B0606020202030204" pitchFamily="34" charset="0"/>
              </a:rPr>
              <a:t>Если глагол заканчивается на -</a:t>
            </a:r>
            <a:r>
              <a:rPr lang="ru-RU" sz="2400" dirty="0" err="1" smtClean="0">
                <a:latin typeface="Arial Narrow" panose="020B0606020202030204" pitchFamily="34" charset="0"/>
              </a:rPr>
              <a:t>y</a:t>
            </a:r>
            <a:r>
              <a:rPr lang="ru-RU" sz="2400" dirty="0" smtClean="0">
                <a:latin typeface="Arial Narrow" panose="020B0606020202030204" pitchFamily="34" charset="0"/>
              </a:rPr>
              <a:t>, а перед -</a:t>
            </a:r>
            <a:r>
              <a:rPr lang="ru-RU" sz="2400" dirty="0" err="1" smtClean="0">
                <a:latin typeface="Arial Narrow" panose="020B0606020202030204" pitchFamily="34" charset="0"/>
              </a:rPr>
              <a:t>y</a:t>
            </a:r>
            <a:r>
              <a:rPr lang="ru-RU" sz="2400" dirty="0" smtClean="0">
                <a:latin typeface="Arial Narrow" panose="020B0606020202030204" pitchFamily="34" charset="0"/>
              </a:rPr>
              <a:t> гласная (</a:t>
            </a:r>
            <a:r>
              <a:rPr lang="ru-RU" sz="2400" dirty="0" err="1" smtClean="0">
                <a:latin typeface="Arial Narrow" panose="020B0606020202030204" pitchFamily="34" charset="0"/>
              </a:rPr>
              <a:t>play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stay</a:t>
            </a:r>
            <a:r>
              <a:rPr lang="ru-RU" sz="2400" dirty="0" smtClean="0">
                <a:latin typeface="Arial Narrow" panose="020B0606020202030204" pitchFamily="34" charset="0"/>
              </a:rPr>
              <a:t>), то: </a:t>
            </a:r>
            <a:r>
              <a:rPr lang="ru-RU" sz="2400" dirty="0" err="1" smtClean="0">
                <a:latin typeface="Arial Narrow" panose="020B0606020202030204" pitchFamily="34" charset="0"/>
              </a:rPr>
              <a:t>play</a:t>
            </a:r>
            <a:r>
              <a:rPr lang="ru-RU" sz="2400" b="1" dirty="0" err="1" smtClean="0">
                <a:latin typeface="Arial Narrow" panose="020B0606020202030204" pitchFamily="34" charset="0"/>
              </a:rPr>
              <a:t>ed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stay</a:t>
            </a:r>
            <a:r>
              <a:rPr lang="ru-RU" sz="2400" b="1" dirty="0" err="1" smtClean="0">
                <a:latin typeface="Arial Narrow" panose="020B0606020202030204" pitchFamily="34" charset="0"/>
              </a:rPr>
              <a:t>ed</a:t>
            </a:r>
            <a:r>
              <a:rPr lang="ru-RU" sz="2400" dirty="0" smtClean="0">
                <a:latin typeface="Arial Narrow" panose="020B0606020202030204" pitchFamily="34" charset="0"/>
              </a:rPr>
              <a:t>. 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8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47022"/>
              </p:ext>
            </p:extLst>
          </p:nvPr>
        </p:nvGraphicFramePr>
        <p:xfrm>
          <a:off x="1455761" y="250588"/>
          <a:ext cx="741528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821"/>
                <a:gridCol w="1853821"/>
                <a:gridCol w="1853821"/>
                <a:gridCol w="18538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infinitive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V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V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translation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keep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kept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kept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хранить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352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freeze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froze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замерзать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give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draw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рисовать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build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built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broke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ломать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bitten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кусать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drunk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пить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bring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ate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есть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fed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кормить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begin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begun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bought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262742"/>
            <a:ext cx="83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I</a:t>
            </a:r>
            <a:endParaRPr lang="en-US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R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R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E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U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L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R</a:t>
            </a:r>
          </a:p>
          <a:p>
            <a:endParaRPr lang="en-US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V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E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R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B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S</a:t>
            </a: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5143" y="3989925"/>
            <a:ext cx="7728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2). Action that happened this week, this year, this morning.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Действие произошло в незаконченный период времени — </a:t>
            </a:r>
            <a:r>
              <a:rPr lang="ru-RU" sz="2400" dirty="0" err="1" smtClean="0">
                <a:latin typeface="Arial Narrow" panose="020B0606020202030204" pitchFamily="34" charset="0"/>
              </a:rPr>
              <a:t>this</a:t>
            </a:r>
            <a:r>
              <a:rPr lang="ru-RU" sz="2400" dirty="0" smtClean="0">
                <a:latin typeface="Arial Narrow" panose="020B0606020202030204" pitchFamily="34" charset="0"/>
              </a:rPr>
              <a:t> week (на этой неделе), </a:t>
            </a:r>
            <a:r>
              <a:rPr lang="ru-RU" sz="2400" dirty="0" err="1" smtClean="0">
                <a:latin typeface="Arial Narrow" panose="020B0606020202030204" pitchFamily="34" charset="0"/>
              </a:rPr>
              <a:t>this</a:t>
            </a:r>
            <a:r>
              <a:rPr lang="ru-RU" sz="2400" dirty="0" smtClean="0">
                <a:latin typeface="Arial Narrow" panose="020B0606020202030204" pitchFamily="34" charset="0"/>
              </a:rPr>
              <a:t> morning (сегодня утром), today (сегодня)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ru-RU" sz="2400" dirty="0" err="1" smtClean="0">
                <a:latin typeface="Arial Narrow" panose="020B0606020202030204" pitchFamily="34" charset="0"/>
              </a:rPr>
              <a:t>This</a:t>
            </a:r>
            <a:r>
              <a:rPr lang="ru-RU" sz="2400" dirty="0" smtClean="0">
                <a:latin typeface="Arial Narrow" panose="020B0606020202030204" pitchFamily="34" charset="0"/>
              </a:rPr>
              <a:t> week </a:t>
            </a:r>
            <a:r>
              <a:rPr lang="ru-RU" sz="2400" dirty="0" err="1" smtClean="0">
                <a:latin typeface="Arial Narrow" panose="020B0606020202030204" pitchFamily="34" charset="0"/>
              </a:rPr>
              <a:t>we</a:t>
            </a:r>
            <a:r>
              <a:rPr lang="ru-RU" sz="2400" dirty="0" smtClean="0">
                <a:latin typeface="Arial Narrow" panose="020B0606020202030204" pitchFamily="34" charset="0"/>
              </a:rPr>
              <a:t> have watched 5 </a:t>
            </a:r>
            <a:r>
              <a:rPr lang="ru-RU" sz="2400" dirty="0" err="1" smtClean="0">
                <a:latin typeface="Arial Narrow" panose="020B0606020202030204" pitchFamily="34" charset="0"/>
              </a:rPr>
              <a:t>episodes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Today I have visited </a:t>
            </a:r>
            <a:r>
              <a:rPr lang="ru-RU" sz="2400" dirty="0" err="1" smtClean="0">
                <a:latin typeface="Arial Narrow" panose="020B0606020202030204" pitchFamily="34" charset="0"/>
              </a:rPr>
              <a:t>the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cardiologist</a:t>
            </a:r>
            <a:r>
              <a:rPr lang="ru-RU" sz="2400" dirty="0" smtClean="0">
                <a:latin typeface="Arial Narrow" pitchFamily="34" charset="0"/>
              </a:rPr>
              <a:t>.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Picture 18" descr="https://torg94.com/wp-content/uploads/2020/03/pravila-1024x697.jpg"/>
          <p:cNvPicPr>
            <a:picLocks noChangeAspect="1" noChangeArrowheads="1"/>
          </p:cNvPicPr>
          <p:nvPr/>
        </p:nvPicPr>
        <p:blipFill>
          <a:blip r:embed="rId2" cstate="print"/>
          <a:srcRect l="17364" r="24485"/>
          <a:stretch>
            <a:fillRect/>
          </a:stretch>
        </p:blipFill>
        <p:spPr bwMode="auto">
          <a:xfrm>
            <a:off x="6749143" y="1699081"/>
            <a:ext cx="1654628" cy="1936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8424" y="642901"/>
            <a:ext cx="7765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When do we use </a:t>
            </a:r>
            <a:r>
              <a:rPr lang="ru-RU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Present Perfect</a:t>
            </a:r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?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1). The action happened in </a:t>
            </a:r>
            <a:b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 unstated period in the past </a:t>
            </a:r>
            <a:b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but the result is important now. 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Barbara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has</a:t>
            </a:r>
            <a:r>
              <a:rPr lang="ru-RU" sz="2400" dirty="0">
                <a:latin typeface="Arial Narrow" panose="020B0606020202030204" pitchFamily="34" charset="0"/>
              </a:rPr>
              <a:t> bought </a:t>
            </a:r>
            <a:r>
              <a:rPr lang="ru-RU" sz="2400" dirty="0" err="1">
                <a:latin typeface="Arial Narrow" panose="020B0606020202030204" pitchFamily="34" charset="0"/>
              </a:rPr>
              <a:t>a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beautiful necklace</a:t>
            </a:r>
            <a:r>
              <a:rPr lang="ru-RU" sz="2400" dirty="0" smtClean="0">
                <a:latin typeface="Arial Narrow" pitchFamily="34" charset="0"/>
              </a:rPr>
              <a:t>. 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I </a:t>
            </a:r>
            <a:r>
              <a:rPr lang="ru-RU" sz="2400" dirty="0">
                <a:latin typeface="Arial Narrow" panose="020B0606020202030204" pitchFamily="34" charset="0"/>
              </a:rPr>
              <a:t>know </a:t>
            </a:r>
            <a:r>
              <a:rPr lang="en-US" sz="2400" dirty="0" smtClean="0">
                <a:latin typeface="Arial Narrow" panose="020B0606020202030204" pitchFamily="34" charset="0"/>
              </a:rPr>
              <a:t>Nora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We</a:t>
            </a:r>
            <a:r>
              <a:rPr lang="ru-RU" sz="2400" dirty="0">
                <a:latin typeface="Arial Narrow" panose="020B0606020202030204" pitchFamily="34" charset="0"/>
              </a:rPr>
              <a:t> have already </a:t>
            </a:r>
            <a:r>
              <a:rPr lang="ru-RU" sz="2400" dirty="0" err="1">
                <a:latin typeface="Arial Narrow" panose="020B0606020202030204" pitchFamily="34" charset="0"/>
              </a:rPr>
              <a:t>met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Liz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has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lost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her</a:t>
            </a:r>
            <a:r>
              <a:rPr lang="ru-RU" sz="2400" dirty="0">
                <a:latin typeface="Arial Narrow" panose="020B0606020202030204" pitchFamily="34" charset="0"/>
              </a:rPr>
              <a:t> wallet, </a:t>
            </a:r>
            <a:r>
              <a:rPr lang="ru-RU" sz="2400" dirty="0" err="1">
                <a:latin typeface="Arial Narrow" panose="020B0606020202030204" pitchFamily="34" charset="0"/>
              </a:rPr>
              <a:t>she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can’t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pay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the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bill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0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63071" y="326572"/>
            <a:ext cx="8323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3). Your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experience. </a:t>
            </a:r>
            <a:endParaRPr lang="en-US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Опыт</a:t>
            </a:r>
            <a:r>
              <a:rPr lang="ru-RU" sz="2400" dirty="0">
                <a:latin typeface="Arial Narrow" panose="020B0606020202030204" pitchFamily="34" charset="0"/>
              </a:rPr>
              <a:t>, который </a:t>
            </a:r>
            <a:r>
              <a:rPr lang="ru-RU" sz="2400" dirty="0" smtClean="0">
                <a:latin typeface="Arial Narrow" panose="020B0606020202030204" pitchFamily="34" charset="0"/>
              </a:rPr>
              <a:t>случился с вами к </a:t>
            </a:r>
            <a:r>
              <a:rPr lang="ru-RU" sz="2400" dirty="0">
                <a:latin typeface="Arial Narrow" panose="020B0606020202030204" pitchFamily="34" charset="0"/>
              </a:rPr>
              <a:t>настоящему </a:t>
            </a:r>
            <a:r>
              <a:rPr lang="ru-RU" sz="2400" dirty="0" smtClean="0">
                <a:latin typeface="Arial Narrow" panose="020B0606020202030204" pitchFamily="34" charset="0"/>
              </a:rPr>
              <a:t>времени.</a:t>
            </a:r>
            <a:r>
              <a:rPr lang="en-US" sz="2400" dirty="0" smtClean="0"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Have </a:t>
            </a:r>
            <a:r>
              <a:rPr lang="ru-RU" sz="2400" dirty="0" err="1">
                <a:latin typeface="Arial Narrow" panose="020B0606020202030204" pitchFamily="34" charset="0"/>
              </a:rPr>
              <a:t>you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ever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been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to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Spain</a:t>
            </a:r>
            <a:r>
              <a:rPr lang="ru-RU" sz="2400" dirty="0" smtClean="0">
                <a:latin typeface="Arial Narrow" panose="020B0606020202030204" pitchFamily="34" charset="0"/>
              </a:rPr>
              <a:t>?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 err="1">
                <a:latin typeface="Arial Narrow" panose="020B0606020202030204" pitchFamily="34" charset="0"/>
              </a:rPr>
              <a:t>Mary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has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been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to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Paris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I have </a:t>
            </a:r>
            <a:r>
              <a:rPr lang="ru-RU" sz="2400" dirty="0" err="1">
                <a:latin typeface="Arial Narrow" panose="020B0606020202030204" pitchFamily="34" charset="0"/>
              </a:rPr>
              <a:t>never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eaten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pickled snails</a:t>
            </a:r>
            <a:r>
              <a:rPr lang="ru-RU" sz="2400" dirty="0" smtClean="0">
                <a:latin typeface="Arial Narrow" pitchFamily="34" charset="0"/>
              </a:rPr>
              <a:t>. </a:t>
            </a:r>
            <a:endParaRPr lang="ru-RU" sz="2400" dirty="0">
              <a:latin typeface="Arial Narrow" pitchFamily="34" charset="0"/>
            </a:endParaRPr>
          </a:p>
          <a:p>
            <a:r>
              <a:rPr lang="ru-RU" sz="2400" dirty="0" err="1">
                <a:latin typeface="Arial Narrow" panose="020B0606020202030204" pitchFamily="34" charset="0"/>
              </a:rPr>
              <a:t>Bob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has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studied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Japanese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284" y="3072348"/>
            <a:ext cx="8079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4). Changes.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Изменения</a:t>
            </a:r>
            <a:r>
              <a:rPr lang="ru-RU" sz="2400" dirty="0">
                <a:latin typeface="Arial Narrow" panose="020B0606020202030204" pitchFamily="34" charset="0"/>
              </a:rPr>
              <a:t>, которые произошли с течением </a:t>
            </a:r>
            <a:r>
              <a:rPr lang="ru-RU" sz="2400" dirty="0" smtClean="0">
                <a:latin typeface="Arial Narrow" panose="020B0606020202030204" pitchFamily="34" charset="0"/>
              </a:rPr>
              <a:t>времени</a:t>
            </a:r>
            <a:r>
              <a:rPr lang="en-US" sz="2400" dirty="0" smtClean="0"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AU" sz="2400" dirty="0" smtClean="0">
                <a:latin typeface="Arial Narrow" panose="020B0606020202030204" pitchFamily="34" charset="0"/>
              </a:rPr>
              <a:t>The boy </a:t>
            </a:r>
            <a:r>
              <a:rPr lang="en-AU" sz="2400" dirty="0">
                <a:latin typeface="Arial Narrow" panose="020B0606020202030204" pitchFamily="34" charset="0"/>
              </a:rPr>
              <a:t>has grown since the last time </a:t>
            </a:r>
            <a:r>
              <a:rPr lang="en-US" sz="2400" dirty="0" smtClean="0">
                <a:latin typeface="Arial Narrow" panose="020B0606020202030204" pitchFamily="34" charset="0"/>
              </a:rPr>
              <a:t>we</a:t>
            </a:r>
            <a:r>
              <a:rPr lang="en-AU" sz="2400" dirty="0" smtClean="0">
                <a:latin typeface="Arial Narrow" panose="020B0606020202030204" pitchFamily="34" charset="0"/>
              </a:rPr>
              <a:t> </a:t>
            </a:r>
            <a:r>
              <a:rPr lang="en-AU" sz="2400" dirty="0">
                <a:latin typeface="Arial Narrow" panose="020B0606020202030204" pitchFamily="34" charset="0"/>
              </a:rPr>
              <a:t>saw him.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The humanity has become more aware about </a:t>
            </a:r>
            <a:r>
              <a:rPr lang="en-US" sz="2400" dirty="0" smtClean="0">
                <a:latin typeface="Arial Narrow" pitchFamily="34" charset="0"/>
              </a:rPr>
              <a:t>environmental problems</a:t>
            </a:r>
            <a:r>
              <a:rPr lang="en-AU" sz="2400" dirty="0" smtClean="0">
                <a:latin typeface="Arial Narrow" pitchFamily="34" charset="0"/>
              </a:rPr>
              <a:t>. </a:t>
            </a:r>
            <a:endParaRPr lang="en-US" sz="2400" dirty="0" smtClean="0">
              <a:latin typeface="Arial Narrow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5). The action you expect.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Незавершенное </a:t>
            </a:r>
            <a:r>
              <a:rPr lang="ru-RU" sz="2400" dirty="0">
                <a:latin typeface="Arial Narrow" panose="020B0606020202030204" pitchFamily="34" charset="0"/>
              </a:rPr>
              <a:t>действие, которое вы </a:t>
            </a:r>
            <a:r>
              <a:rPr lang="ru-RU" sz="2400" dirty="0" smtClean="0">
                <a:latin typeface="Arial Narrow" panose="020B0606020202030204" pitchFamily="34" charset="0"/>
              </a:rPr>
              <a:t>ожидаете</a:t>
            </a:r>
            <a:r>
              <a:rPr lang="en-US" sz="2400" dirty="0" smtClean="0"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AU" sz="2400" dirty="0" smtClean="0">
                <a:latin typeface="Arial Narrow" panose="020B0606020202030204" pitchFamily="34" charset="0"/>
              </a:rPr>
              <a:t>Students </a:t>
            </a:r>
            <a:r>
              <a:rPr lang="en-AU" sz="2400" dirty="0">
                <a:latin typeface="Arial Narrow" panose="020B0606020202030204" pitchFamily="34" charset="0"/>
              </a:rPr>
              <a:t>have not finished the task yet.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David</a:t>
            </a:r>
            <a:r>
              <a:rPr lang="en-AU" sz="2400" dirty="0" smtClean="0">
                <a:latin typeface="Arial Narrow" panose="020B0606020202030204" pitchFamily="34" charset="0"/>
              </a:rPr>
              <a:t> </a:t>
            </a:r>
            <a:r>
              <a:rPr lang="en-AU" sz="2400" dirty="0">
                <a:latin typeface="Arial Narrow" panose="020B0606020202030204" pitchFamily="34" charset="0"/>
              </a:rPr>
              <a:t>has still not arrived.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18" descr="https://torg94.com/wp-content/uploads/2020/03/pravila-1024x697.jpg"/>
          <p:cNvPicPr>
            <a:picLocks noChangeAspect="1" noChangeArrowheads="1"/>
          </p:cNvPicPr>
          <p:nvPr/>
        </p:nvPicPr>
        <p:blipFill>
          <a:blip r:embed="rId2" cstate="print"/>
          <a:srcRect l="17364" r="24485"/>
          <a:stretch>
            <a:fillRect/>
          </a:stretch>
        </p:blipFill>
        <p:spPr bwMode="auto">
          <a:xfrm>
            <a:off x="6858000" y="1296309"/>
            <a:ext cx="1654628" cy="1936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5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2879</TotalTime>
  <Words>626</Words>
  <Application>Microsoft Office PowerPoint</Application>
  <PresentationFormat>Экран (4:3)</PresentationFormat>
  <Paragraphs>251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376</cp:revision>
  <dcterms:created xsi:type="dcterms:W3CDTF">2018-12-05T07:02:39Z</dcterms:created>
  <dcterms:modified xsi:type="dcterms:W3CDTF">2022-06-21T18:26:14Z</dcterms:modified>
</cp:coreProperties>
</file>