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70" r:id="rId7"/>
    <p:sldId id="261" r:id="rId8"/>
    <p:sldId id="269" r:id="rId9"/>
    <p:sldId id="282" r:id="rId10"/>
    <p:sldId id="271" r:id="rId11"/>
    <p:sldId id="272" r:id="rId12"/>
    <p:sldId id="273" r:id="rId13"/>
    <p:sldId id="274" r:id="rId14"/>
    <p:sldId id="275" r:id="rId15"/>
    <p:sldId id="277" r:id="rId16"/>
    <p:sldId id="276" r:id="rId17"/>
    <p:sldId id="278" r:id="rId18"/>
    <p:sldId id="279" r:id="rId19"/>
    <p:sldId id="268" r:id="rId20"/>
    <p:sldId id="280" r:id="rId21"/>
    <p:sldId id="262" r:id="rId22"/>
    <p:sldId id="263" r:id="rId23"/>
    <p:sldId id="264" r:id="rId24"/>
    <p:sldId id="266" r:id="rId25"/>
    <p:sldId id="265" r:id="rId26"/>
    <p:sldId id="267" r:id="rId27"/>
    <p:sldId id="283" r:id="rId28"/>
    <p:sldId id="281" r:id="rId29"/>
  </p:sldIdLst>
  <p:sldSz cx="9144000" cy="6858000" type="screen4x3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5F2DB-339B-4F97-BE4F-83BD64B64FD1}" type="datetimeFigureOut">
              <a:rPr lang="ru-RU" smtClean="0"/>
              <a:pPr/>
              <a:t>18.06.2022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7698B-4DE2-4A15-B176-6F2A33862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357166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21455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28728" y="214290"/>
            <a:ext cx="66437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учреждение «Детский сад №1 Берёзка»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поселка Мостовского муниципального образования Мостовский район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643050"/>
            <a:ext cx="8279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 ДЕНЬГИ И ИХ ЗНАЧЕНИЕ?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3372" y="4357694"/>
            <a:ext cx="5000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Ляшенко Ирина Викторовна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71736" y="357166"/>
            <a:ext cx="4319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Центр книги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11-04-2022_15-29-49\IMG_20220411_1013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00264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11-04-2022_15-29-49\IMG_20220411_101339.jpg"/>
          <p:cNvPicPr/>
          <p:nvPr/>
        </p:nvPicPr>
        <p:blipFill>
          <a:blip r:embed="rId4" cstate="print"/>
          <a:srcRect l="3688"/>
          <a:stretch>
            <a:fillRect/>
          </a:stretch>
        </p:blipFill>
        <p:spPr bwMode="auto">
          <a:xfrm>
            <a:off x="6786578" y="357166"/>
            <a:ext cx="2028435" cy="3981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11-04-2022_15-29-49\IMG_20220411_1013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500174"/>
            <a:ext cx="3599767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s://www.litres.ru/static/bookimages/37/71/02/37710288.bin.dir/37710288.cov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86256"/>
            <a:ext cx="1499752" cy="23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4214818"/>
            <a:ext cx="173355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 t="6329" b="1898"/>
          <a:stretch>
            <a:fillRect/>
          </a:stretch>
        </p:blipFill>
        <p:spPr bwMode="auto">
          <a:xfrm>
            <a:off x="2643174" y="4286256"/>
            <a:ext cx="146685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4071942"/>
            <a:ext cx="171451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728" y="214290"/>
            <a:ext cx="6430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Центр математики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11-04-2022_15-29-49\IMG_20220411_095456.jpg"/>
          <p:cNvPicPr/>
          <p:nvPr/>
        </p:nvPicPr>
        <p:blipFill>
          <a:blip r:embed="rId3" cstate="print"/>
          <a:srcRect t="18745" b="16624"/>
          <a:stretch>
            <a:fillRect/>
          </a:stretch>
        </p:blipFill>
        <p:spPr bwMode="auto">
          <a:xfrm>
            <a:off x="214282" y="1071546"/>
            <a:ext cx="207170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11-04-2022_15-29-49\IMG_20220411_101544.jpg"/>
          <p:cNvPicPr/>
          <p:nvPr/>
        </p:nvPicPr>
        <p:blipFill>
          <a:blip r:embed="rId4" cstate="print"/>
          <a:srcRect t="7658" r="4631"/>
          <a:stretch>
            <a:fillRect/>
          </a:stretch>
        </p:blipFill>
        <p:spPr bwMode="auto">
          <a:xfrm>
            <a:off x="7072330" y="1285860"/>
            <a:ext cx="181428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инансовая грамотность\31-03-2022_18-48-58\11-04-2022_15-29-49\IMG_20220411_101606.jpg"/>
          <p:cNvPicPr/>
          <p:nvPr/>
        </p:nvPicPr>
        <p:blipFill>
          <a:blip r:embed="rId5" cstate="print"/>
          <a:srcRect b="14487"/>
          <a:stretch>
            <a:fillRect/>
          </a:stretch>
        </p:blipFill>
        <p:spPr bwMode="auto">
          <a:xfrm>
            <a:off x="285720" y="4071918"/>
            <a:ext cx="185738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11-04-2022_15-29-49\IMG_20220411_101553.jpg"/>
          <p:cNvPicPr/>
          <p:nvPr/>
        </p:nvPicPr>
        <p:blipFill>
          <a:blip r:embed="rId6" cstate="print"/>
          <a:srcRect l="16356" t="4326"/>
          <a:stretch>
            <a:fillRect/>
          </a:stretch>
        </p:blipFill>
        <p:spPr bwMode="auto">
          <a:xfrm>
            <a:off x="5000628" y="1214423"/>
            <a:ext cx="1571636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11-04-2022_15-29-49\IMG_20220411_144343.jpg"/>
          <p:cNvPicPr/>
          <p:nvPr/>
        </p:nvPicPr>
        <p:blipFill>
          <a:blip r:embed="rId7" cstate="print"/>
          <a:srcRect t="20430" b="3106"/>
          <a:stretch>
            <a:fillRect/>
          </a:stretch>
        </p:blipFill>
        <p:spPr bwMode="auto">
          <a:xfrm>
            <a:off x="2428860" y="1214422"/>
            <a:ext cx="207170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инансовая грамотность\IMG_20220310_094932.jpg"/>
          <p:cNvPicPr/>
          <p:nvPr/>
        </p:nvPicPr>
        <p:blipFill>
          <a:blip r:embed="rId8" cstate="print"/>
          <a:srcRect l="10033" t="4248" b="4425"/>
          <a:stretch>
            <a:fillRect/>
          </a:stretch>
        </p:blipFill>
        <p:spPr bwMode="auto">
          <a:xfrm>
            <a:off x="3214678" y="4143380"/>
            <a:ext cx="142876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184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Центр науки и природы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 descr="C:\Users\User\Desktop\финансовая грамотность\31-03-2022_18-48-58\11-04-2022_15-29-49\IMG_20220411_103151.jpg"/>
          <p:cNvPicPr/>
          <p:nvPr/>
        </p:nvPicPr>
        <p:blipFill>
          <a:blip r:embed="rId3" cstate="print"/>
          <a:srcRect r="10048"/>
          <a:stretch>
            <a:fillRect/>
          </a:stretch>
        </p:blipFill>
        <p:spPr bwMode="auto">
          <a:xfrm>
            <a:off x="214282" y="1285861"/>
            <a:ext cx="314327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11-04-2022_15-29-49\IMG_20220411_102819.jpg"/>
          <p:cNvPicPr/>
          <p:nvPr/>
        </p:nvPicPr>
        <p:blipFill>
          <a:blip r:embed="rId4" cstate="print"/>
          <a:srcRect t="17133" b="16031"/>
          <a:stretch>
            <a:fillRect/>
          </a:stretch>
        </p:blipFill>
        <p:spPr bwMode="auto">
          <a:xfrm>
            <a:off x="6715140" y="1428736"/>
            <a:ext cx="2014539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11-04-2022_15-29-49\IMG_20220411_102710.jpg"/>
          <p:cNvPicPr/>
          <p:nvPr/>
        </p:nvPicPr>
        <p:blipFill>
          <a:blip r:embed="rId5" cstate="print"/>
          <a:srcRect l="5612" r="19027" b="6061"/>
          <a:stretch>
            <a:fillRect/>
          </a:stretch>
        </p:blipFill>
        <p:spPr bwMode="auto">
          <a:xfrm>
            <a:off x="6072198" y="4643446"/>
            <a:ext cx="2857520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11-04-2022_15-29-49\IMG_20220411_102128.jpg"/>
          <p:cNvPicPr/>
          <p:nvPr/>
        </p:nvPicPr>
        <p:blipFill>
          <a:blip r:embed="rId6" cstate="print"/>
          <a:srcRect l="12988" r="17905"/>
          <a:stretch>
            <a:fillRect/>
          </a:stretch>
        </p:blipFill>
        <p:spPr bwMode="auto">
          <a:xfrm>
            <a:off x="285720" y="3929066"/>
            <a:ext cx="2857520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инансовая грамотность\31-03-2022_18-48-58\11-04-2022_15-29-49\IMG_20220411_102323.jpg"/>
          <p:cNvPicPr/>
          <p:nvPr/>
        </p:nvPicPr>
        <p:blipFill>
          <a:blip r:embed="rId7" cstate="print"/>
          <a:srcRect l="4971" r="19348"/>
          <a:stretch>
            <a:fillRect/>
          </a:stretch>
        </p:blipFill>
        <p:spPr bwMode="auto">
          <a:xfrm>
            <a:off x="3643306" y="2428868"/>
            <a:ext cx="2643206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User\Desktop\финансовая грамотность\31-03-2022_18-48-58\IMG_20220310_092026.jpg"/>
          <p:cNvPicPr/>
          <p:nvPr/>
        </p:nvPicPr>
        <p:blipFill>
          <a:blip r:embed="rId3" cstate="print"/>
          <a:srcRect l="13789" r="7322"/>
          <a:stretch>
            <a:fillRect/>
          </a:stretch>
        </p:blipFill>
        <p:spPr bwMode="auto">
          <a:xfrm>
            <a:off x="214282" y="214290"/>
            <a:ext cx="292895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финансовая грамотность\31-03-2022_18-48-58\IMG_20220310_092050.jpg"/>
          <p:cNvPicPr/>
          <p:nvPr/>
        </p:nvPicPr>
        <p:blipFill>
          <a:blip r:embed="rId4" cstate="print"/>
          <a:srcRect l="12346" r="10202"/>
          <a:stretch>
            <a:fillRect/>
          </a:stretch>
        </p:blipFill>
        <p:spPr bwMode="auto">
          <a:xfrm>
            <a:off x="2786050" y="2928934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IMG_20220310_0921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85728"/>
            <a:ext cx="3183904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IMG_20220310_0921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786058"/>
            <a:ext cx="2000264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222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Центр конструирования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12\IMG_20220411_102411.jpg"/>
          <p:cNvPicPr/>
          <p:nvPr/>
        </p:nvPicPr>
        <p:blipFill>
          <a:blip r:embed="rId3" cstate="print"/>
          <a:srcRect t="5152" r="6200"/>
          <a:stretch>
            <a:fillRect/>
          </a:stretch>
        </p:blipFill>
        <p:spPr bwMode="auto">
          <a:xfrm>
            <a:off x="357158" y="1428736"/>
            <a:ext cx="285752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12\IMG_20220411_102346.jpg"/>
          <p:cNvPicPr/>
          <p:nvPr/>
        </p:nvPicPr>
        <p:blipFill>
          <a:blip r:embed="rId4" cstate="print"/>
          <a:srcRect b="23385"/>
          <a:stretch>
            <a:fillRect/>
          </a:stretch>
        </p:blipFill>
        <p:spPr bwMode="auto">
          <a:xfrm>
            <a:off x="7143768" y="1285860"/>
            <a:ext cx="1834078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IMG_20220318_0908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643050"/>
            <a:ext cx="307183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IMG_20220318_085653.jpg"/>
          <p:cNvPicPr/>
          <p:nvPr/>
        </p:nvPicPr>
        <p:blipFill>
          <a:blip r:embed="rId6" cstate="print"/>
          <a:srcRect l="19081" t="6364"/>
          <a:stretch>
            <a:fillRect/>
          </a:stretch>
        </p:blipFill>
        <p:spPr bwMode="auto">
          <a:xfrm>
            <a:off x="357158" y="4000504"/>
            <a:ext cx="3000396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IMG_20220318_090529.jpg"/>
          <p:cNvPicPr/>
          <p:nvPr/>
        </p:nvPicPr>
        <p:blipFill>
          <a:blip r:embed="rId7" cstate="print"/>
          <a:srcRect l="7215"/>
          <a:stretch>
            <a:fillRect/>
          </a:stretch>
        </p:blipFill>
        <p:spPr bwMode="auto">
          <a:xfrm>
            <a:off x="3571868" y="4000504"/>
            <a:ext cx="2857520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инансовая грамотность\IMG_20220318_092810.jpg"/>
          <p:cNvPicPr/>
          <p:nvPr/>
        </p:nvPicPr>
        <p:blipFill>
          <a:blip r:embed="rId8" cstate="print"/>
          <a:srcRect b="18143"/>
          <a:stretch>
            <a:fillRect/>
          </a:stretch>
        </p:blipFill>
        <p:spPr bwMode="auto">
          <a:xfrm>
            <a:off x="7143768" y="3929066"/>
            <a:ext cx="1714512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User\Desktop\финансовая грамотность\IMG_20220318_100714.jpg"/>
          <p:cNvPicPr/>
          <p:nvPr/>
        </p:nvPicPr>
        <p:blipFill>
          <a:blip r:embed="rId3" cstate="print"/>
          <a:srcRect t="29864" b="14932"/>
          <a:stretch>
            <a:fillRect/>
          </a:stretch>
        </p:blipFill>
        <p:spPr bwMode="auto">
          <a:xfrm>
            <a:off x="357158" y="285728"/>
            <a:ext cx="221457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финансовая грамотность\31-03-2022_18-48-58\IMG_20220315_155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14290"/>
            <a:ext cx="1714512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IMG_20220315_1625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85728"/>
            <a:ext cx="171451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IMG_20220315_1640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57166"/>
            <a:ext cx="1785950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IMG_20220315_1647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143248"/>
            <a:ext cx="171451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IMG_20220315_1707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3786190"/>
            <a:ext cx="1500198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инансовая грамотность\31-03-2022_18-48-58\IMG_20220315_170926.jpg"/>
          <p:cNvPicPr/>
          <p:nvPr/>
        </p:nvPicPr>
        <p:blipFill>
          <a:blip r:embed="rId9" cstate="print"/>
          <a:srcRect l="7039" t="7831" r="5097" b="16560"/>
          <a:stretch>
            <a:fillRect/>
          </a:stretch>
        </p:blipFill>
        <p:spPr bwMode="auto">
          <a:xfrm>
            <a:off x="5214942" y="3786190"/>
            <a:ext cx="1684693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5918" y="214290"/>
            <a:ext cx="41335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Центр искусства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IMG_20220317_093341.jpg"/>
          <p:cNvPicPr/>
          <p:nvPr/>
        </p:nvPicPr>
        <p:blipFill>
          <a:blip r:embed="rId3" cstate="print"/>
          <a:srcRect l="24372" t="9394" r="5238"/>
          <a:stretch>
            <a:fillRect/>
          </a:stretch>
        </p:blipFill>
        <p:spPr bwMode="auto">
          <a:xfrm>
            <a:off x="285720" y="1000108"/>
            <a:ext cx="2786082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IMG_20220317_092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78595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IMG_20220317_093404.jpg"/>
          <p:cNvPicPr/>
          <p:nvPr/>
        </p:nvPicPr>
        <p:blipFill>
          <a:blip r:embed="rId5" cstate="print"/>
          <a:srcRect t="13021" b="5208"/>
          <a:stretch>
            <a:fillRect/>
          </a:stretch>
        </p:blipFill>
        <p:spPr bwMode="auto">
          <a:xfrm>
            <a:off x="3929058" y="1071546"/>
            <a:ext cx="1933575" cy="2990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User\Desktop\финансовая грамотность\11-04-2022_18-03-27\IMG_20220318_093804.jpg"/>
          <p:cNvPicPr/>
          <p:nvPr/>
        </p:nvPicPr>
        <p:blipFill>
          <a:blip r:embed="rId6" cstate="print"/>
          <a:srcRect t="9699" r="1366" b="12100"/>
          <a:stretch>
            <a:fillRect/>
          </a:stretch>
        </p:blipFill>
        <p:spPr bwMode="auto">
          <a:xfrm>
            <a:off x="4714876" y="4214818"/>
            <a:ext cx="364333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User\Desktop\финансовая грамотность\31-03-2022_18-48-58\IMG_20220311_094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357166"/>
            <a:ext cx="4167072" cy="2205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финансовая грамотность\31-03-2022_18-48-58\IMG_20220311_094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28604"/>
            <a:ext cx="1928826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IMG_20220309_093844.jpg"/>
          <p:cNvPicPr/>
          <p:nvPr/>
        </p:nvPicPr>
        <p:blipFill>
          <a:blip r:embed="rId5" cstate="print"/>
          <a:srcRect l="3688" r="9888"/>
          <a:stretch>
            <a:fillRect/>
          </a:stretch>
        </p:blipFill>
        <p:spPr bwMode="auto">
          <a:xfrm>
            <a:off x="357158" y="3143248"/>
            <a:ext cx="321471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11-04-2022_18-03-27\IMG_20220318_0938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214818"/>
            <a:ext cx="3500462" cy="23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User\Desktop\финансовая грамотность\31-03-2022_18-48-58\IMG_20220321_150944.jpg"/>
          <p:cNvPicPr/>
          <p:nvPr/>
        </p:nvPicPr>
        <p:blipFill>
          <a:blip r:embed="rId3" cstate="print"/>
          <a:srcRect t="9839" b="26341"/>
          <a:stretch>
            <a:fillRect/>
          </a:stretch>
        </p:blipFill>
        <p:spPr bwMode="auto">
          <a:xfrm>
            <a:off x="4572000" y="214290"/>
            <a:ext cx="3143272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финансовая грамотность\31-03-2022_18-48-58\IMG_20220315_102720.jpg"/>
          <p:cNvPicPr/>
          <p:nvPr/>
        </p:nvPicPr>
        <p:blipFill>
          <a:blip r:embed="rId4" cstate="print"/>
          <a:srcRect t="13401" r="4757" b="28499"/>
          <a:stretch>
            <a:fillRect/>
          </a:stretch>
        </p:blipFill>
        <p:spPr bwMode="auto">
          <a:xfrm>
            <a:off x="428596" y="285728"/>
            <a:ext cx="2428892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IMG_20220315_102641.jpg"/>
          <p:cNvPicPr/>
          <p:nvPr/>
        </p:nvPicPr>
        <p:blipFill>
          <a:blip r:embed="rId5" cstate="print"/>
          <a:srcRect l="13469"/>
          <a:stretch>
            <a:fillRect/>
          </a:stretch>
        </p:blipFill>
        <p:spPr bwMode="auto">
          <a:xfrm>
            <a:off x="2214546" y="4143380"/>
            <a:ext cx="3714777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User\Desktop\финансовая грамотность\11-04-2022_18-03-27\IMG_20220318_094140.jpg"/>
          <p:cNvPicPr/>
          <p:nvPr/>
        </p:nvPicPr>
        <p:blipFill>
          <a:blip r:embed="rId3" cstate="print"/>
          <a:srcRect l="13789"/>
          <a:stretch>
            <a:fillRect/>
          </a:stretch>
        </p:blipFill>
        <p:spPr bwMode="auto">
          <a:xfrm>
            <a:off x="285720" y="428604"/>
            <a:ext cx="342902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финансовая грамотность\11-04-2022_18-03-27\IMG_20220318_094127.jpg"/>
          <p:cNvPicPr/>
          <p:nvPr/>
        </p:nvPicPr>
        <p:blipFill>
          <a:blip r:embed="rId4" cstate="print"/>
          <a:srcRect l="24212" r="12444"/>
          <a:stretch>
            <a:fillRect/>
          </a:stretch>
        </p:blipFill>
        <p:spPr bwMode="auto">
          <a:xfrm>
            <a:off x="5857884" y="428604"/>
            <a:ext cx="2857520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игры для космоса\11-04-2022_18-23-07\IMG_20211026_160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928934"/>
            <a:ext cx="307183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игры для космоса\11-04-2022_18-23-07\IMG_20211112_090602.jpg"/>
          <p:cNvPicPr/>
          <p:nvPr/>
        </p:nvPicPr>
        <p:blipFill>
          <a:blip r:embed="rId6" cstate="print"/>
          <a:srcRect l="6574" t="4242" r="6517"/>
          <a:stretch>
            <a:fillRect/>
          </a:stretch>
        </p:blipFill>
        <p:spPr bwMode="auto">
          <a:xfrm>
            <a:off x="3786182" y="2571744"/>
            <a:ext cx="328614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игры для космоса\11-04-2022_18-23-07\IMG_20211112_091630.jpg"/>
          <p:cNvPicPr/>
          <p:nvPr/>
        </p:nvPicPr>
        <p:blipFill>
          <a:blip r:embed="rId7" cstate="print"/>
          <a:srcRect l="12988" r="1549"/>
          <a:stretch>
            <a:fillRect/>
          </a:stretch>
        </p:blipFill>
        <p:spPr bwMode="auto">
          <a:xfrm>
            <a:off x="3428992" y="5000636"/>
            <a:ext cx="3071834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User\Desktop\финансовая грамотность\31-03-2022_18-48-58\11-04-2022_15-29-49\IMG_20220411_142414.jpg"/>
          <p:cNvPicPr/>
          <p:nvPr/>
        </p:nvPicPr>
        <p:blipFill>
          <a:blip r:embed="rId3" cstate="print"/>
          <a:srcRect l="8979" t="10000" r="2352"/>
          <a:stretch>
            <a:fillRect/>
          </a:stretch>
        </p:blipFill>
        <p:spPr bwMode="auto">
          <a:xfrm>
            <a:off x="928662" y="785794"/>
            <a:ext cx="7643866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3042" y="428604"/>
            <a:ext cx="55326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 коллекция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денег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C:\Users\User\Desktop\финансовая грамотность\11-04-2022_18-03-27\IMG_20220318_0938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7072362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User\Desktop\финансовая грамотность\IMG_20220321_094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786190"/>
            <a:ext cx="1500198" cy="283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User\Desktop\финансовая грамотность\IMG_20220321_094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071678"/>
            <a:ext cx="1928826" cy="3644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User\Desktop\финансовая грамотность\IMG_20220321_163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143116"/>
            <a:ext cx="1857388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User\Desktop\финансовая грамотность\IMG_20220321_164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1743414" cy="3294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User\Desktop\финансовая грамотность\31-03-2022_18-48-58\IMG_20220310_0858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57166"/>
            <a:ext cx="1587994" cy="300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00298" y="214290"/>
            <a:ext cx="45005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Центр игры и общения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финансовая грамотность\IMG_20220321_094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357166"/>
            <a:ext cx="1907374" cy="3603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User\Desktop\финансовая грамотность\IMG_20220321_095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286016" cy="3643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User\Desktop\финансовая грамотность\IMG_20220321_094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000504"/>
            <a:ext cx="1512375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11-04-2022_15-29-49\IMG_20220411_141230.jpg"/>
          <p:cNvPicPr/>
          <p:nvPr/>
        </p:nvPicPr>
        <p:blipFill>
          <a:blip r:embed="rId6" cstate="print"/>
          <a:srcRect l="11897" r="4310"/>
          <a:stretch>
            <a:fillRect/>
          </a:stretch>
        </p:blipFill>
        <p:spPr bwMode="auto">
          <a:xfrm>
            <a:off x="2928926" y="571480"/>
            <a:ext cx="385765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User\Desktop\финансовая грамотность\IMG_20220321_095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286256"/>
            <a:ext cx="4278347" cy="2264383"/>
          </a:xfrm>
          <a:prstGeom prst="rect">
            <a:avLst/>
          </a:prstGeom>
          <a:noFill/>
        </p:spPr>
      </p:pic>
      <p:pic>
        <p:nvPicPr>
          <p:cNvPr id="4099" name="Picture 3" descr="C:\Users\User\Desktop\финансовая грамотность\IMG_20220321_095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155140" cy="4071942"/>
          </a:xfrm>
          <a:prstGeom prst="rect">
            <a:avLst/>
          </a:prstGeom>
          <a:noFill/>
        </p:spPr>
      </p:pic>
      <p:pic>
        <p:nvPicPr>
          <p:cNvPr id="4100" name="Picture 4" descr="C:\Users\User\Desktop\финансовая грамотность\IMG_20220321_094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14290"/>
            <a:ext cx="1857388" cy="3509367"/>
          </a:xfrm>
          <a:prstGeom prst="rect">
            <a:avLst/>
          </a:prstGeom>
          <a:noFill/>
        </p:spPr>
      </p:pic>
      <p:pic>
        <p:nvPicPr>
          <p:cNvPr id="6" name="Рисунок 5" descr="C:\Users\User\Desktop\финансовая грамотность\31-03-2022_18-48-58\11-04-2022_15-29-49\IMG_20220411_141512.jpg"/>
          <p:cNvPicPr/>
          <p:nvPr/>
        </p:nvPicPr>
        <p:blipFill>
          <a:blip r:embed="rId6" cstate="print"/>
          <a:srcRect l="9300" r="3795"/>
          <a:stretch>
            <a:fillRect/>
          </a:stretch>
        </p:blipFill>
        <p:spPr bwMode="auto">
          <a:xfrm>
            <a:off x="2714612" y="785794"/>
            <a:ext cx="350046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C:\Users\User\Desktop\финансовая грамотность\31-03-2022_18-48-58\IMG_20220309_093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143380"/>
            <a:ext cx="4167407" cy="220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C:\Users\User\Desktop\финансовая грамотность\31-03-2022_18-48-58\IMG_20220309_110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42918"/>
            <a:ext cx="3929090" cy="272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Users\User\Desktop\финансовая грамотность\31-03-2022_18-48-58\IMG_20220311_100211.jpg"/>
          <p:cNvPicPr>
            <a:picLocks noChangeAspect="1" noChangeArrowheads="1"/>
          </p:cNvPicPr>
          <p:nvPr/>
        </p:nvPicPr>
        <p:blipFill>
          <a:blip r:embed="rId5" cstate="print"/>
          <a:srcRect l="36921"/>
          <a:stretch>
            <a:fillRect/>
          </a:stretch>
        </p:blipFill>
        <p:spPr bwMode="auto">
          <a:xfrm>
            <a:off x="5429256" y="857232"/>
            <a:ext cx="3479982" cy="2919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C:\Users\User\Desktop\финансовая грамотность\31-03-2022_18-48-58\IMG_20220311_100255.jpg"/>
          <p:cNvPicPr>
            <a:picLocks noChangeAspect="1" noChangeArrowheads="1"/>
          </p:cNvPicPr>
          <p:nvPr/>
        </p:nvPicPr>
        <p:blipFill>
          <a:blip r:embed="rId6" cstate="print"/>
          <a:srcRect l="14062"/>
          <a:stretch>
            <a:fillRect/>
          </a:stretch>
        </p:blipFill>
        <p:spPr bwMode="auto">
          <a:xfrm>
            <a:off x="285721" y="3643314"/>
            <a:ext cx="321471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User\Desktop\финансовая грамотность\IMG_20220321_100339.jpg"/>
          <p:cNvPicPr>
            <a:picLocks noChangeAspect="1" noChangeArrowheads="1"/>
          </p:cNvPicPr>
          <p:nvPr/>
        </p:nvPicPr>
        <p:blipFill>
          <a:blip r:embed="rId3" cstate="print"/>
          <a:srcRect l="20508" r="20380"/>
          <a:stretch>
            <a:fillRect/>
          </a:stretch>
        </p:blipFill>
        <p:spPr bwMode="auto">
          <a:xfrm>
            <a:off x="5357818" y="571480"/>
            <a:ext cx="3500462" cy="3134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User\Desktop\финансовая грамотность\IMG_20220321_100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786190"/>
            <a:ext cx="1500198" cy="2834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C:\Users\User\Desktop\финансовая грамотность\31-03-2022_18-48-58\IMG_20220311_10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2041711" cy="3857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5" name="Picture 5" descr="C:\Users\User\Desktop\финансовая грамотность\31-03-2022_18-48-58\IMG_20220311_100800.jpg"/>
          <p:cNvPicPr>
            <a:picLocks noChangeAspect="1" noChangeArrowheads="1"/>
          </p:cNvPicPr>
          <p:nvPr/>
        </p:nvPicPr>
        <p:blipFill>
          <a:blip r:embed="rId6" cstate="print"/>
          <a:srcRect t="11539"/>
          <a:stretch>
            <a:fillRect/>
          </a:stretch>
        </p:blipFill>
        <p:spPr bwMode="auto">
          <a:xfrm>
            <a:off x="2786050" y="285728"/>
            <a:ext cx="1966091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6" name="Picture 6" descr="C:\Users\User\Desktop\финансовая грамотность\31-03-2022_18-48-58\IMG_20220311_101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4286256"/>
            <a:ext cx="4143372" cy="2192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User\Desktop\финансовая грамотность\31-03-2022_18-48-58\IMG_20220311_10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1966091" cy="3714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C:\Users\User\Desktop\финансовая грамотность\IMG_20220321_10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71480"/>
            <a:ext cx="4454196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 descr="C:\Users\User\Desktop\финансовая грамотность\IMG_20220321_101452.jpg"/>
          <p:cNvPicPr>
            <a:picLocks noChangeAspect="1" noChangeArrowheads="1"/>
          </p:cNvPicPr>
          <p:nvPr/>
        </p:nvPicPr>
        <p:blipFill>
          <a:blip r:embed="rId5" cstate="print"/>
          <a:srcRect l="3125" r="19531"/>
          <a:stretch>
            <a:fillRect/>
          </a:stretch>
        </p:blipFill>
        <p:spPr bwMode="auto">
          <a:xfrm>
            <a:off x="4143372" y="3429000"/>
            <a:ext cx="386265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14480" y="285728"/>
            <a:ext cx="552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Опрос родителей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C:\Users\User\Desktop\11-04-2022_18-58-08\IMG_20220320_161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14423"/>
            <a:ext cx="2571768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11-04-2022_18-58-08\IMG_20220320_1618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285860"/>
            <a:ext cx="2500330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11-04-2022_18-58-08\IMG_20220320_1618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85860"/>
            <a:ext cx="2428892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500042"/>
            <a:ext cx="6193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 проекта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IMG_20220317_154534.jpg"/>
          <p:cNvPicPr/>
          <p:nvPr/>
        </p:nvPicPr>
        <p:blipFill>
          <a:blip r:embed="rId3" cstate="print"/>
          <a:srcRect b="23029"/>
          <a:stretch>
            <a:fillRect/>
          </a:stretch>
        </p:blipFill>
        <p:spPr bwMode="auto">
          <a:xfrm>
            <a:off x="357158" y="1571612"/>
            <a:ext cx="207170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ьная выноска 4"/>
          <p:cNvSpPr/>
          <p:nvPr/>
        </p:nvSpPr>
        <p:spPr>
          <a:xfrm rot="3506463">
            <a:off x="2188790" y="2036176"/>
            <a:ext cx="1351591" cy="13662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14546" y="2285992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меня получилось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C:\Users\User\Desktop\финансовая грамотность\31-03-2022_18-48-58\IMG_20220317_0934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000108"/>
            <a:ext cx="1822615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Овальная выноска 7"/>
          <p:cNvSpPr/>
          <p:nvPr/>
        </p:nvSpPr>
        <p:spPr>
          <a:xfrm rot="16404019">
            <a:off x="5988334" y="2104379"/>
            <a:ext cx="1517858" cy="10705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15074" y="2143116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Изготовил </a:t>
            </a:r>
          </a:p>
          <a:p>
            <a:r>
              <a:rPr lang="ru-RU" dirty="0" smtClean="0"/>
              <a:t>сам</a:t>
            </a:r>
            <a:endParaRPr lang="ru-RU" dirty="0"/>
          </a:p>
        </p:txBody>
      </p:sp>
      <p:pic>
        <p:nvPicPr>
          <p:cNvPr id="10" name="Рисунок 9" descr="C:\Users\User\Downloads\IMG_20220411_102107.jpg"/>
          <p:cNvPicPr/>
          <p:nvPr/>
        </p:nvPicPr>
        <p:blipFill>
          <a:blip r:embed="rId5" cstate="print"/>
          <a:srcRect b="27463"/>
          <a:stretch>
            <a:fillRect/>
          </a:stretch>
        </p:blipFill>
        <p:spPr bwMode="auto">
          <a:xfrm>
            <a:off x="3929058" y="1571612"/>
            <a:ext cx="2214578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User\Desktop\финансовая грамотность\IMG_20220318_100714.jpg"/>
          <p:cNvPicPr/>
          <p:nvPr/>
        </p:nvPicPr>
        <p:blipFill>
          <a:blip r:embed="rId6" cstate="print"/>
          <a:srcRect t="29864" b="14932"/>
          <a:stretch>
            <a:fillRect/>
          </a:stretch>
        </p:blipFill>
        <p:spPr bwMode="auto">
          <a:xfrm>
            <a:off x="5357818" y="4214818"/>
            <a:ext cx="221457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Овальная выноска 11"/>
          <p:cNvSpPr/>
          <p:nvPr/>
        </p:nvSpPr>
        <p:spPr>
          <a:xfrm rot="15308254">
            <a:off x="4307967" y="4587850"/>
            <a:ext cx="1613215" cy="12858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72000" y="4786322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придумали сами</a:t>
            </a:r>
            <a:endParaRPr lang="ru-RU" dirty="0"/>
          </a:p>
        </p:txBody>
      </p:sp>
      <p:sp>
        <p:nvSpPr>
          <p:cNvPr id="14" name="Овальная выноска 13"/>
          <p:cNvSpPr/>
          <p:nvPr/>
        </p:nvSpPr>
        <p:spPr>
          <a:xfrm rot="16416078">
            <a:off x="3510416" y="1293533"/>
            <a:ext cx="1500198" cy="14287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786182" y="1643050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Всё </a:t>
            </a:r>
          </a:p>
          <a:p>
            <a:r>
              <a:rPr lang="ru-RU" dirty="0" smtClean="0"/>
              <a:t>выяснили</a:t>
            </a:r>
            <a:endParaRPr lang="ru-RU" dirty="0"/>
          </a:p>
        </p:txBody>
      </p:sp>
      <p:pic>
        <p:nvPicPr>
          <p:cNvPr id="16" name="Picture 5" descr="C:\Users\User\Desktop\финансовая грамотность\31-03-2022_18-48-58\IMG_20220311_100255.jpg"/>
          <p:cNvPicPr>
            <a:picLocks noChangeAspect="1" noChangeArrowheads="1"/>
          </p:cNvPicPr>
          <p:nvPr/>
        </p:nvPicPr>
        <p:blipFill>
          <a:blip r:embed="rId7" cstate="print"/>
          <a:srcRect l="14062"/>
          <a:stretch>
            <a:fillRect/>
          </a:stretch>
        </p:blipFill>
        <p:spPr bwMode="auto">
          <a:xfrm>
            <a:off x="642910" y="4643446"/>
            <a:ext cx="2555255" cy="2214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Овальная выноска 16"/>
          <p:cNvSpPr/>
          <p:nvPr/>
        </p:nvSpPr>
        <p:spPr>
          <a:xfrm rot="3173082">
            <a:off x="2244245" y="5257737"/>
            <a:ext cx="1571636" cy="1214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357422" y="535782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сам научились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honoteka.org/uploads/posts/2021-05/1620285585_36-phonoteka_org-p-fon-dlya-prezentatsii-finansovaya-gramotno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3108" y="142852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85720" y="571480"/>
            <a:ext cx="86439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 коммуникативное развитие: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1.Совершенствовать умение детей  в процессе общения понимать и уважать точку зрения других и согласовывать собственные интересы с интересами других людей.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2.Продолжаемформировать умение планировать совместную и самостоятельную деятельность.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Развивать умение рационально распоряжаться своим временем.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4.Воспитывать организованность, собранность, точность, обязательность, пунктуальность.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5.Актуализировать представления детей о понятии монеты и купюры;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Формировать у детей желание научиться в деньгах;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7.Стимулировать поисковую деятельность в процессе сбора информации по теме: «Что такое деньги?»;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Расширять представления детей о том, как складывается семейный бюджет, для каких целей нужны деньги;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Развивать исследовательский интерес, любознательность. Творческое воображение;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Дать возможность применять полученные знания на практике;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5/1620285585_36-phonoteka_org-p-fon-dlya-prezentatsii-finansovaya-gramotno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" y="0"/>
            <a:ext cx="892971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Речевое развитие: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11.создавать условия для речевого творчества в процессе составлении сказок, загадок о деньгах;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12.Закреплять умение самостоятельно заполнять «Азбуку проекта»;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13.продолжать формировать предпосылки обучения грамоте через чтение и звуковой анализ ключевых слов проекта;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14.Развивать навыки использования в речи слов, обозначающих временные категории, развивать творческую активность;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Художественно- эстетическое развитие: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возможность применить на практике полученные умения в лепке, рисовании, аппликации при изготовлении монет, купюр.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 Продолжать учить анализировать свои творческие результаты, обмениваться с другими мнениями на эту тему.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Развивать умение находить в повседневных предметах и материалах возможность художественного выражения.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18. Продолжать воспитывать желание участвовать в коллективной работе; умение разбиваться на небольшие группы и согласованно работать.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Физическое развитие: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19.Дать возможность реализовывать потребности в движении через организацию подвижных игр по теме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20.способствовать развитию у детей двигательной активности, используя подвижные игры и физические упражнения;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21.Воспитывать умение играть дружно, проявлять самостоятельность и активность в играх и упражнениях;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7" name="Picture 1" descr="C:\Users\User\Desktop\финансовая грамотность\IMG_20220321_103820.jpg"/>
          <p:cNvPicPr>
            <a:picLocks noChangeAspect="1" noChangeArrowheads="1"/>
          </p:cNvPicPr>
          <p:nvPr/>
        </p:nvPicPr>
        <p:blipFill>
          <a:blip r:embed="rId3" cstate="print"/>
          <a:srcRect l="17968" r="18750"/>
          <a:stretch>
            <a:fillRect/>
          </a:stretch>
        </p:blipFill>
        <p:spPr bwMode="auto">
          <a:xfrm>
            <a:off x="0" y="857232"/>
            <a:ext cx="3158771" cy="264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00298" y="142852"/>
            <a:ext cx="2932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Лотос - план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финансовая грамотность\31-03-2022_18-48-58\IMG_20220317_154534.jpg"/>
          <p:cNvPicPr>
            <a:picLocks noChangeAspect="1" noChangeArrowheads="1"/>
          </p:cNvPicPr>
          <p:nvPr/>
        </p:nvPicPr>
        <p:blipFill>
          <a:blip r:embed="rId4" cstate="print"/>
          <a:srcRect t="20833" b="22917"/>
          <a:stretch>
            <a:fillRect/>
          </a:stretch>
        </p:blipFill>
        <p:spPr bwMode="auto">
          <a:xfrm>
            <a:off x="6606034" y="285728"/>
            <a:ext cx="2352587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User\Desktop\финансовая грамотность\31-03-2022_18-48-58\IMG_20220317_154540.jpg"/>
          <p:cNvPicPr>
            <a:picLocks noChangeAspect="1" noChangeArrowheads="1"/>
          </p:cNvPicPr>
          <p:nvPr/>
        </p:nvPicPr>
        <p:blipFill>
          <a:blip r:embed="rId5" cstate="print"/>
          <a:srcRect l="4733" b="18750"/>
          <a:stretch>
            <a:fillRect/>
          </a:stretch>
        </p:blipFill>
        <p:spPr bwMode="auto">
          <a:xfrm>
            <a:off x="6715140" y="3071810"/>
            <a:ext cx="2172042" cy="3500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C:\Users\User\Desktop\финансовая грамотность\31-03-2022_18-48-58\IMG_20220317_154548.jpg"/>
          <p:cNvPicPr>
            <a:picLocks noChangeAspect="1" noChangeArrowheads="1"/>
          </p:cNvPicPr>
          <p:nvPr/>
        </p:nvPicPr>
        <p:blipFill>
          <a:blip r:embed="rId6" cstate="print"/>
          <a:srcRect t="11458" b="29167"/>
          <a:stretch>
            <a:fillRect/>
          </a:stretch>
        </p:blipFill>
        <p:spPr bwMode="auto">
          <a:xfrm>
            <a:off x="3643306" y="1428736"/>
            <a:ext cx="2600671" cy="2917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11-04-2022_15-29-49\IMG_20220411_142548.jpg"/>
          <p:cNvPicPr/>
          <p:nvPr/>
        </p:nvPicPr>
        <p:blipFill>
          <a:blip r:embed="rId7" cstate="print"/>
          <a:srcRect t="23655"/>
          <a:stretch>
            <a:fillRect/>
          </a:stretch>
        </p:blipFill>
        <p:spPr bwMode="auto">
          <a:xfrm>
            <a:off x="428596" y="3714752"/>
            <a:ext cx="3071834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C:\Users\User\Desktop\финансовая грамотность\IMG_20220321_104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2003914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User\Desktop\финансовая грамотность\IMG_20220321_104023.jpg"/>
          <p:cNvPicPr>
            <a:picLocks noChangeAspect="1" noChangeArrowheads="1"/>
          </p:cNvPicPr>
          <p:nvPr/>
        </p:nvPicPr>
        <p:blipFill>
          <a:blip r:embed="rId4" cstate="print"/>
          <a:srcRect t="17708"/>
          <a:stretch>
            <a:fillRect/>
          </a:stretch>
        </p:blipFill>
        <p:spPr bwMode="auto">
          <a:xfrm>
            <a:off x="6357950" y="2428868"/>
            <a:ext cx="2571768" cy="3392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11-04-2022_15-29-49\IMG_20220411_142234.jpg"/>
          <p:cNvPicPr/>
          <p:nvPr/>
        </p:nvPicPr>
        <p:blipFill>
          <a:blip r:embed="rId5" cstate="print"/>
          <a:srcRect l="1740" t="10866" r="3271" b="24125"/>
          <a:stretch>
            <a:fillRect/>
          </a:stretch>
        </p:blipFill>
        <p:spPr bwMode="auto">
          <a:xfrm>
            <a:off x="2928926" y="428604"/>
            <a:ext cx="3143272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esktop\финансовая грамотность\IMG_20220318_145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316246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71472" y="214290"/>
            <a:ext cx="82153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Исследуем ключевые слова из  «Азбуки деньги»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8" name="Picture 4" descr="C:\Users\User\Desktop\финансовая грамотность\31-03-2022_18-48-58\IMG_20220315_160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857232"/>
            <a:ext cx="1777043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User\Desktop\финансовая грамотность\31-03-2022_18-48-58\IMG_20220315_163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1671976" cy="3159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User\Desktop\финансовая грамотность\IMG_20220321_101744.jpg"/>
          <p:cNvPicPr>
            <a:picLocks noChangeAspect="1" noChangeArrowheads="1"/>
          </p:cNvPicPr>
          <p:nvPr/>
        </p:nvPicPr>
        <p:blipFill>
          <a:blip r:embed="rId6" cstate="print"/>
          <a:srcRect b="14285"/>
          <a:stretch>
            <a:fillRect/>
          </a:stretch>
        </p:blipFill>
        <p:spPr bwMode="auto">
          <a:xfrm>
            <a:off x="2500298" y="3214686"/>
            <a:ext cx="158799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11-04-2022_15-29-49\IMG_20220411_094714.jpg"/>
          <p:cNvPicPr/>
          <p:nvPr/>
        </p:nvPicPr>
        <p:blipFill>
          <a:blip r:embed="rId7" cstate="print"/>
          <a:srcRect t="17766"/>
          <a:stretch>
            <a:fillRect/>
          </a:stretch>
        </p:blipFill>
        <p:spPr bwMode="auto">
          <a:xfrm>
            <a:off x="4357686" y="1357298"/>
            <a:ext cx="163079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инансовая грамотность\31-03-2022_18-48-58\11-04-2022_15-29-49\IMG_20220411_094828.jpg"/>
          <p:cNvPicPr/>
          <p:nvPr/>
        </p:nvPicPr>
        <p:blipFill>
          <a:blip r:embed="rId8" cstate="print"/>
          <a:srcRect t="10784" b="17811"/>
          <a:stretch>
            <a:fillRect/>
          </a:stretch>
        </p:blipFill>
        <p:spPr bwMode="auto">
          <a:xfrm>
            <a:off x="4929190" y="4143380"/>
            <a:ext cx="185738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 descr="C:\Users\User\Desktop\финансовая грамотность\31-03-2022_18-48-58\IMG_20220309_09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196978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Users\User\Desktop\финансовая грамотность\31-03-2022_18-48-58\IMG_20220309_09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14290"/>
            <a:ext cx="1857388" cy="3509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11-04-2022_15-29-49\IMG_20220411_103203.jpg"/>
          <p:cNvPicPr/>
          <p:nvPr/>
        </p:nvPicPr>
        <p:blipFill>
          <a:blip r:embed="rId5" cstate="print"/>
          <a:srcRect t="23410"/>
          <a:stretch>
            <a:fillRect/>
          </a:stretch>
        </p:blipFill>
        <p:spPr bwMode="auto">
          <a:xfrm>
            <a:off x="2214546" y="2071678"/>
            <a:ext cx="2071702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11-04-2022_15-29-49\11-04-2022_16-59-24\IMG_20220411_104039.jpg"/>
          <p:cNvPicPr/>
          <p:nvPr/>
        </p:nvPicPr>
        <p:blipFill>
          <a:blip r:embed="rId6" cstate="print"/>
          <a:srcRect l="22769" t="6667"/>
          <a:stretch>
            <a:fillRect/>
          </a:stretch>
        </p:blipFill>
        <p:spPr bwMode="auto">
          <a:xfrm>
            <a:off x="4357686" y="3786190"/>
            <a:ext cx="3071834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11-04-2022_15-29-49\11-04-2022_16-59-24\IMG_20220411_104226.jpg"/>
          <p:cNvPicPr/>
          <p:nvPr/>
        </p:nvPicPr>
        <p:blipFill>
          <a:blip r:embed="rId7" cstate="print"/>
          <a:srcRect l="12827" r="27686"/>
          <a:stretch>
            <a:fillRect/>
          </a:stretch>
        </p:blipFill>
        <p:spPr bwMode="auto">
          <a:xfrm>
            <a:off x="4500562" y="500042"/>
            <a:ext cx="235745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85565_21-phonoteka_org-p-fon-dlya-prezentatsii-finansovaya-gramotno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28860" y="0"/>
            <a:ext cx="32522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Опрос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C:\Users\User\Desktop\финансовая грамотность\31-03-2022_18-48-58\13\IMG_20220324_171146.jpg"/>
          <p:cNvPicPr/>
          <p:nvPr/>
        </p:nvPicPr>
        <p:blipFill>
          <a:blip r:embed="rId3" cstate="print"/>
          <a:srcRect l="17157" t="3333" r="14377" b="12424"/>
          <a:stretch>
            <a:fillRect/>
          </a:stretch>
        </p:blipFill>
        <p:spPr bwMode="auto">
          <a:xfrm>
            <a:off x="0" y="714356"/>
            <a:ext cx="4067175" cy="264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финансовая грамотность\31-03-2022_18-48-58\13\IMG_20220324_171158.jpg"/>
          <p:cNvPicPr/>
          <p:nvPr/>
        </p:nvPicPr>
        <p:blipFill>
          <a:blip r:embed="rId4" cstate="print"/>
          <a:srcRect l="15553" t="4242" r="14689" b="1818"/>
          <a:stretch>
            <a:fillRect/>
          </a:stretch>
        </p:blipFill>
        <p:spPr bwMode="auto">
          <a:xfrm>
            <a:off x="4997450" y="214290"/>
            <a:ext cx="4146550" cy="2952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инансовая грамотность\31-03-2022_18-48-58\13\IMG_20220324_171208.jpg"/>
          <p:cNvPicPr/>
          <p:nvPr/>
        </p:nvPicPr>
        <p:blipFill>
          <a:blip r:embed="rId5" cstate="print"/>
          <a:srcRect l="9717" t="17345" r="10526" b="21199"/>
          <a:stretch>
            <a:fillRect/>
          </a:stretch>
        </p:blipFill>
        <p:spPr bwMode="auto">
          <a:xfrm>
            <a:off x="285720" y="3643314"/>
            <a:ext cx="2143140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инансовая грамотность\31-03-2022_18-48-58\IMG_20220311_120158.jpg"/>
          <p:cNvPicPr/>
          <p:nvPr/>
        </p:nvPicPr>
        <p:blipFill>
          <a:blip r:embed="rId6" cstate="print"/>
          <a:srcRect t="11980"/>
          <a:stretch>
            <a:fillRect/>
          </a:stretch>
        </p:blipFill>
        <p:spPr bwMode="auto">
          <a:xfrm>
            <a:off x="6143636" y="3429000"/>
            <a:ext cx="2071702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финансовая грамотность\31-03-2022_18-48-58\IMG_20220314_110451.jpg"/>
          <p:cNvPicPr/>
          <p:nvPr/>
        </p:nvPicPr>
        <p:blipFill>
          <a:blip r:embed="rId7" cstate="print"/>
          <a:srcRect t="12129" b="5428"/>
          <a:stretch>
            <a:fillRect/>
          </a:stretch>
        </p:blipFill>
        <p:spPr bwMode="auto">
          <a:xfrm>
            <a:off x="3357554" y="3429000"/>
            <a:ext cx="1928826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383</Words>
  <Application>Microsoft Office PowerPoint</Application>
  <PresentationFormat>Экран (4:3)</PresentationFormat>
  <Paragraphs>55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</cp:revision>
  <dcterms:created xsi:type="dcterms:W3CDTF">2022-04-10T07:24:53Z</dcterms:created>
  <dcterms:modified xsi:type="dcterms:W3CDTF">2022-06-18T17:57:29Z</dcterms:modified>
</cp:coreProperties>
</file>