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64" r:id="rId2"/>
    <p:sldId id="265" r:id="rId3"/>
    <p:sldId id="266" r:id="rId4"/>
    <p:sldId id="267" r:id="rId5"/>
    <p:sldId id="285" r:id="rId6"/>
    <p:sldId id="269" r:id="rId7"/>
    <p:sldId id="270" r:id="rId8"/>
    <p:sldId id="271" r:id="rId9"/>
    <p:sldId id="274" r:id="rId10"/>
    <p:sldId id="273" r:id="rId11"/>
    <p:sldId id="272" r:id="rId12"/>
    <p:sldId id="282" r:id="rId13"/>
    <p:sldId id="283" r:id="rId14"/>
    <p:sldId id="284" r:id="rId15"/>
    <p:sldId id="278" r:id="rId16"/>
    <p:sldId id="279" r:id="rId17"/>
    <p:sldId id="260" r:id="rId18"/>
    <p:sldId id="286" r:id="rId19"/>
    <p:sldId id="287" r:id="rId20"/>
    <p:sldId id="280" r:id="rId21"/>
    <p:sldId id="268" r:id="rId22"/>
    <p:sldId id="289" r:id="rId23"/>
    <p:sldId id="288" r:id="rId24"/>
    <p:sldId id="281" r:id="rId25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4660"/>
  </p:normalViewPr>
  <p:slideViewPr>
    <p:cSldViewPr>
      <p:cViewPr varScale="1">
        <p:scale>
          <a:sx n="116" d="100"/>
          <a:sy n="116" d="100"/>
        </p:scale>
        <p:origin x="366" y="108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01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9-02-02T08:25:09.129" v="35" actId="790"/>
      <pc:docMkLst>
        <pc:docMk/>
      </pc:docMkLst>
      <pc:sldChg chg="modSp modNotes">
        <pc:chgData name="Fake Test User" userId="SID-0" providerId="Test" clId="FakeClientId" dt="2019-02-02T08:24:48.787" v="31" actId="790"/>
        <pc:sldMkLst>
          <pc:docMk/>
          <pc:sldMk cId="2967266695" sldId="259"/>
        </pc:sldMkLst>
        <pc:spChg chg="mod">
          <ac:chgData name="Fake Test User" userId="SID-0" providerId="Test" clId="FakeClientId" dt="2019-02-02T08:20:29.896" v="1" actId="790"/>
          <ac:spMkLst>
            <pc:docMk/>
            <pc:sldMk cId="2967266695" sldId="259"/>
            <ac:spMk id="2" creationId="{00000000-0000-0000-0000-000000000000}"/>
          </ac:spMkLst>
        </pc:spChg>
        <pc:spChg chg="mod">
          <ac:chgData name="Fake Test User" userId="SID-0" providerId="Test" clId="FakeClientId" dt="2019-02-02T08:20:29.896" v="1" actId="790"/>
          <ac:spMkLst>
            <pc:docMk/>
            <pc:sldMk cId="2967266695" sldId="259"/>
            <ac:spMk id="3" creationId="{00000000-0000-0000-0000-000000000000}"/>
          </ac:spMkLst>
        </pc:spChg>
      </pc:sldChg>
      <pc:sldChg chg="modSp modNotes">
        <pc:chgData name="Fake Test User" userId="SID-0" providerId="Test" clId="FakeClientId" dt="2019-02-02T08:24:57.927" v="32" actId="790"/>
        <pc:sldMkLst>
          <pc:docMk/>
          <pc:sldMk cId="685996370" sldId="260"/>
        </pc:sldMkLst>
        <pc:spChg chg="mod">
          <ac:chgData name="Fake Test User" userId="SID-0" providerId="Test" clId="FakeClientId" dt="2019-02-02T08:20:43.614" v="3" actId="790"/>
          <ac:spMkLst>
            <pc:docMk/>
            <pc:sldMk cId="685996370" sldId="260"/>
            <ac:spMk id="13" creationId="{00000000-0000-0000-0000-000000000000}"/>
          </ac:spMkLst>
        </pc:spChg>
        <pc:spChg chg="mod">
          <ac:chgData name="Fake Test User" userId="SID-0" providerId="Test" clId="FakeClientId" dt="2019-02-02T08:20:43.614" v="3" actId="790"/>
          <ac:spMkLst>
            <pc:docMk/>
            <pc:sldMk cId="685996370" sldId="260"/>
            <ac:spMk id="14" creationId="{00000000-0000-0000-0000-000000000000}"/>
          </ac:spMkLst>
        </pc:spChg>
      </pc:sldChg>
      <pc:sldChg chg="mod modNotes">
        <pc:chgData name="Fake Test User" userId="SID-0" providerId="Test" clId="FakeClientId" dt="2019-02-02T08:25:01.568" v="33" actId="790"/>
        <pc:sldMkLst>
          <pc:docMk/>
          <pc:sldMk cId="1419783944" sldId="261"/>
        </pc:sldMkLst>
      </pc:sldChg>
      <pc:sldChg chg="modSp modNotes">
        <pc:chgData name="Fake Test User" userId="SID-0" providerId="Test" clId="FakeClientId" dt="2019-02-02T08:25:05.270" v="34" actId="790"/>
        <pc:sldMkLst>
          <pc:docMk/>
          <pc:sldMk cId="3639740562" sldId="262"/>
        </pc:sldMkLst>
        <pc:spChg chg="mod">
          <ac:chgData name="Fake Test User" userId="SID-0" providerId="Test" clId="FakeClientId" dt="2019-02-02T08:21:32.924" v="14" actId="790"/>
          <ac:spMkLst>
            <pc:docMk/>
            <pc:sldMk cId="3639740562" sldId="262"/>
            <ac:spMk id="2" creationId="{00000000-0000-0000-0000-000000000000}"/>
          </ac:spMkLst>
        </pc:spChg>
        <pc:spChg chg="mod">
          <ac:chgData name="Fake Test User" userId="SID-0" providerId="Test" clId="FakeClientId" dt="2019-02-02T08:21:32.924" v="14" actId="790"/>
          <ac:spMkLst>
            <pc:docMk/>
            <pc:sldMk cId="3639740562" sldId="262"/>
            <ac:spMk id="11" creationId="{00000000-0000-0000-0000-000000000000}"/>
          </ac:spMkLst>
        </pc:spChg>
        <pc:graphicFrameChg chg="modGraphic">
          <ac:chgData name="Fake Test User" userId="SID-0" providerId="Test" clId="FakeClientId" dt="2019-02-02T08:21:29.268" v="13" actId="790"/>
          <ac:graphicFrameMkLst>
            <pc:docMk/>
            <pc:sldMk cId="3639740562" sldId="262"/>
            <ac:graphicFrameMk id="4" creationId="{00000000-0000-0000-0000-000000000000}"/>
          </ac:graphicFrameMkLst>
        </pc:graphicFrameChg>
      </pc:sldChg>
      <pc:sldChg chg="modNotes">
        <pc:chgData name="Fake Test User" userId="SID-0" providerId="Test" clId="FakeClientId" dt="2019-02-02T08:25:09.129" v="35" actId="790"/>
        <pc:sldMkLst>
          <pc:docMk/>
          <pc:sldMk cId="1618763290" sldId="263"/>
        </pc:sldMkLst>
      </pc:sldChg>
      <pc:sldMasterChg chg="modSp modSldLayout">
        <pc:chgData name="Fake Test User" userId="SID-0" providerId="Test" clId="FakeClientId" dt="2019-02-02T08:23:20.792" v="26" actId="790"/>
        <pc:sldMasterMkLst>
          <pc:docMk/>
          <pc:sldMasterMk cId="774522689" sldId="2147483672"/>
        </pc:sldMasterMkLst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3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4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5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6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8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9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0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1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2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3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4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5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6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7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8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19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0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1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2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3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4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5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6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27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30" creationId="{00000000-0000-0000-0000-000000000000}"/>
          </ac:spMkLst>
        </pc:spChg>
        <pc:spChg chg="mod">
          <ac:chgData name="Fake Test User" userId="SID-0" providerId="Test" clId="FakeClientId" dt="2019-02-02T08:22:12.812" v="15" actId="790"/>
          <ac:spMkLst>
            <pc:docMk/>
            <pc:sldMasterMk cId="774522689" sldId="2147483672"/>
            <ac:spMk id="31" creationId="{00000000-0000-0000-0000-000000000000}"/>
          </ac:spMkLst>
        </pc:spChg>
        <pc:sldLayoutChg chg="modSp">
          <pc:chgData name="Fake Test User" userId="SID-0" providerId="Test" clId="FakeClientId" dt="2019-02-02T08:22:16.936" v="16" actId="790"/>
          <pc:sldLayoutMkLst>
            <pc:docMk/>
            <pc:sldMasterMk cId="774522689" sldId="2147483672"/>
            <pc:sldLayoutMk cId="4107501412" sldId="2147483673"/>
          </pc:sldLayoutMkLst>
          <pc:spChg chg="mod">
            <ac:chgData name="Fake Test User" userId="SID-0" providerId="Test" clId="FakeClientId" dt="2019-02-02T08:22:16.936" v="16" actId="790"/>
            <ac:spMkLst>
              <pc:docMk/>
              <pc:sldMasterMk cId="774522689" sldId="2147483672"/>
              <pc:sldLayoutMk cId="4107501412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16.936" v="16" actId="790"/>
            <ac:spMkLst>
              <pc:docMk/>
              <pc:sldMasterMk cId="774522689" sldId="2147483672"/>
              <pc:sldLayoutMk cId="4107501412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16.936" v="16" actId="790"/>
            <ac:spMkLst>
              <pc:docMk/>
              <pc:sldMasterMk cId="774522689" sldId="2147483672"/>
              <pc:sldLayoutMk cId="4107501412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16.936" v="16" actId="790"/>
            <ac:spMkLst>
              <pc:docMk/>
              <pc:sldMasterMk cId="774522689" sldId="2147483672"/>
              <pc:sldLayoutMk cId="4107501412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2:16.936" v="16" actId="790"/>
            <ac:spMkLst>
              <pc:docMk/>
              <pc:sldMasterMk cId="774522689" sldId="2147483672"/>
              <pc:sldLayoutMk cId="4107501412" sldId="2147483673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20.920" v="17" actId="790"/>
          <pc:sldLayoutMkLst>
            <pc:docMk/>
            <pc:sldMasterMk cId="774522689" sldId="2147483672"/>
            <pc:sldLayoutMk cId="836337372" sldId="2147483674"/>
          </pc:sldLayoutMkLst>
          <pc:spChg chg="mod">
            <ac:chgData name="Fake Test User" userId="SID-0" providerId="Test" clId="FakeClientId" dt="2019-02-02T08:22:20.920" v="17" actId="790"/>
            <ac:spMkLst>
              <pc:docMk/>
              <pc:sldMasterMk cId="774522689" sldId="2147483672"/>
              <pc:sldLayoutMk cId="836337372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20.920" v="17" actId="790"/>
            <ac:spMkLst>
              <pc:docMk/>
              <pc:sldMasterMk cId="774522689" sldId="2147483672"/>
              <pc:sldLayoutMk cId="836337372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20.920" v="17" actId="790"/>
            <ac:spMkLst>
              <pc:docMk/>
              <pc:sldMasterMk cId="774522689" sldId="2147483672"/>
              <pc:sldLayoutMk cId="836337372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20.920" v="17" actId="790"/>
            <ac:spMkLst>
              <pc:docMk/>
              <pc:sldMasterMk cId="774522689" sldId="2147483672"/>
              <pc:sldLayoutMk cId="836337372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2:20.920" v="17" actId="790"/>
            <ac:spMkLst>
              <pc:docMk/>
              <pc:sldMasterMk cId="774522689" sldId="2147483672"/>
              <pc:sldLayoutMk cId="836337372" sldId="2147483674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25.498" v="18" actId="790"/>
          <pc:sldLayoutMkLst>
            <pc:docMk/>
            <pc:sldMasterMk cId="774522689" sldId="2147483672"/>
            <pc:sldLayoutMk cId="3591654344" sldId="2147483675"/>
          </pc:sldLayoutMkLst>
          <pc:spChg chg="mod">
            <ac:chgData name="Fake Test User" userId="SID-0" providerId="Test" clId="FakeClientId" dt="2019-02-02T08:22:25.498" v="18" actId="790"/>
            <ac:spMkLst>
              <pc:docMk/>
              <pc:sldMasterMk cId="774522689" sldId="2147483672"/>
              <pc:sldLayoutMk cId="3591654344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25.498" v="18" actId="790"/>
            <ac:spMkLst>
              <pc:docMk/>
              <pc:sldMasterMk cId="774522689" sldId="2147483672"/>
              <pc:sldLayoutMk cId="3591654344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25.498" v="18" actId="790"/>
            <ac:spMkLst>
              <pc:docMk/>
              <pc:sldMasterMk cId="774522689" sldId="2147483672"/>
              <pc:sldLayoutMk cId="3591654344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25.498" v="18" actId="790"/>
            <ac:spMkLst>
              <pc:docMk/>
              <pc:sldMasterMk cId="774522689" sldId="2147483672"/>
              <pc:sldLayoutMk cId="3591654344" sldId="2147483675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2:25.498" v="18" actId="790"/>
            <ac:spMkLst>
              <pc:docMk/>
              <pc:sldMasterMk cId="774522689" sldId="2147483672"/>
              <pc:sldLayoutMk cId="3591654344" sldId="2147483675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44.747" v="19" actId="790"/>
          <pc:sldLayoutMkLst>
            <pc:docMk/>
            <pc:sldMasterMk cId="774522689" sldId="2147483672"/>
            <pc:sldLayoutMk cId="383154339" sldId="2147483676"/>
          </pc:sldLayoutMkLst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8:22:44.747" v="19" actId="790"/>
            <ac:spMkLst>
              <pc:docMk/>
              <pc:sldMasterMk cId="774522689" sldId="2147483672"/>
              <pc:sldLayoutMk cId="383154339" sldId="2147483676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49.684" v="20" actId="790"/>
          <pc:sldLayoutMkLst>
            <pc:docMk/>
            <pc:sldMasterMk cId="774522689" sldId="2147483672"/>
            <pc:sldLayoutMk cId="3812924605" sldId="2147483677"/>
          </pc:sldLayoutMkLst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7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8" creationId="{00000000-0000-0000-0000-000000000000}"/>
            </ac:spMkLst>
          </pc:spChg>
          <pc:spChg chg="mod">
            <ac:chgData name="Fake Test User" userId="SID-0" providerId="Test" clId="FakeClientId" dt="2019-02-02T08:22:49.684" v="20" actId="790"/>
            <ac:spMkLst>
              <pc:docMk/>
              <pc:sldMasterMk cId="774522689" sldId="2147483672"/>
              <pc:sldLayoutMk cId="3812924605" sldId="2147483677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54.996" v="21" actId="790"/>
          <pc:sldLayoutMkLst>
            <pc:docMk/>
            <pc:sldMasterMk cId="774522689" sldId="2147483672"/>
            <pc:sldLayoutMk cId="2236569486" sldId="2147483678"/>
          </pc:sldLayoutMkLst>
          <pc:spChg chg="mod">
            <ac:chgData name="Fake Test User" userId="SID-0" providerId="Test" clId="FakeClientId" dt="2019-02-02T08:22:54.996" v="21" actId="790"/>
            <ac:spMkLst>
              <pc:docMk/>
              <pc:sldMasterMk cId="774522689" sldId="2147483672"/>
              <pc:sldLayoutMk cId="2236569486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54.996" v="21" actId="790"/>
            <ac:spMkLst>
              <pc:docMk/>
              <pc:sldMasterMk cId="774522689" sldId="2147483672"/>
              <pc:sldLayoutMk cId="2236569486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54.996" v="21" actId="790"/>
            <ac:spMkLst>
              <pc:docMk/>
              <pc:sldMasterMk cId="774522689" sldId="2147483672"/>
              <pc:sldLayoutMk cId="2236569486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2:54.996" v="21" actId="790"/>
            <ac:spMkLst>
              <pc:docMk/>
              <pc:sldMasterMk cId="774522689" sldId="2147483672"/>
              <pc:sldLayoutMk cId="2236569486" sldId="2147483678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2:59.824" v="22" actId="790"/>
          <pc:sldLayoutMkLst>
            <pc:docMk/>
            <pc:sldMasterMk cId="774522689" sldId="2147483672"/>
            <pc:sldLayoutMk cId="3465258481" sldId="2147483679"/>
          </pc:sldLayoutMkLst>
          <pc:spChg chg="mod">
            <ac:chgData name="Fake Test User" userId="SID-0" providerId="Test" clId="FakeClientId" dt="2019-02-02T08:22:59.824" v="22" actId="790"/>
            <ac:spMkLst>
              <pc:docMk/>
              <pc:sldMasterMk cId="774522689" sldId="2147483672"/>
              <pc:sldLayoutMk cId="3465258481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2:59.824" v="22" actId="790"/>
            <ac:spMkLst>
              <pc:docMk/>
              <pc:sldMasterMk cId="774522689" sldId="2147483672"/>
              <pc:sldLayoutMk cId="3465258481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2:59.824" v="22" actId="790"/>
            <ac:spMkLst>
              <pc:docMk/>
              <pc:sldMasterMk cId="774522689" sldId="2147483672"/>
              <pc:sldLayoutMk cId="3465258481" sldId="2147483679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3:04.605" v="23" actId="790"/>
          <pc:sldLayoutMkLst>
            <pc:docMk/>
            <pc:sldMasterMk cId="774522689" sldId="2147483672"/>
            <pc:sldLayoutMk cId="3913643261" sldId="2147483680"/>
          </pc:sldLayoutMkLst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8" creationId="{00000000-0000-0000-0000-000000000000}"/>
            </ac:spMkLst>
          </pc:spChg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9" creationId="{00000000-0000-0000-0000-000000000000}"/>
            </ac:spMkLst>
          </pc:spChg>
          <pc:spChg chg="mod">
            <ac:chgData name="Fake Test User" userId="SID-0" providerId="Test" clId="FakeClientId" dt="2019-02-02T08:23:04.605" v="23" actId="790"/>
            <ac:spMkLst>
              <pc:docMk/>
              <pc:sldMasterMk cId="774522689" sldId="2147483672"/>
              <pc:sldLayoutMk cId="3913643261" sldId="2147483680"/>
              <ac:spMk id="10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3:11.902" v="24" actId="790"/>
          <pc:sldLayoutMkLst>
            <pc:docMk/>
            <pc:sldMasterMk cId="774522689" sldId="2147483672"/>
            <pc:sldLayoutMk cId="3773852702" sldId="2147483681"/>
          </pc:sldLayoutMkLst>
          <pc:spChg chg="mod">
            <ac:chgData name="Fake Test User" userId="SID-0" providerId="Test" clId="FakeClientId" dt="2019-02-02T08:23:11.902" v="24" actId="790"/>
            <ac:spMkLst>
              <pc:docMk/>
              <pc:sldMasterMk cId="774522689" sldId="2147483672"/>
              <pc:sldLayoutMk cId="3773852702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3:11.902" v="24" actId="790"/>
            <ac:spMkLst>
              <pc:docMk/>
              <pc:sldMasterMk cId="774522689" sldId="2147483672"/>
              <pc:sldLayoutMk cId="3773852702" sldId="2147483681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3:11.902" v="24" actId="790"/>
            <ac:spMkLst>
              <pc:docMk/>
              <pc:sldMasterMk cId="774522689" sldId="2147483672"/>
              <pc:sldLayoutMk cId="3773852702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3:11.902" v="24" actId="790"/>
            <ac:spMkLst>
              <pc:docMk/>
              <pc:sldMasterMk cId="774522689" sldId="2147483672"/>
              <pc:sldLayoutMk cId="3773852702" sldId="2147483681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3:15.933" v="25" actId="790"/>
          <pc:sldLayoutMkLst>
            <pc:docMk/>
            <pc:sldMasterMk cId="774522689" sldId="2147483672"/>
            <pc:sldLayoutMk cId="1173316079" sldId="2147483682"/>
          </pc:sldLayoutMkLst>
          <pc:spChg chg="mod">
            <ac:chgData name="Fake Test User" userId="SID-0" providerId="Test" clId="FakeClientId" dt="2019-02-02T08:23:15.933" v="25" actId="790"/>
            <ac:spMkLst>
              <pc:docMk/>
              <pc:sldMasterMk cId="774522689" sldId="2147483672"/>
              <pc:sldLayoutMk cId="1173316079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3:15.933" v="25" actId="790"/>
            <ac:spMkLst>
              <pc:docMk/>
              <pc:sldMasterMk cId="774522689" sldId="2147483672"/>
              <pc:sldLayoutMk cId="1173316079" sldId="2147483682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3:15.933" v="25" actId="790"/>
            <ac:spMkLst>
              <pc:docMk/>
              <pc:sldMasterMk cId="774522689" sldId="2147483672"/>
              <pc:sldLayoutMk cId="1173316079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3:15.933" v="25" actId="790"/>
            <ac:spMkLst>
              <pc:docMk/>
              <pc:sldMasterMk cId="774522689" sldId="2147483672"/>
              <pc:sldLayoutMk cId="1173316079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3:15.933" v="25" actId="790"/>
            <ac:spMkLst>
              <pc:docMk/>
              <pc:sldMasterMk cId="774522689" sldId="2147483672"/>
              <pc:sldLayoutMk cId="1173316079" sldId="2147483682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2T08:23:20.792" v="26" actId="790"/>
          <pc:sldLayoutMkLst>
            <pc:docMk/>
            <pc:sldMasterMk cId="774522689" sldId="2147483672"/>
            <pc:sldLayoutMk cId="887540175" sldId="2147483683"/>
          </pc:sldLayoutMkLst>
          <pc:spChg chg="mod">
            <ac:chgData name="Fake Test User" userId="SID-0" providerId="Test" clId="FakeClientId" dt="2019-02-02T08:23:20.792" v="26" actId="790"/>
            <ac:spMkLst>
              <pc:docMk/>
              <pc:sldMasterMk cId="774522689" sldId="2147483672"/>
              <pc:sldLayoutMk cId="887540175" sldId="2147483683"/>
              <ac:spMk id="2" creationId="{00000000-0000-0000-0000-000000000000}"/>
            </ac:spMkLst>
          </pc:spChg>
          <pc:spChg chg="mod">
            <ac:chgData name="Fake Test User" userId="SID-0" providerId="Test" clId="FakeClientId" dt="2019-02-02T08:23:20.792" v="26" actId="790"/>
            <ac:spMkLst>
              <pc:docMk/>
              <pc:sldMasterMk cId="774522689" sldId="2147483672"/>
              <pc:sldLayoutMk cId="887540175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19-02-02T08:23:20.792" v="26" actId="790"/>
            <ac:spMkLst>
              <pc:docMk/>
              <pc:sldMasterMk cId="774522689" sldId="2147483672"/>
              <pc:sldLayoutMk cId="887540175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19-02-02T08:23:20.792" v="26" actId="790"/>
            <ac:spMkLst>
              <pc:docMk/>
              <pc:sldMasterMk cId="774522689" sldId="2147483672"/>
              <pc:sldLayoutMk cId="887540175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19-02-02T08:23:20.792" v="26" actId="790"/>
            <ac:spMkLst>
              <pc:docMk/>
              <pc:sldMasterMk cId="774522689" sldId="2147483672"/>
              <pc:sldLayoutMk cId="887540175" sldId="2147483683"/>
              <ac:spMk id="6" creationId="{00000000-0000-0000-0000-000000000000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953317C-D022-4673-AA19-DF784C64DA79}" type="datetime1">
              <a:rPr lang="ru-RU" smtClean="0"/>
              <a:t>05.05.2021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C119DBA-4540-49B3-8FA9-6259387ECF9E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F5AABBC-9B48-4D0C-943E-908B72015856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3B36274-F2B9-4C45-BBB4-0EDF4CD651A7}" type="slidenum">
              <a:rPr lang="ru-RU" noProof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3B36274-F2B9-4C45-BBB4-0EDF4CD651A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419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3B36274-F2B9-4C45-BBB4-0EDF4CD651A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419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522413" y="1371600"/>
            <a:ext cx="9144000" cy="3505200"/>
          </a:xfrm>
        </p:spPr>
        <p:txBody>
          <a:bodyPr rtlCol="0">
            <a:noAutofit/>
          </a:bodyPr>
          <a:lstStyle>
            <a:lvl1pPr>
              <a:defRPr sz="7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522413" y="4953000"/>
            <a:ext cx="8229600" cy="10668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191ADC-D8F1-4916-8DD3-96B21E3CD8B1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0750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AD10AA-EB3A-485C-AC11-CBAD33FA627B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7331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9752012" y="533400"/>
            <a:ext cx="1371600" cy="5592764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2411" y="533400"/>
            <a:ext cx="8077201" cy="5592764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A0AAA1-A277-43B2-9A99-A4124B6340F1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8754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2pPr>
              <a:buClr>
                <a:schemeClr val="accent2"/>
              </a:buClr>
              <a:defRPr/>
            </a:lvl2pPr>
            <a:lvl5pPr>
              <a:defRPr/>
            </a:lvl5pPr>
            <a:lvl6pPr>
              <a:buClr>
                <a:schemeClr val="accent2"/>
              </a:buClr>
              <a:defRPr baseline="0"/>
            </a:lvl6pPr>
            <a:lvl7pPr>
              <a:buClr>
                <a:schemeClr val="accent2"/>
              </a:buClr>
              <a:defRPr baseline="0"/>
            </a:lvl7pPr>
            <a:lvl8pPr>
              <a:buClr>
                <a:schemeClr val="accent2"/>
              </a:buClr>
              <a:defRPr baseline="0"/>
            </a:lvl8pPr>
            <a:lvl9pPr>
              <a:buClr>
                <a:schemeClr val="accent2"/>
              </a:buClr>
              <a:defRPr baseline="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166CAC-CC45-4848-B44A-EFBF63AB6ADA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3633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514601"/>
            <a:ext cx="9144000" cy="2819400"/>
          </a:xfrm>
        </p:spPr>
        <p:txBody>
          <a:bodyPr rtlCol="0" anchor="b">
            <a:noAutofit/>
          </a:bodyPr>
          <a:lstStyle>
            <a:lvl1pPr algn="l">
              <a:defRPr sz="6600" b="0" i="0" cap="none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3" y="990600"/>
            <a:ext cx="8229600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68485F-C3C3-4526-81CB-31F42522DADA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9165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522414" y="1828800"/>
            <a:ext cx="4645152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475412" y="1828800"/>
            <a:ext cx="4648201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C74E5D-304B-4796-A599-2DCF7CBE61C5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315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4" y="1828800"/>
            <a:ext cx="46451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522414" y="2667000"/>
            <a:ext cx="4645152" cy="33528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 baseline="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478462" y="1828800"/>
            <a:ext cx="46451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478462" y="2667000"/>
            <a:ext cx="4645152" cy="33528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7037C-0620-417E-9656-802ACA272AC0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1292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FC41E6-9B1F-4138-9227-3F89283C940A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365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A3E58A-0895-4D93-83B7-891D181FB25B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6525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80012" y="838200"/>
            <a:ext cx="6172201" cy="5181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6613" y="4648200"/>
            <a:ext cx="3276599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Нижний колонтитул 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8" name="Дата 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232276-6850-409A-8A48-7792E39DB774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10" name="Номер слайда 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1364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27612" y="457200"/>
            <a:ext cx="6629400" cy="594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>
          <a:xfrm>
            <a:off x="5408612" y="836610"/>
            <a:ext cx="5867401" cy="518319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6613" y="4648200"/>
            <a:ext cx="3276599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377385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Группа 31"/>
          <p:cNvGrpSpPr/>
          <p:nvPr/>
        </p:nvGrpSpPr>
        <p:grpSpPr>
          <a:xfrm>
            <a:off x="-1" y="0"/>
            <a:ext cx="12188825" cy="6858000"/>
            <a:chOff x="-1" y="0"/>
            <a:chExt cx="12188825" cy="6858000"/>
          </a:xfrm>
        </p:grpSpPr>
        <p:sp>
          <p:nvSpPr>
            <p:cNvPr id="8" name="Прямоугольник 8"/>
            <p:cNvSpPr>
              <a:spLocks noChangeArrowheads="1"/>
            </p:cNvSpPr>
            <p:nvPr/>
          </p:nvSpPr>
          <p:spPr bwMode="auto">
            <a:xfrm>
              <a:off x="4164514" y="6705600"/>
              <a:ext cx="8024310" cy="152400"/>
            </a:xfrm>
            <a:prstGeom prst="rect">
              <a:avLst/>
            </a:prstGeom>
            <a:gradFill rotWithShape="0">
              <a:gsLst>
                <a:gs pos="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9" name="Прямоугольник 9"/>
            <p:cNvSpPr>
              <a:spLocks noChangeArrowheads="1"/>
            </p:cNvSpPr>
            <p:nvPr/>
          </p:nvSpPr>
          <p:spPr bwMode="auto">
            <a:xfrm>
              <a:off x="11680956" y="1981200"/>
              <a:ext cx="507868" cy="4267200"/>
            </a:xfrm>
            <a:prstGeom prst="rect">
              <a:avLst/>
            </a:prstGeom>
            <a:gradFill rotWithShape="0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0" name="Прямоугольник 10"/>
            <p:cNvSpPr>
              <a:spLocks noChangeArrowheads="1"/>
            </p:cNvSpPr>
            <p:nvPr/>
          </p:nvSpPr>
          <p:spPr bwMode="auto">
            <a:xfrm>
              <a:off x="-1" y="5257800"/>
              <a:ext cx="609441" cy="1524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1" name="Прямоугольник 11"/>
            <p:cNvSpPr>
              <a:spLocks noChangeArrowheads="1"/>
            </p:cNvSpPr>
            <p:nvPr/>
          </p:nvSpPr>
          <p:spPr bwMode="auto">
            <a:xfrm>
              <a:off x="-1" y="5410200"/>
              <a:ext cx="609441" cy="1447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2" name="Прямоугольник 12"/>
            <p:cNvSpPr>
              <a:spLocks noChangeArrowheads="1"/>
            </p:cNvSpPr>
            <p:nvPr/>
          </p:nvSpPr>
          <p:spPr bwMode="auto">
            <a:xfrm>
              <a:off x="11680956" y="0"/>
              <a:ext cx="507868" cy="1981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3" name="Прямоугольник 13"/>
            <p:cNvSpPr>
              <a:spLocks noChangeArrowheads="1"/>
            </p:cNvSpPr>
            <p:nvPr/>
          </p:nvSpPr>
          <p:spPr bwMode="auto">
            <a:xfrm>
              <a:off x="7618015" y="0"/>
              <a:ext cx="4062942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4" name="Прямоугольник 14"/>
            <p:cNvSpPr>
              <a:spLocks noChangeArrowheads="1"/>
            </p:cNvSpPr>
            <p:nvPr/>
          </p:nvSpPr>
          <p:spPr bwMode="auto">
            <a:xfrm>
              <a:off x="609440" y="304800"/>
              <a:ext cx="711015" cy="762000"/>
            </a:xfrm>
            <a:prstGeom prst="rect">
              <a:avLst/>
            </a:prstGeom>
            <a:solidFill>
              <a:schemeClr val="bg2">
                <a:lumMod val="50000"/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5" name="Прямоугольник 15"/>
            <p:cNvSpPr>
              <a:spLocks noChangeArrowheads="1"/>
            </p:cNvSpPr>
            <p:nvPr/>
          </p:nvSpPr>
          <p:spPr bwMode="auto">
            <a:xfrm>
              <a:off x="-1" y="1066800"/>
              <a:ext cx="609441" cy="4191000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50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6" name="Прямоугольник 16"/>
            <p:cNvSpPr>
              <a:spLocks noChangeArrowheads="1"/>
            </p:cNvSpPr>
            <p:nvPr/>
          </p:nvSpPr>
          <p:spPr bwMode="auto">
            <a:xfrm>
              <a:off x="-1" y="304800"/>
              <a:ext cx="609441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7" name="Прямоугольник 17"/>
            <p:cNvSpPr>
              <a:spLocks noChangeArrowheads="1"/>
            </p:cNvSpPr>
            <p:nvPr/>
          </p:nvSpPr>
          <p:spPr bwMode="auto">
            <a:xfrm>
              <a:off x="-1" y="0"/>
              <a:ext cx="1320456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8" name="Прямоугольник 18"/>
            <p:cNvSpPr>
              <a:spLocks noChangeArrowheads="1"/>
            </p:cNvSpPr>
            <p:nvPr/>
          </p:nvSpPr>
          <p:spPr bwMode="auto">
            <a:xfrm>
              <a:off x="1320455" y="0"/>
              <a:ext cx="629756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ru-RU" sz="2400" noProof="0">
                <a:latin typeface="굴림" pitchFamily="50" charset="-127"/>
              </a:endParaRPr>
            </a:p>
          </p:txBody>
        </p:sp>
        <p:sp>
          <p:nvSpPr>
            <p:cNvPr id="19" name="Линия 19"/>
            <p:cNvSpPr>
              <a:spLocks noChangeShapeType="1"/>
            </p:cNvSpPr>
            <p:nvPr/>
          </p:nvSpPr>
          <p:spPr bwMode="auto">
            <a:xfrm flipV="1">
              <a:off x="609440" y="304800"/>
              <a:ext cx="0" cy="655320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0" name="Линия 20"/>
            <p:cNvSpPr>
              <a:spLocks noChangeShapeType="1"/>
            </p:cNvSpPr>
            <p:nvPr/>
          </p:nvSpPr>
          <p:spPr bwMode="auto">
            <a:xfrm>
              <a:off x="609440" y="6705600"/>
              <a:ext cx="11579384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1" name="Линия 21"/>
            <p:cNvSpPr>
              <a:spLocks noChangeShapeType="1"/>
            </p:cNvSpPr>
            <p:nvPr/>
          </p:nvSpPr>
          <p:spPr bwMode="auto">
            <a:xfrm flipV="1">
              <a:off x="11680956" y="0"/>
              <a:ext cx="0" cy="670560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2" name="Линия 22"/>
            <p:cNvSpPr>
              <a:spLocks noChangeShapeType="1"/>
            </p:cNvSpPr>
            <p:nvPr/>
          </p:nvSpPr>
          <p:spPr bwMode="auto">
            <a:xfrm>
              <a:off x="-1" y="304800"/>
              <a:ext cx="12188825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3" name="Линия 23"/>
            <p:cNvSpPr>
              <a:spLocks noChangeShapeType="1"/>
            </p:cNvSpPr>
            <p:nvPr/>
          </p:nvSpPr>
          <p:spPr bwMode="auto">
            <a:xfrm flipH="1">
              <a:off x="7618015" y="457200"/>
              <a:ext cx="4570809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4" name="Линия 24"/>
            <p:cNvSpPr>
              <a:spLocks noChangeShapeType="1"/>
            </p:cNvSpPr>
            <p:nvPr/>
          </p:nvSpPr>
          <p:spPr bwMode="auto">
            <a:xfrm flipV="1">
              <a:off x="7618015" y="0"/>
              <a:ext cx="0" cy="4572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Линия 25"/>
            <p:cNvSpPr>
              <a:spLocks noChangeShapeType="1"/>
            </p:cNvSpPr>
            <p:nvPr/>
          </p:nvSpPr>
          <p:spPr bwMode="auto">
            <a:xfrm>
              <a:off x="11680956" y="1981200"/>
              <a:ext cx="5078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Линия 26"/>
            <p:cNvSpPr>
              <a:spLocks noChangeShapeType="1"/>
            </p:cNvSpPr>
            <p:nvPr/>
          </p:nvSpPr>
          <p:spPr bwMode="auto">
            <a:xfrm>
              <a:off x="1320455" y="0"/>
              <a:ext cx="0" cy="10668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Линия 27"/>
            <p:cNvSpPr>
              <a:spLocks noChangeShapeType="1"/>
            </p:cNvSpPr>
            <p:nvPr/>
          </p:nvSpPr>
          <p:spPr bwMode="auto">
            <a:xfrm flipH="1">
              <a:off x="-1" y="1066800"/>
              <a:ext cx="1320456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Линия 30"/>
            <p:cNvSpPr>
              <a:spLocks noChangeShapeType="1"/>
            </p:cNvSpPr>
            <p:nvPr/>
          </p:nvSpPr>
          <p:spPr bwMode="auto">
            <a:xfrm flipH="1">
              <a:off x="-1" y="5257800"/>
              <a:ext cx="609441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Линия 31"/>
            <p:cNvSpPr>
              <a:spLocks noChangeShapeType="1"/>
            </p:cNvSpPr>
            <p:nvPr/>
          </p:nvSpPr>
          <p:spPr bwMode="auto">
            <a:xfrm flipH="1">
              <a:off x="-1" y="5410200"/>
              <a:ext cx="609441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960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17950" y="6172200"/>
            <a:ext cx="6862462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609012" y="6172200"/>
            <a:ext cx="132005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BD47A9D5-6228-4E2F-9CE2-0D767F0E9064}" type="datetime1">
              <a:rPr lang="ru-RU" noProof="0" smtClean="0"/>
              <a:t>05.05.2021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33012" y="6172200"/>
            <a:ext cx="9906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5137D0E-4A4F-4307-8994-C1891D747D59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7452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800"/>
        </a:spcBef>
        <a:buClr>
          <a:schemeClr val="accent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1363" indent="-17145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080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44752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82496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57984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Изобразите на комплексной плоскости числа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запишите их в алгебраической форме: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-3+2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𝒁</m:t>
                        </m:r>
                      </m:e>
                    </m:bar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 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Re 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3" t="-2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8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3852" y="4786314"/>
            <a:ext cx="10225135" cy="12858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ru-RU" altLang="ru-RU" sz="2400" dirty="0"/>
              <a:t>	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два аргумента комплексного числа отличаются друг от друга слагаемым, кратным 2</a:t>
            </a:r>
            <a:r>
              <a:rPr lang="el-GR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	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Для нашего примера: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GB" altLang="ru-RU" sz="2800" dirty="0"/>
          </a:p>
        </p:txBody>
      </p:sp>
      <p:sp>
        <p:nvSpPr>
          <p:cNvPr id="5128" name="Line 6"/>
          <p:cNvSpPr>
            <a:spLocks noChangeShapeType="1"/>
          </p:cNvSpPr>
          <p:nvPr/>
        </p:nvSpPr>
        <p:spPr bwMode="auto">
          <a:xfrm flipV="1">
            <a:off x="2593976" y="2071689"/>
            <a:ext cx="928687" cy="928687"/>
          </a:xfrm>
          <a:prstGeom prst="line">
            <a:avLst/>
          </a:prstGeom>
          <a:noFill/>
          <a:ln w="1905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131" name="Text Box 9"/>
          <p:cNvSpPr txBox="1">
            <a:spLocks noChangeArrowheads="1"/>
          </p:cNvSpPr>
          <p:nvPr/>
        </p:nvSpPr>
        <p:spPr bwMode="auto">
          <a:xfrm>
            <a:off x="3808412" y="2928939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х</a:t>
            </a:r>
            <a:endParaRPr lang="en-GB" altLang="ru-RU" sz="1800" i="1"/>
          </a:p>
        </p:txBody>
      </p:sp>
      <p:sp>
        <p:nvSpPr>
          <p:cNvPr id="5132" name="Text Box 10"/>
          <p:cNvSpPr txBox="1">
            <a:spLocks noChangeArrowheads="1"/>
          </p:cNvSpPr>
          <p:nvPr/>
        </p:nvSpPr>
        <p:spPr bwMode="auto">
          <a:xfrm>
            <a:off x="2308226" y="1500189"/>
            <a:ext cx="287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у</a:t>
            </a:r>
            <a:endParaRPr lang="en-GB" altLang="ru-RU" sz="1800" i="1"/>
          </a:p>
        </p:txBody>
      </p:sp>
      <p:sp>
        <p:nvSpPr>
          <p:cNvPr id="5134" name="Text Box 12"/>
          <p:cNvSpPr txBox="1">
            <a:spLocks noChangeArrowheads="1"/>
          </p:cNvSpPr>
          <p:nvPr/>
        </p:nvSpPr>
        <p:spPr bwMode="auto">
          <a:xfrm>
            <a:off x="3308351" y="3000375"/>
            <a:ext cx="2873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5135" name="Text Box 13"/>
          <p:cNvSpPr txBox="1">
            <a:spLocks noChangeArrowheads="1"/>
          </p:cNvSpPr>
          <p:nvPr/>
        </p:nvSpPr>
        <p:spPr bwMode="auto">
          <a:xfrm>
            <a:off x="2308225" y="207168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5136" name="Text Box 14"/>
          <p:cNvSpPr txBox="1">
            <a:spLocks noChangeArrowheads="1"/>
          </p:cNvSpPr>
          <p:nvPr/>
        </p:nvSpPr>
        <p:spPr bwMode="auto">
          <a:xfrm>
            <a:off x="2227262" y="3000375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600"/>
              <a:t>0</a:t>
            </a:r>
            <a:endParaRPr lang="en-GB" altLang="ru-RU" sz="1600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989263" y="2619375"/>
            <a:ext cx="461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ru-RU" sz="1800">
                <a:sym typeface="Symbol" panose="05050102010706020507" pitchFamily="18" charset="2"/>
              </a:rPr>
              <a:t></a:t>
            </a:r>
            <a:r>
              <a:rPr lang="ru-RU" altLang="ru-RU" sz="1800" baseline="-25000">
                <a:sym typeface="Symbol" panose="05050102010706020507" pitchFamily="18" charset="2"/>
              </a:rPr>
              <a:t>1</a:t>
            </a:r>
            <a:endParaRPr lang="en-GB" altLang="ru-RU" sz="1800" baseline="-25000"/>
          </a:p>
        </p:txBody>
      </p:sp>
      <p:sp>
        <p:nvSpPr>
          <p:cNvPr id="5138" name="Line 22"/>
          <p:cNvSpPr>
            <a:spLocks noChangeShapeType="1"/>
          </p:cNvSpPr>
          <p:nvPr/>
        </p:nvSpPr>
        <p:spPr bwMode="auto">
          <a:xfrm flipH="1" flipV="1">
            <a:off x="2879726" y="2714625"/>
            <a:ext cx="109537" cy="2857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3564" name="Rectangle 4"/>
          <p:cNvSpPr>
            <a:spLocks noChangeArrowheads="1"/>
          </p:cNvSpPr>
          <p:nvPr/>
        </p:nvSpPr>
        <p:spPr bwMode="auto">
          <a:xfrm>
            <a:off x="1522413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850638"/>
              </p:ext>
            </p:extLst>
          </p:nvPr>
        </p:nvGraphicFramePr>
        <p:xfrm>
          <a:off x="5055942" y="5218115"/>
          <a:ext cx="242887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Формула" r:id="rId3" imgW="1384300" imgH="393700" progId="Equation.3">
                  <p:embed/>
                </p:oleObj>
              </mc:Choice>
              <mc:Fallback>
                <p:oleObj name="Формула" r:id="rId3" imgW="1384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942" y="5218115"/>
                        <a:ext cx="2428875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6"/>
          <p:cNvSpPr>
            <a:spLocks noChangeArrowheads="1"/>
          </p:cNvSpPr>
          <p:nvPr/>
        </p:nvSpPr>
        <p:spPr bwMode="auto">
          <a:xfrm>
            <a:off x="1522413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cxnSp>
        <p:nvCxnSpPr>
          <p:cNvPr id="23" name="Прямая со стрелкой 22"/>
          <p:cNvCxnSpPr>
            <a:cxnSpLocks noChangeShapeType="1"/>
          </p:cNvCxnSpPr>
          <p:nvPr/>
        </p:nvCxnSpPr>
        <p:spPr bwMode="auto">
          <a:xfrm>
            <a:off x="2236787" y="3000375"/>
            <a:ext cx="17859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Прямая со стрелкой 24"/>
          <p:cNvCxnSpPr>
            <a:cxnSpLocks noChangeShapeType="1"/>
          </p:cNvCxnSpPr>
          <p:nvPr/>
        </p:nvCxnSpPr>
        <p:spPr bwMode="auto">
          <a:xfrm rot="5400000" flipH="1" flipV="1">
            <a:off x="1843088" y="2535238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Прямая соединительная линия 26"/>
          <p:cNvCxnSpPr>
            <a:cxnSpLocks noChangeShapeType="1"/>
          </p:cNvCxnSpPr>
          <p:nvPr/>
        </p:nvCxnSpPr>
        <p:spPr bwMode="auto">
          <a:xfrm rot="5400000">
            <a:off x="3451225" y="3000376"/>
            <a:ext cx="1428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Прямая соединительная линия 28"/>
          <p:cNvCxnSpPr>
            <a:cxnSpLocks noChangeShapeType="1"/>
            <a:endCxn id="5135" idx="0"/>
          </p:cNvCxnSpPr>
          <p:nvPr/>
        </p:nvCxnSpPr>
        <p:spPr bwMode="auto">
          <a:xfrm rot="10800000">
            <a:off x="2451100" y="2071689"/>
            <a:ext cx="21431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Line 6"/>
          <p:cNvSpPr>
            <a:spLocks noChangeShapeType="1"/>
          </p:cNvSpPr>
          <p:nvPr/>
        </p:nvSpPr>
        <p:spPr bwMode="auto">
          <a:xfrm flipV="1">
            <a:off x="5237162" y="2071689"/>
            <a:ext cx="928688" cy="928687"/>
          </a:xfrm>
          <a:prstGeom prst="line">
            <a:avLst/>
          </a:prstGeom>
          <a:noFill/>
          <a:ln w="1905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451600" y="2928939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х</a:t>
            </a:r>
            <a:endParaRPr lang="en-GB" altLang="ru-RU" sz="1800" i="1"/>
          </a:p>
        </p:txBody>
      </p:sp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4951412" y="1500189"/>
            <a:ext cx="287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у</a:t>
            </a:r>
            <a:endParaRPr lang="en-GB" altLang="ru-RU" sz="1800" i="1"/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951537" y="3000375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4951412" y="207168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5022850" y="29289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600"/>
              <a:t>0</a:t>
            </a:r>
            <a:endParaRPr lang="en-GB" altLang="ru-RU" sz="1600"/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5665788" y="2500314"/>
            <a:ext cx="461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ru-RU" sz="1800">
                <a:sym typeface="Symbol" panose="05050102010706020507" pitchFamily="18" charset="2"/>
              </a:rPr>
              <a:t></a:t>
            </a:r>
            <a:r>
              <a:rPr lang="ru-RU" altLang="ru-RU" sz="1800" baseline="-25000">
                <a:sym typeface="Symbol" panose="05050102010706020507" pitchFamily="18" charset="2"/>
              </a:rPr>
              <a:t>2</a:t>
            </a:r>
            <a:endParaRPr lang="en-GB" altLang="ru-RU" sz="1800" baseline="-25000"/>
          </a:p>
        </p:txBody>
      </p:sp>
      <p:cxnSp>
        <p:nvCxnSpPr>
          <p:cNvPr id="43" name="Прямая со стрелкой 42"/>
          <p:cNvCxnSpPr>
            <a:cxnSpLocks noChangeShapeType="1"/>
          </p:cNvCxnSpPr>
          <p:nvPr/>
        </p:nvCxnSpPr>
        <p:spPr bwMode="auto">
          <a:xfrm>
            <a:off x="4879976" y="3000375"/>
            <a:ext cx="178593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Прямая со стрелкой 43"/>
          <p:cNvCxnSpPr>
            <a:cxnSpLocks noChangeShapeType="1"/>
          </p:cNvCxnSpPr>
          <p:nvPr/>
        </p:nvCxnSpPr>
        <p:spPr bwMode="auto">
          <a:xfrm rot="5400000" flipH="1" flipV="1">
            <a:off x="4486276" y="2535239"/>
            <a:ext cx="15001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Прямая соединительная линия 44"/>
          <p:cNvCxnSpPr>
            <a:cxnSpLocks noChangeShapeType="1"/>
          </p:cNvCxnSpPr>
          <p:nvPr/>
        </p:nvCxnSpPr>
        <p:spPr bwMode="auto">
          <a:xfrm rot="5400000">
            <a:off x="6094413" y="3000376"/>
            <a:ext cx="1428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Прямая соединительная линия 45"/>
          <p:cNvCxnSpPr>
            <a:cxnSpLocks noChangeShapeType="1"/>
            <a:endCxn id="39" idx="0"/>
          </p:cNvCxnSpPr>
          <p:nvPr/>
        </p:nvCxnSpPr>
        <p:spPr bwMode="auto">
          <a:xfrm rot="10800000">
            <a:off x="5094288" y="2071689"/>
            <a:ext cx="2143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Line 6"/>
          <p:cNvSpPr>
            <a:spLocks noChangeShapeType="1"/>
          </p:cNvSpPr>
          <p:nvPr/>
        </p:nvSpPr>
        <p:spPr bwMode="auto">
          <a:xfrm flipV="1">
            <a:off x="8094662" y="2071689"/>
            <a:ext cx="928688" cy="928687"/>
          </a:xfrm>
          <a:prstGeom prst="line">
            <a:avLst/>
          </a:prstGeom>
          <a:noFill/>
          <a:ln w="19050">
            <a:solidFill>
              <a:srgbClr val="00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9309100" y="2928939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х</a:t>
            </a:r>
            <a:endParaRPr lang="en-GB" altLang="ru-RU" sz="1800" i="1"/>
          </a:p>
        </p:txBody>
      </p: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7808912" y="1500189"/>
            <a:ext cx="287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i="1"/>
              <a:t>у</a:t>
            </a:r>
            <a:endParaRPr lang="en-GB" altLang="ru-RU" sz="1800" i="1"/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8809037" y="3000375"/>
            <a:ext cx="287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7808912" y="207168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i="1"/>
              <a:t>1</a:t>
            </a:r>
            <a:endParaRPr lang="en-GB" altLang="ru-RU" sz="1600" i="1"/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7727950" y="3000375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600"/>
              <a:t>0</a:t>
            </a:r>
            <a:endParaRPr lang="en-GB" altLang="ru-RU" sz="1600"/>
          </a:p>
        </p:txBody>
      </p:sp>
      <p:sp>
        <p:nvSpPr>
          <p:cNvPr id="53" name="Text Box 17"/>
          <p:cNvSpPr txBox="1">
            <a:spLocks noChangeArrowheads="1"/>
          </p:cNvSpPr>
          <p:nvPr/>
        </p:nvSpPr>
        <p:spPr bwMode="auto">
          <a:xfrm>
            <a:off x="8237538" y="2214564"/>
            <a:ext cx="461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ru-RU" sz="1800">
                <a:sym typeface="Symbol" panose="05050102010706020507" pitchFamily="18" charset="2"/>
              </a:rPr>
              <a:t></a:t>
            </a:r>
            <a:r>
              <a:rPr lang="ru-RU" altLang="ru-RU" sz="1800" baseline="-25000">
                <a:sym typeface="Symbol" panose="05050102010706020507" pitchFamily="18" charset="2"/>
              </a:rPr>
              <a:t>3</a:t>
            </a:r>
            <a:endParaRPr lang="en-GB" altLang="ru-RU" sz="1800" baseline="-25000"/>
          </a:p>
        </p:txBody>
      </p:sp>
      <p:cxnSp>
        <p:nvCxnSpPr>
          <p:cNvPr id="55" name="Прямая со стрелкой 54"/>
          <p:cNvCxnSpPr>
            <a:cxnSpLocks noChangeShapeType="1"/>
          </p:cNvCxnSpPr>
          <p:nvPr/>
        </p:nvCxnSpPr>
        <p:spPr bwMode="auto">
          <a:xfrm>
            <a:off x="7737476" y="3000375"/>
            <a:ext cx="178593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Прямая со стрелкой 55"/>
          <p:cNvCxnSpPr>
            <a:cxnSpLocks noChangeShapeType="1"/>
          </p:cNvCxnSpPr>
          <p:nvPr/>
        </p:nvCxnSpPr>
        <p:spPr bwMode="auto">
          <a:xfrm rot="5400000" flipH="1" flipV="1">
            <a:off x="7345363" y="2535238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Прямая соединительная линия 56"/>
          <p:cNvCxnSpPr>
            <a:cxnSpLocks noChangeShapeType="1"/>
          </p:cNvCxnSpPr>
          <p:nvPr/>
        </p:nvCxnSpPr>
        <p:spPr bwMode="auto">
          <a:xfrm rot="5400000">
            <a:off x="8951913" y="3000376"/>
            <a:ext cx="1428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Прямая соединительная линия 57"/>
          <p:cNvCxnSpPr>
            <a:cxnSpLocks noChangeShapeType="1"/>
            <a:endCxn id="51" idx="0"/>
          </p:cNvCxnSpPr>
          <p:nvPr/>
        </p:nvCxnSpPr>
        <p:spPr bwMode="auto">
          <a:xfrm rot="10800000">
            <a:off x="7951788" y="2071689"/>
            <a:ext cx="2143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Дуга 62"/>
          <p:cNvSpPr/>
          <p:nvPr/>
        </p:nvSpPr>
        <p:spPr bwMode="auto">
          <a:xfrm rot="5400000">
            <a:off x="7594600" y="2571751"/>
            <a:ext cx="928688" cy="928687"/>
          </a:xfrm>
          <a:prstGeom prst="arc">
            <a:avLst>
              <a:gd name="adj1" fmla="val 16200000"/>
              <a:gd name="adj2" fmla="val 1342584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23595" name="Полилиния 65"/>
          <p:cNvSpPr>
            <a:spLocks noChangeArrowheads="1"/>
          </p:cNvSpPr>
          <p:nvPr/>
        </p:nvSpPr>
        <p:spPr bwMode="auto">
          <a:xfrm>
            <a:off x="8289925" y="2638426"/>
            <a:ext cx="95250" cy="66675"/>
          </a:xfrm>
          <a:custGeom>
            <a:avLst/>
            <a:gdLst>
              <a:gd name="T0" fmla="*/ 93969 w 95681"/>
              <a:gd name="T1" fmla="*/ 66675 h 66675"/>
              <a:gd name="T2" fmla="*/ 56551 w 95681"/>
              <a:gd name="T3" fmla="*/ 9525 h 66675"/>
              <a:gd name="T4" fmla="*/ 75259 w 95681"/>
              <a:gd name="T5" fmla="*/ 38100 h 66675"/>
              <a:gd name="T6" fmla="*/ 47196 w 95681"/>
              <a:gd name="T7" fmla="*/ 28575 h 66675"/>
              <a:gd name="T8" fmla="*/ 75259 w 95681"/>
              <a:gd name="T9" fmla="*/ 47625 h 66675"/>
              <a:gd name="T10" fmla="*/ 19132 w 95681"/>
              <a:gd name="T11" fmla="*/ 28575 h 66675"/>
              <a:gd name="T12" fmla="*/ 56551 w 95681"/>
              <a:gd name="T13" fmla="*/ 38100 h 66675"/>
              <a:gd name="T14" fmla="*/ 84614 w 95681"/>
              <a:gd name="T15" fmla="*/ 57150 h 66675"/>
              <a:gd name="T16" fmla="*/ 65905 w 95681"/>
              <a:gd name="T17" fmla="*/ 28575 h 66675"/>
              <a:gd name="T18" fmla="*/ 37841 w 95681"/>
              <a:gd name="T19" fmla="*/ 19050 h 66675"/>
              <a:gd name="T20" fmla="*/ 37841 w 95681"/>
              <a:gd name="T21" fmla="*/ 0 h 6667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5681"/>
              <a:gd name="T34" fmla="*/ 0 h 66675"/>
              <a:gd name="T35" fmla="*/ 95681 w 95681"/>
              <a:gd name="T36" fmla="*/ 66675 h 6667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5681" h="66675">
                <a:moveTo>
                  <a:pt x="95681" y="66675"/>
                </a:moveTo>
                <a:lnTo>
                  <a:pt x="57581" y="9525"/>
                </a:lnTo>
                <a:cubicBezTo>
                  <a:pt x="51231" y="0"/>
                  <a:pt x="87491" y="41720"/>
                  <a:pt x="76631" y="38100"/>
                </a:cubicBezTo>
                <a:cubicBezTo>
                  <a:pt x="67106" y="34925"/>
                  <a:pt x="48056" y="18535"/>
                  <a:pt x="48056" y="28575"/>
                </a:cubicBezTo>
                <a:cubicBezTo>
                  <a:pt x="48056" y="40023"/>
                  <a:pt x="88079" y="47625"/>
                  <a:pt x="76631" y="47625"/>
                </a:cubicBezTo>
                <a:cubicBezTo>
                  <a:pt x="56551" y="47625"/>
                  <a:pt x="0" y="23705"/>
                  <a:pt x="19481" y="28575"/>
                </a:cubicBezTo>
                <a:lnTo>
                  <a:pt x="57581" y="38100"/>
                </a:lnTo>
                <a:cubicBezTo>
                  <a:pt x="67106" y="44450"/>
                  <a:pt x="78061" y="65245"/>
                  <a:pt x="86156" y="57150"/>
                </a:cubicBezTo>
                <a:cubicBezTo>
                  <a:pt x="94251" y="49055"/>
                  <a:pt x="76045" y="35726"/>
                  <a:pt x="67106" y="28575"/>
                </a:cubicBezTo>
                <a:cubicBezTo>
                  <a:pt x="59266" y="22303"/>
                  <a:pt x="45631" y="26150"/>
                  <a:pt x="38531" y="19050"/>
                </a:cubicBezTo>
                <a:lnTo>
                  <a:pt x="38531" y="0"/>
                </a:lnTo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9" name="Равнобедренный треугольник 68"/>
          <p:cNvSpPr>
            <a:spLocks noChangeArrowheads="1"/>
          </p:cNvSpPr>
          <p:nvPr/>
        </p:nvSpPr>
        <p:spPr bwMode="auto">
          <a:xfrm rot="-1611351">
            <a:off x="5551488" y="2654300"/>
            <a:ext cx="85725" cy="1476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72" name="Полилиния 71"/>
          <p:cNvSpPr>
            <a:spLocks noChangeArrowheads="1"/>
          </p:cNvSpPr>
          <p:nvPr/>
        </p:nvSpPr>
        <p:spPr bwMode="auto">
          <a:xfrm>
            <a:off x="4937126" y="2727326"/>
            <a:ext cx="714375" cy="568325"/>
          </a:xfrm>
          <a:custGeom>
            <a:avLst/>
            <a:gdLst>
              <a:gd name="T0" fmla="*/ 523875 w 714375"/>
              <a:gd name="T1" fmla="*/ 273591 h 567739"/>
              <a:gd name="T2" fmla="*/ 504825 w 714375"/>
              <a:gd name="T3" fmla="*/ 197076 h 567739"/>
              <a:gd name="T4" fmla="*/ 466725 w 714375"/>
              <a:gd name="T5" fmla="*/ 139690 h 567739"/>
              <a:gd name="T6" fmla="*/ 409575 w 714375"/>
              <a:gd name="T7" fmla="*/ 101431 h 567739"/>
              <a:gd name="T8" fmla="*/ 323850 w 714375"/>
              <a:gd name="T9" fmla="*/ 63174 h 567739"/>
              <a:gd name="T10" fmla="*/ 161925 w 714375"/>
              <a:gd name="T11" fmla="*/ 72739 h 567739"/>
              <a:gd name="T12" fmla="*/ 104775 w 714375"/>
              <a:gd name="T13" fmla="*/ 91868 h 567739"/>
              <a:gd name="T14" fmla="*/ 38100 w 714375"/>
              <a:gd name="T15" fmla="*/ 177946 h 567739"/>
              <a:gd name="T16" fmla="*/ 19050 w 714375"/>
              <a:gd name="T17" fmla="*/ 206640 h 567739"/>
              <a:gd name="T18" fmla="*/ 0 w 714375"/>
              <a:gd name="T19" fmla="*/ 264026 h 567739"/>
              <a:gd name="T20" fmla="*/ 19050 w 714375"/>
              <a:gd name="T21" fmla="*/ 397927 h 567739"/>
              <a:gd name="T22" fmla="*/ 57150 w 714375"/>
              <a:gd name="T23" fmla="*/ 455313 h 567739"/>
              <a:gd name="T24" fmla="*/ 114300 w 714375"/>
              <a:gd name="T25" fmla="*/ 493571 h 567739"/>
              <a:gd name="T26" fmla="*/ 142875 w 714375"/>
              <a:gd name="T27" fmla="*/ 512700 h 567739"/>
              <a:gd name="T28" fmla="*/ 257175 w 714375"/>
              <a:gd name="T29" fmla="*/ 550958 h 567739"/>
              <a:gd name="T30" fmla="*/ 285750 w 714375"/>
              <a:gd name="T31" fmla="*/ 560522 h 567739"/>
              <a:gd name="T32" fmla="*/ 314325 w 714375"/>
              <a:gd name="T33" fmla="*/ 570087 h 567739"/>
              <a:gd name="T34" fmla="*/ 466725 w 714375"/>
              <a:gd name="T35" fmla="*/ 560522 h 567739"/>
              <a:gd name="T36" fmla="*/ 523875 w 714375"/>
              <a:gd name="T37" fmla="*/ 541394 h 567739"/>
              <a:gd name="T38" fmla="*/ 552450 w 714375"/>
              <a:gd name="T39" fmla="*/ 531829 h 567739"/>
              <a:gd name="T40" fmla="*/ 638175 w 714375"/>
              <a:gd name="T41" fmla="*/ 455313 h 567739"/>
              <a:gd name="T42" fmla="*/ 676275 w 714375"/>
              <a:gd name="T43" fmla="*/ 340541 h 567739"/>
              <a:gd name="T44" fmla="*/ 685800 w 714375"/>
              <a:gd name="T45" fmla="*/ 311849 h 567739"/>
              <a:gd name="T46" fmla="*/ 695325 w 714375"/>
              <a:gd name="T47" fmla="*/ 283155 h 567739"/>
              <a:gd name="T48" fmla="*/ 714375 w 714375"/>
              <a:gd name="T49" fmla="*/ 254462 h 567739"/>
              <a:gd name="T50" fmla="*/ 704850 w 714375"/>
              <a:gd name="T51" fmla="*/ 120560 h 567739"/>
              <a:gd name="T52" fmla="*/ 695325 w 714375"/>
              <a:gd name="T53" fmla="*/ 24918 h 56773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714375"/>
              <a:gd name="T82" fmla="*/ 0 h 567739"/>
              <a:gd name="T83" fmla="*/ 714375 w 714375"/>
              <a:gd name="T84" fmla="*/ 567739 h 56773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714375" h="567739">
                <a:moveTo>
                  <a:pt x="523875" y="272464"/>
                </a:moveTo>
                <a:cubicBezTo>
                  <a:pt x="521236" y="259269"/>
                  <a:pt x="513978" y="212739"/>
                  <a:pt x="504825" y="196264"/>
                </a:cubicBezTo>
                <a:cubicBezTo>
                  <a:pt x="493706" y="176250"/>
                  <a:pt x="485775" y="151814"/>
                  <a:pt x="466725" y="139114"/>
                </a:cubicBezTo>
                <a:cubicBezTo>
                  <a:pt x="447675" y="126414"/>
                  <a:pt x="431295" y="108254"/>
                  <a:pt x="409575" y="101014"/>
                </a:cubicBezTo>
                <a:cubicBezTo>
                  <a:pt x="341565" y="78344"/>
                  <a:pt x="369133" y="93103"/>
                  <a:pt x="323850" y="62914"/>
                </a:cubicBezTo>
                <a:cubicBezTo>
                  <a:pt x="269875" y="66089"/>
                  <a:pt x="215539" y="65446"/>
                  <a:pt x="161925" y="72439"/>
                </a:cubicBezTo>
                <a:cubicBezTo>
                  <a:pt x="142013" y="75036"/>
                  <a:pt x="104775" y="91489"/>
                  <a:pt x="104775" y="91489"/>
                </a:cubicBezTo>
                <a:cubicBezTo>
                  <a:pt x="60011" y="136253"/>
                  <a:pt x="83672" y="108856"/>
                  <a:pt x="38100" y="177214"/>
                </a:cubicBezTo>
                <a:cubicBezTo>
                  <a:pt x="31750" y="186739"/>
                  <a:pt x="22670" y="194929"/>
                  <a:pt x="19050" y="205789"/>
                </a:cubicBezTo>
                <a:lnTo>
                  <a:pt x="0" y="262939"/>
                </a:lnTo>
                <a:cubicBezTo>
                  <a:pt x="1042" y="274402"/>
                  <a:pt x="1124" y="364022"/>
                  <a:pt x="19050" y="396289"/>
                </a:cubicBezTo>
                <a:cubicBezTo>
                  <a:pt x="30169" y="416303"/>
                  <a:pt x="38100" y="440739"/>
                  <a:pt x="57150" y="453439"/>
                </a:cubicBezTo>
                <a:lnTo>
                  <a:pt x="114300" y="491539"/>
                </a:lnTo>
                <a:cubicBezTo>
                  <a:pt x="123825" y="497889"/>
                  <a:pt x="132015" y="506969"/>
                  <a:pt x="142875" y="510589"/>
                </a:cubicBezTo>
                <a:lnTo>
                  <a:pt x="257175" y="548689"/>
                </a:lnTo>
                <a:lnTo>
                  <a:pt x="285750" y="558214"/>
                </a:lnTo>
                <a:lnTo>
                  <a:pt x="314325" y="567739"/>
                </a:lnTo>
                <a:cubicBezTo>
                  <a:pt x="365125" y="564564"/>
                  <a:pt x="416293" y="565091"/>
                  <a:pt x="466725" y="558214"/>
                </a:cubicBezTo>
                <a:cubicBezTo>
                  <a:pt x="486621" y="555501"/>
                  <a:pt x="504825" y="545514"/>
                  <a:pt x="523875" y="539164"/>
                </a:cubicBezTo>
                <a:lnTo>
                  <a:pt x="552450" y="529639"/>
                </a:lnTo>
                <a:cubicBezTo>
                  <a:pt x="617695" y="464394"/>
                  <a:pt x="587184" y="487433"/>
                  <a:pt x="638175" y="453439"/>
                </a:cubicBezTo>
                <a:lnTo>
                  <a:pt x="676275" y="339139"/>
                </a:lnTo>
                <a:lnTo>
                  <a:pt x="685800" y="310564"/>
                </a:lnTo>
                <a:cubicBezTo>
                  <a:pt x="688975" y="301039"/>
                  <a:pt x="689756" y="290343"/>
                  <a:pt x="695325" y="281989"/>
                </a:cubicBezTo>
                <a:lnTo>
                  <a:pt x="714375" y="253414"/>
                </a:lnTo>
                <a:cubicBezTo>
                  <a:pt x="711200" y="208964"/>
                  <a:pt x="709515" y="164382"/>
                  <a:pt x="704850" y="120064"/>
                </a:cubicBezTo>
                <a:cubicBezTo>
                  <a:pt x="692212" y="0"/>
                  <a:pt x="695325" y="144397"/>
                  <a:pt x="695325" y="24814"/>
                </a:cubicBezTo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2593975" y="3643313"/>
          <a:ext cx="8572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Формула" r:id="rId5" imgW="469696" imgH="393529" progId="Equation.3">
                  <p:embed/>
                </p:oleObj>
              </mc:Choice>
              <mc:Fallback>
                <p:oleObj name="Формула" r:id="rId5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643313"/>
                        <a:ext cx="8572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7880351" y="3714750"/>
          <a:ext cx="20859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Формула" r:id="rId7" imgW="1269449" imgH="393529" progId="Equation.3">
                  <p:embed/>
                </p:oleObj>
              </mc:Choice>
              <mc:Fallback>
                <p:oleObj name="Формула" r:id="rId7" imgW="126944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0351" y="3714750"/>
                        <a:ext cx="20859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4594226" y="3714751"/>
          <a:ext cx="2071687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Формула" r:id="rId9" imgW="1167893" imgH="393529" progId="Equation.3">
                  <p:embed/>
                </p:oleObj>
              </mc:Choice>
              <mc:Fallback>
                <p:oleObj name="Формула" r:id="rId9" imgW="116789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6" y="3714751"/>
                        <a:ext cx="2071687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2" name="Rectangle 10"/>
          <p:cNvSpPr>
            <a:spLocks noChangeArrowheads="1"/>
          </p:cNvSpPr>
          <p:nvPr/>
        </p:nvSpPr>
        <p:spPr bwMode="auto">
          <a:xfrm>
            <a:off x="1522413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3604" name="Rectangle 12"/>
          <p:cNvSpPr>
            <a:spLocks noChangeArrowheads="1"/>
          </p:cNvSpPr>
          <p:nvPr/>
        </p:nvSpPr>
        <p:spPr bwMode="auto">
          <a:xfrm>
            <a:off x="1522413" y="146461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" name="Прямоугольник 1"/>
          <p:cNvSpPr/>
          <p:nvPr/>
        </p:nvSpPr>
        <p:spPr>
          <a:xfrm>
            <a:off x="1413893" y="545561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пример. Пусть дано число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1+i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82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  <p:bldP spid="5128" grpId="0" animBg="1"/>
      <p:bldP spid="5131" grpId="0"/>
      <p:bldP spid="5132" grpId="0"/>
      <p:bldP spid="5134" grpId="0"/>
      <p:bldP spid="5135" grpId="0"/>
      <p:bldP spid="5136" grpId="0"/>
      <p:bldP spid="5137" grpId="0"/>
      <p:bldP spid="5138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7" grpId="0" animBg="1"/>
      <p:bldP spid="48" grpId="0"/>
      <p:bldP spid="49" grpId="0"/>
      <p:bldP spid="50" grpId="0"/>
      <p:bldP spid="51" grpId="0"/>
      <p:bldP spid="52" grpId="0"/>
      <p:bldP spid="53" grpId="0"/>
      <p:bldP spid="23595" grpId="0" animBg="1"/>
      <p:bldP spid="69" grpId="0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80356" y="202276"/>
            <a:ext cx="7772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комплексного числа</a:t>
            </a:r>
            <a:endParaRPr lang="en-GB" alt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3"/>
              <p:cNvSpPr txBox="1">
                <a:spLocks noChangeArrowheads="1"/>
              </p:cNvSpPr>
              <p:nvPr/>
            </p:nvSpPr>
            <p:spPr>
              <a:xfrm>
                <a:off x="1338536" y="1981485"/>
                <a:ext cx="10369152" cy="20162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3838" indent="-223838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2920" indent="-223838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accent2"/>
                  </a:buClr>
                  <a:buFont typeface="Arial" pitchFamily="34" charset="0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41363" indent="-17145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66788" indent="-17303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08088" indent="-17303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44752" indent="-173736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–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82496" indent="-173736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73736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–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57984" indent="-173736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altLang="ru-RU" sz="28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аргументом </a:t>
                </a:r>
                <a:r>
                  <a:rPr lang="en-US" altLang="ru-RU" sz="28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b="1" dirty="0" err="1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Arg</a:t>
                </a:r>
                <a:r>
                  <a:rPr lang="en-US" sz="28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alt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отличного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 нуля комплексного числа </a:t>
                </a:r>
                <a:r>
                  <a:rPr lang="en-US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называть действительное число </a:t>
                </a:r>
                <a14:m>
                  <m:oMath xmlns:m="http://schemas.openxmlformats.org/officeDocument/2006/math">
                    <m:r>
                      <a:rPr lang="ru-RU" altLang="ru-RU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ru-RU" altLang="ru-RU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такое, что:</a:t>
                </a:r>
              </a:p>
              <a:p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а) </a:t>
                </a:r>
                <a14:m>
                  <m:oMath xmlns:m="http://schemas.openxmlformats.org/officeDocument/2006/math">
                    <m:r>
                      <a:rPr lang="ru-RU" altLang="ru-RU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altLang="ru-RU" sz="28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r>
                      <a:rPr lang="ru-RU" altLang="ru-RU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r>
                      <a:rPr lang="ru-RU" altLang="ru-RU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ru-RU" altLang="ru-RU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𝜋</m:t>
                    </m:r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</a:t>
                </a:r>
                <a14:m>
                  <m:oMath xmlns:m="http://schemas.openxmlformats.org/officeDocument/2006/math">
                    <m:r>
                      <a:rPr lang="ru-RU" altLang="ru-RU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𝜋</m:t>
                    </m:r>
                    <m:r>
                      <a:rPr lang="en-US" altLang="ru-RU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]</m:t>
                    </m:r>
                    <m:r>
                      <a:rPr lang="ru-RU" altLang="ru-RU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;</m:t>
                    </m:r>
                  </m:oMath>
                </a14:m>
                <a:endParaRPr lang="ru-RU" altLang="ru-RU" sz="2800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r>
                  <a:rPr lang="ru-RU" altLang="ru-RU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б) </a:t>
                </a:r>
                <a:r>
                  <a:rPr lang="en-US" altLang="ru-RU" sz="28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</a:t>
                </a:r>
                <a:r>
                  <a:rPr lang="en-US" altLang="ru-RU" sz="2800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𝒛</m:t>
                        </m:r>
                      </m:e>
                    </m:d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</m:fName>
                      <m:e>
                        <m:r>
                          <a:rPr lang="en-US" altLang="ru-RU" sz="28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</m:e>
                    </m:func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:r>
                  <a:rPr lang="en-US" altLang="ru-RU" sz="2800" b="1" i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</m:fName>
                      <m:e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e>
                    </m:func>
                  </m:oMath>
                </a14:m>
                <a:r>
                  <a:rPr lang="ru-RU" altLang="ru-RU" sz="2800" b="0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altLang="ru-RU" sz="2800" b="0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endParaRPr lang="ru-RU" altLang="ru-RU" sz="2800" b="0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endParaRPr lang="ru-RU" altLang="ru-RU" sz="2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>
                  <a:buFontTx/>
                  <a:buNone/>
                </a:pPr>
                <a:endParaRPr lang="en-GB" altLang="ru-RU" sz="2800" dirty="0"/>
              </a:p>
            </p:txBody>
          </p:sp>
        </mc:Choice>
        <mc:Fallback xmlns="">
          <p:sp>
            <p:nvSpPr>
              <p:cNvPr id="1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536" y="1981485"/>
                <a:ext cx="10369152" cy="2016224"/>
              </a:xfrm>
              <a:prstGeom prst="rect">
                <a:avLst/>
              </a:prstGeom>
              <a:blipFill rotWithShape="0">
                <a:blip r:embed="rId2"/>
                <a:stretch>
                  <a:fillRect l="-1058" t="-7251" b="-3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1C7A60D-1493-4A05-8A83-4B20859FB09F}"/>
              </a:ext>
            </a:extLst>
          </p:cNvPr>
          <p:cNvSpPr txBox="1"/>
          <p:nvPr/>
        </p:nvSpPr>
        <p:spPr>
          <a:xfrm>
            <a:off x="1338536" y="1259513"/>
            <a:ext cx="9705157" cy="52322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избежать неопределённости, математики договорились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>
                <a:extLst>
                  <a:ext uri="{FF2B5EF4-FFF2-40B4-BE49-F238E27FC236}">
                    <a16:creationId xmlns="" xmlns:a16="http://schemas.microsoft.com/office/drawing/2014/main" id="{9D0FEB62-8DE5-48B4-B40E-95216057F1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7178685"/>
                  </p:ext>
                </p:extLst>
              </p:nvPr>
            </p:nvGraphicFramePr>
            <p:xfrm>
              <a:off x="1338536" y="3997709"/>
              <a:ext cx="9055024" cy="234841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525399">
                      <a:extLst>
                        <a:ext uri="{9D8B030D-6E8A-4147-A177-3AD203B41FA5}">
                          <a16:colId xmlns="" xmlns:a16="http://schemas.microsoft.com/office/drawing/2014/main" val="2923224892"/>
                        </a:ext>
                      </a:extLst>
                    </a:gridCol>
                    <a:gridCol w="4529625">
                      <a:extLst>
                        <a:ext uri="{9D8B030D-6E8A-4147-A177-3AD203B41FA5}">
                          <a16:colId xmlns="" xmlns:a16="http://schemas.microsoft.com/office/drawing/2014/main" val="768438218"/>
                        </a:ext>
                      </a:extLst>
                    </a:gridCol>
                  </a:tblGrid>
                  <a:tr h="94790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181539952"/>
                      </a:ext>
                    </a:extLst>
                  </a:tr>
                  <a:tr h="4351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 =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𝒛</m:t>
                                  </m:r>
                                </m:e>
                              </m:d>
                              <m:r>
                                <a:rPr lang="en-US" sz="28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𝜶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func>
                                    <m:funcPr>
                                      <m:ctrlPr>
                                        <a:rPr lang="ru-RU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𝜶</m:t>
                                      </m:r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z =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𝒛</m:t>
                                  </m:r>
                                </m:e>
                              </m:d>
                              <m:r>
                                <a:rPr lang="en-US" sz="28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𝜶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func>
                                    <m:funcPr>
                                      <m:ctrlPr>
                                        <a:rPr lang="ru-RU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𝜶</m:t>
                                      </m:r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69531515"/>
                      </a:ext>
                    </a:extLst>
                  </a:tr>
                  <a:tr h="61619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𝜶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𝒂𝒓𝒈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𝒛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 ∈(−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𝝅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; 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𝝅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𝜶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∈</m:t>
                                </m:r>
                                <m:r>
                                  <a:rPr lang="ru-RU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897377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>
                <a:extLst>
                  <a:ext uri="{FF2B5EF4-FFF2-40B4-BE49-F238E27FC236}">
                    <a16:creationId xmlns:a16="http://schemas.microsoft.com/office/drawing/2014/main" id="{9D0FEB62-8DE5-48B4-B40E-95216057F1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7178685"/>
                  </p:ext>
                </p:extLst>
              </p:nvPr>
            </p:nvGraphicFramePr>
            <p:xfrm>
              <a:off x="1338536" y="3997709"/>
              <a:ext cx="9055024" cy="230776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525399">
                      <a:extLst>
                        <a:ext uri="{9D8B030D-6E8A-4147-A177-3AD203B41FA5}">
                          <a16:colId xmlns:a16="http://schemas.microsoft.com/office/drawing/2014/main" val="2923224892"/>
                        </a:ext>
                      </a:extLst>
                    </a:gridCol>
                    <a:gridCol w="4529625">
                      <a:extLst>
                        <a:ext uri="{9D8B030D-6E8A-4147-A177-3AD203B41FA5}">
                          <a16:colId xmlns:a16="http://schemas.microsoft.com/office/drawing/2014/main" val="768438218"/>
                        </a:ext>
                      </a:extLst>
                    </a:gridCol>
                  </a:tblGrid>
                  <a:tr h="125641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81539952"/>
                      </a:ext>
                    </a:extLst>
                  </a:tr>
                  <a:tr h="43515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l="-135" t="-308333" r="-100404" b="-143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l="-100135" t="-308333" r="-404" b="-1430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9531515"/>
                      </a:ext>
                    </a:extLst>
                  </a:tr>
                  <a:tr h="61619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" t="-291089" r="-100404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135" t="-291089" r="-404" b="-1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737781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4665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67146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число в стандартной и тригонометрической форме.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14962C4-614A-4A10-A024-AB1191711334}"/>
              </a:ext>
            </a:extLst>
          </p:cNvPr>
          <p:cNvSpPr txBox="1"/>
          <p:nvPr/>
        </p:nvSpPr>
        <p:spPr>
          <a:xfrm>
            <a:off x="4798268" y="1439780"/>
            <a:ext cx="1872208" cy="9541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3;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>
                <a:extLst>
                  <a:ext uri="{FF2B5EF4-FFF2-40B4-BE49-F238E27FC236}">
                    <a16:creationId xmlns=""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0693064"/>
                  </p:ext>
                </p:extLst>
              </p:nvPr>
            </p:nvGraphicFramePr>
            <p:xfrm>
              <a:off x="1241558" y="2200108"/>
              <a:ext cx="9880470" cy="2391982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062588">
                      <a:extLst>
                        <a:ext uri="{9D8B030D-6E8A-4147-A177-3AD203B41FA5}">
                          <a16:colId xmlns="" xmlns:a16="http://schemas.microsoft.com/office/drawing/2014/main" val="3672300707"/>
                        </a:ext>
                      </a:extLst>
                    </a:gridCol>
                    <a:gridCol w="4028314">
                      <a:extLst>
                        <a:ext uri="{9D8B030D-6E8A-4147-A177-3AD203B41FA5}">
                          <a16:colId xmlns="" xmlns:a16="http://schemas.microsoft.com/office/drawing/2014/main" val="3208570519"/>
                        </a:ext>
                      </a:extLst>
                    </a:gridCol>
                    <a:gridCol w="4789568">
                      <a:extLst>
                        <a:ext uri="{9D8B030D-6E8A-4147-A177-3AD203B41FA5}">
                          <a16:colId xmlns="" xmlns:a16="http://schemas.microsoft.com/office/drawing/2014/main" val="1465518628"/>
                        </a:ext>
                      </a:extLst>
                    </a:gridCol>
                  </a:tblGrid>
                  <a:tr h="85188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10124933"/>
                      </a:ext>
                    </a:extLst>
                  </a:tr>
                  <a:tr h="86835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ru-RU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func>
                                      <m:funcPr>
                                        <m:ctrlPr>
                                          <a:rPr lang="ru-RU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𝐬𝐢𝐧</m:t>
                                        </m:r>
                                      </m:fName>
                                      <m: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𝟎</m:t>
                                        </m:r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ru-RU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𝝅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func>
                                      <m:funcPr>
                                        <m:ctrlPr>
                                          <a:rPr lang="ru-RU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𝐬𝐢𝐧</m:t>
                                        </m:r>
                                      </m:fName>
                                      <m: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𝝅</m:t>
                                        </m:r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ru-RU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𝐜𝐨𝐬</m:t>
                                    </m:r>
                                    <m:r>
                                      <a:rPr lang="en-US" sz="2800" b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𝟐𝟔</m:t>
                                    </m:r>
                                  </m:fName>
                                  <m: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𝝅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func>
                                      <m:funcPr>
                                        <m:ctrlPr>
                                          <a:rPr lang="ru-RU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𝐬𝐢𝐧</m:t>
                                        </m:r>
                                      </m:fName>
                                      <m: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𝟐𝟔</m:t>
                                        </m:r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𝝅</m:t>
                                        </m:r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>
                <a:extLst>
                  <a:ext uri="{FF2B5EF4-FFF2-40B4-BE49-F238E27FC236}">
                    <a16:creationId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0693064"/>
                  </p:ext>
                </p:extLst>
              </p:nvPr>
            </p:nvGraphicFramePr>
            <p:xfrm>
              <a:off x="1241558" y="2200108"/>
              <a:ext cx="9880470" cy="237274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062588">
                      <a:extLst>
                        <a:ext uri="{9D8B030D-6E8A-4147-A177-3AD203B41FA5}">
                          <a16:colId xmlns:a16="http://schemas.microsoft.com/office/drawing/2014/main" val="3672300707"/>
                        </a:ext>
                      </a:extLst>
                    </a:gridCol>
                    <a:gridCol w="4028314">
                      <a:extLst>
                        <a:ext uri="{9D8B030D-6E8A-4147-A177-3AD203B41FA5}">
                          <a16:colId xmlns:a16="http://schemas.microsoft.com/office/drawing/2014/main" val="3208570519"/>
                        </a:ext>
                      </a:extLst>
                    </a:gridCol>
                    <a:gridCol w="4789568">
                      <a:extLst>
                        <a:ext uri="{9D8B030D-6E8A-4147-A177-3AD203B41FA5}">
                          <a16:colId xmlns:a16="http://schemas.microsoft.com/office/drawing/2014/main" val="1465518628"/>
                        </a:ext>
                      </a:extLst>
                    </a:gridCol>
                  </a:tblGrid>
                  <a:tr h="125641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124933"/>
                      </a:ext>
                    </a:extLst>
                  </a:tr>
                  <a:tr h="1116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435" t="-120652" r="-119033" b="-1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6489" t="-120652" r="-254" b="-1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3582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67146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число в стандартной и тригонометрической форме.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14962C4-614A-4A10-A024-AB1191711334}"/>
              </a:ext>
            </a:extLst>
          </p:cNvPr>
          <p:cNvSpPr txBox="1"/>
          <p:nvPr/>
        </p:nvSpPr>
        <p:spPr>
          <a:xfrm>
            <a:off x="4798268" y="1439780"/>
            <a:ext cx="187220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>
                <a:extLst>
                  <a:ext uri="{FF2B5EF4-FFF2-40B4-BE49-F238E27FC236}">
                    <a16:creationId xmlns=""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3858012"/>
                  </p:ext>
                </p:extLst>
              </p:nvPr>
            </p:nvGraphicFramePr>
            <p:xfrm>
              <a:off x="1294567" y="2204864"/>
              <a:ext cx="9880470" cy="2948804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062588">
                      <a:extLst>
                        <a:ext uri="{9D8B030D-6E8A-4147-A177-3AD203B41FA5}">
                          <a16:colId xmlns="" xmlns:a16="http://schemas.microsoft.com/office/drawing/2014/main" val="3672300707"/>
                        </a:ext>
                      </a:extLst>
                    </a:gridCol>
                    <a:gridCol w="3725434">
                      <a:extLst>
                        <a:ext uri="{9D8B030D-6E8A-4147-A177-3AD203B41FA5}">
                          <a16:colId xmlns="" xmlns:a16="http://schemas.microsoft.com/office/drawing/2014/main" val="3208570519"/>
                        </a:ext>
                      </a:extLst>
                    </a:gridCol>
                    <a:gridCol w="5092448">
                      <a:extLst>
                        <a:ext uri="{9D8B030D-6E8A-4147-A177-3AD203B41FA5}">
                          <a16:colId xmlns="" xmlns:a16="http://schemas.microsoft.com/office/drawing/2014/main" val="1465518628"/>
                        </a:ext>
                      </a:extLst>
                    </a:gridCol>
                  </a:tblGrid>
                  <a:tr h="138278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10124933"/>
                      </a:ext>
                    </a:extLst>
                  </a:tr>
                  <a:tr h="156602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2i</a:t>
                          </a:r>
                          <a:endParaRPr lang="ru-RU" sz="2800" b="1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𝝅</m:t>
                                      </m:r>
                                    </m:num>
                                    <m:den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func>
                                    <m:funcPr>
                                      <m:ctrlPr>
                                        <a:rPr lang="ru-RU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𝝅</m:t>
                                          </m:r>
                                        </m:num>
                                        <m:den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𝟓</m:t>
                                      </m:r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𝝅</m:t>
                                      </m:r>
                                    </m:num>
                                    <m:den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func>
                                    <m:funcPr>
                                      <m:ctrlPr>
                                        <a:rPr lang="ru-RU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𝟓</m:t>
                                          </m:r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𝝅</m:t>
                                          </m:r>
                                        </m:num>
                                        <m:den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ru-RU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𝐜𝐨𝐬</m:t>
                                  </m:r>
                                  <m:r>
                                    <a:rPr lang="en-US" sz="2800" b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𝝅</m:t>
                                      </m:r>
                                    </m:num>
                                    <m:den>
                                      <m:r>
                                        <a:rPr lang="en-US" sz="2800" b="1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func>
                                    <m:funcPr>
                                      <m:ctrlPr>
                                        <a:rPr lang="ru-RU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𝐬𝐢𝐧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𝟑</m:t>
                                          </m:r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𝝅</m:t>
                                          </m:r>
                                        </m:num>
                                        <m:den>
                                          <m:r>
                                            <a:rPr lang="en-US" sz="2800" b="1" i="1" smtClean="0">
                                              <a:effectLst/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  <m:r>
                                        <a:rPr lang="en-US" sz="2800" b="1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func>
                            </m:oMath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>
                <a:extLst>
                  <a:ext uri="{FF2B5EF4-FFF2-40B4-BE49-F238E27FC236}">
                    <a16:creationId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3858012"/>
                  </p:ext>
                </p:extLst>
              </p:nvPr>
            </p:nvGraphicFramePr>
            <p:xfrm>
              <a:off x="1294567" y="2204864"/>
              <a:ext cx="9880470" cy="2948804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062588">
                      <a:extLst>
                        <a:ext uri="{9D8B030D-6E8A-4147-A177-3AD203B41FA5}">
                          <a16:colId xmlns:a16="http://schemas.microsoft.com/office/drawing/2014/main" val="3672300707"/>
                        </a:ext>
                      </a:extLst>
                    </a:gridCol>
                    <a:gridCol w="3725434">
                      <a:extLst>
                        <a:ext uri="{9D8B030D-6E8A-4147-A177-3AD203B41FA5}">
                          <a16:colId xmlns:a16="http://schemas.microsoft.com/office/drawing/2014/main" val="3208570519"/>
                        </a:ext>
                      </a:extLst>
                    </a:gridCol>
                    <a:gridCol w="5092448">
                      <a:extLst>
                        <a:ext uri="{9D8B030D-6E8A-4147-A177-3AD203B41FA5}">
                          <a16:colId xmlns:a16="http://schemas.microsoft.com/office/drawing/2014/main" val="1465518628"/>
                        </a:ext>
                      </a:extLst>
                    </a:gridCol>
                  </a:tblGrid>
                  <a:tr h="138278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124933"/>
                      </a:ext>
                    </a:extLst>
                  </a:tr>
                  <a:tr h="156602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2i</a:t>
                          </a:r>
                          <a:endParaRPr lang="ru-RU" sz="2800" b="1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8595" t="-93798" r="-136928" b="-7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4139" t="-93798" r="-239" b="-7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6591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67146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число в стандартной и тригонометрической форме.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5535" y="4653136"/>
            <a:ext cx="9997754" cy="1783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В данном случае нельзя использовать четность косинуса и проводить дальнейшее «упрощение» записи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14962C4-614A-4A10-A024-AB1191711334}"/>
              </a:ext>
            </a:extLst>
          </p:cNvPr>
          <p:cNvSpPr txBox="1"/>
          <p:nvPr/>
        </p:nvSpPr>
        <p:spPr>
          <a:xfrm>
            <a:off x="4798268" y="1439780"/>
            <a:ext cx="187220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>
                <a:extLst>
                  <a:ext uri="{FF2B5EF4-FFF2-40B4-BE49-F238E27FC236}">
                    <a16:creationId xmlns=""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1553720"/>
                  </p:ext>
                </p:extLst>
              </p:nvPr>
            </p:nvGraphicFramePr>
            <p:xfrm>
              <a:off x="933770" y="2261849"/>
              <a:ext cx="10633249" cy="22439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981665">
                      <a:extLst>
                        <a:ext uri="{9D8B030D-6E8A-4147-A177-3AD203B41FA5}">
                          <a16:colId xmlns="" xmlns:a16="http://schemas.microsoft.com/office/drawing/2014/main" val="3672300707"/>
                        </a:ext>
                      </a:extLst>
                    </a:gridCol>
                    <a:gridCol w="4928435">
                      <a:extLst>
                        <a:ext uri="{9D8B030D-6E8A-4147-A177-3AD203B41FA5}">
                          <a16:colId xmlns="" xmlns:a16="http://schemas.microsoft.com/office/drawing/2014/main" val="3208570519"/>
                        </a:ext>
                      </a:extLst>
                    </a:gridCol>
                    <a:gridCol w="4723149">
                      <a:extLst>
                        <a:ext uri="{9D8B030D-6E8A-4147-A177-3AD203B41FA5}">
                          <a16:colId xmlns="" xmlns:a16="http://schemas.microsoft.com/office/drawing/2014/main" val="1465518628"/>
                        </a:ext>
                      </a:extLst>
                    </a:gridCol>
                  </a:tblGrid>
                  <a:tr h="85188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10124933"/>
                      </a:ext>
                    </a:extLst>
                  </a:tr>
                  <a:tr h="86835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1-i</a:t>
                          </a:r>
                          <a:endParaRPr lang="ru-RU" sz="2800" b="1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sz="28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e>
                                </m:rad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ru-RU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f>
                                      <m:fPr>
                                        <m:ctrlP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(−</m:t>
                                        </m:r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𝝅</m:t>
                                        </m:r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num>
                                      <m:den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𝟒</m:t>
                                        </m:r>
                                      </m:den>
                                    </m:f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func>
                                      <m:funcPr>
                                        <m:ctrlPr>
                                          <a:rPr lang="ru-RU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𝐬𝐢𝐧</m:t>
                                        </m:r>
                                      </m:fName>
                                      <m:e>
                                        <m:f>
                                          <m:fPr>
                                            <m:ctrlP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(−</m:t>
                                            </m:r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𝝅</m:t>
                                            </m:r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)</m:t>
                                            </m:r>
                                          </m:num>
                                          <m:den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𝟒</m:t>
                                            </m:r>
                                          </m:den>
                                        </m:f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sz="28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e>
                                </m:rad>
                                <m:r>
                                  <a:rPr lang="en-US" sz="28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ru-RU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f>
                                      <m:fPr>
                                        <m:ctrlP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(−</m:t>
                                        </m:r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𝟗</m:t>
                                        </m:r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𝝅</m:t>
                                        </m:r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num>
                                      <m:den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𝟒</m:t>
                                        </m:r>
                                      </m:den>
                                    </m:f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  <m:r>
                                      <a:rPr lang="en-US" sz="28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func>
                                      <m:funcPr>
                                        <m:ctrlPr>
                                          <a:rPr lang="ru-RU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𝐬𝐢𝐧</m:t>
                                        </m:r>
                                      </m:fName>
                                      <m:e>
                                        <m:f>
                                          <m:fPr>
                                            <m:ctrlP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(−</m:t>
                                            </m:r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𝟗</m:t>
                                            </m:r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𝝅</m:t>
                                            </m:r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)</m:t>
                                            </m:r>
                                          </m:num>
                                          <m:den>
                                            <m:r>
                                              <a:rPr lang="en-US" sz="28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𝟒</m:t>
                                            </m:r>
                                          </m:den>
                                        </m:f>
                                        <m:r>
                                          <a:rPr lang="en-US" sz="2800" b="1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ru-RU" sz="2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>
                <a:extLst>
                  <a:ext uri="{FF2B5EF4-FFF2-40B4-BE49-F238E27FC236}">
                    <a16:creationId xmlns:a16="http://schemas.microsoft.com/office/drawing/2014/main" id="{F5881FEB-EE3E-499B-A265-AFC12656976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1553720"/>
                  </p:ext>
                </p:extLst>
              </p:nvPr>
            </p:nvGraphicFramePr>
            <p:xfrm>
              <a:off x="933770" y="2261849"/>
              <a:ext cx="10633249" cy="2224659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981665">
                      <a:extLst>
                        <a:ext uri="{9D8B030D-6E8A-4147-A177-3AD203B41FA5}">
                          <a16:colId xmlns:a16="http://schemas.microsoft.com/office/drawing/2014/main" val="3672300707"/>
                        </a:ext>
                      </a:extLst>
                    </a:gridCol>
                    <a:gridCol w="4928435">
                      <a:extLst>
                        <a:ext uri="{9D8B030D-6E8A-4147-A177-3AD203B41FA5}">
                          <a16:colId xmlns:a16="http://schemas.microsoft.com/office/drawing/2014/main" val="3208570519"/>
                        </a:ext>
                      </a:extLst>
                    </a:gridCol>
                    <a:gridCol w="4723149">
                      <a:extLst>
                        <a:ext uri="{9D8B030D-6E8A-4147-A177-3AD203B41FA5}">
                          <a16:colId xmlns:a16="http://schemas.microsoft.com/office/drawing/2014/main" val="1465518628"/>
                        </a:ext>
                      </a:extLst>
                    </a:gridCol>
                  </a:tblGrid>
                  <a:tr h="125641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Число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Стандартная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ru-RU" sz="24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Тригонометрическая форма записи</a:t>
                          </a:r>
                          <a:endParaRPr lang="ru-RU" sz="2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124933"/>
                      </a:ext>
                    </a:extLst>
                  </a:tr>
                  <a:tr h="96824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28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1-i</a:t>
                          </a:r>
                          <a:endParaRPr lang="ru-RU" sz="2800" b="1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25" t="-138994" r="-96044" b="-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5290" t="-138994" r="-258" b="-18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1055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7707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0" y="404664"/>
            <a:ext cx="960120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 множество комплексных чисел, для которых: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13892" y="1484784"/>
                <a:ext cx="9601200" cy="4191000"/>
              </a:xfrm>
            </p:spPr>
            <p:txBody>
              <a:bodyPr>
                <a:noAutofit/>
              </a:bodyPr>
              <a:lstStyle/>
              <a:p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/>
                          </a:rPr>
                          <m:t>𝒁</m:t>
                        </m:r>
                      </m:e>
                    </m:d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</a:t>
                </a:r>
                <a:r>
                  <a:rPr lang="ru-RU" sz="2800" b="1" i="1" dirty="0"/>
                  <a:t>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/>
                          </a:rPr>
                          <m:t>𝒁</m:t>
                        </m:r>
                      </m:e>
                    </m:d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</a:t>
                </a:r>
              </a:p>
              <a:p>
                <a:pPr algn="just"/>
                <a:r>
                  <a:rPr lang="ru-RU" sz="28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Вывод: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«Множество всех комплексных чисел с одним и тем же модулем </a:t>
                </a:r>
                <a14:m>
                  <m:oMath xmlns:m="http://schemas.openxmlformats.org/officeDocument/2006/math">
                    <m:r>
                      <a:rPr lang="ru-RU" sz="2800" b="1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𝛒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это …</a:t>
                </a:r>
              </a:p>
              <a:p>
                <a:pPr marL="0" indent="0" algn="just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окружность с радиусом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2800" b="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ρ</m:t>
                    </m:r>
                  </m:oMath>
                </a14:m>
                <a:r>
                  <a:rPr lang="ru-RU" sz="2800" dirty="0"/>
                  <a:t>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центром в начале координат.</a:t>
                </a:r>
              </a:p>
              <a:p>
                <a:pPr marL="0" indent="0" algn="just">
                  <a:buNone/>
                </a:pP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𝛑</m:t>
                        </m:r>
                      </m:num>
                      <m:den>
                        <m:r>
                          <a:rPr lang="en-US" sz="2800" b="1" i="0" smtClean="0"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/>
                  <a:t> ;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Arg Z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𝛑</m:t>
                        </m:r>
                      </m:num>
                      <m:den>
                        <m:r>
                          <a:rPr lang="en-US" sz="2800" b="1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800" b="1" dirty="0"/>
                  <a:t>.</a:t>
                </a:r>
              </a:p>
              <a:p>
                <a:pPr algn="just"/>
                <a:r>
                  <a:rPr lang="ru-RU" sz="28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Вывод: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«Множество всех комплексных чисел с одним и тем же аргументом </a:t>
                </a:r>
                <a14:m>
                  <m:oMath xmlns:m="http://schemas.openxmlformats.org/officeDocument/2006/math">
                    <m:r>
                      <a:rPr lang="ru-RU" sz="2800" b="1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𝛂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это …</a:t>
                </a:r>
              </a:p>
              <a:p>
                <a:pPr marL="0" indent="0" algn="just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открытый луч, выходящий из начала координат и наклонённый под углом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28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α</m:t>
                    </m:r>
                    <m:r>
                      <a:rPr lang="ru-RU" sz="28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 положительному направлению оси абсцисс.</a:t>
                </a:r>
              </a:p>
              <a:p>
                <a:pPr marL="0" indent="0">
                  <a:buNone/>
                </a:pPr>
                <a:endParaRPr lang="ru-RU" sz="2800" i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3892" y="1484784"/>
                <a:ext cx="9601200" cy="4191000"/>
              </a:xfrm>
              <a:blipFill>
                <a:blip r:embed="rId2"/>
                <a:stretch>
                  <a:fillRect l="-1333" t="-2620" r="-1270" b="-28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2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3892" y="476672"/>
            <a:ext cx="96012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такой луч пересекается с любой такой окружностью в единственной точке. Поэтому, зная модуль и аргумент комплексного числа, можно однозначно определить само это число.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ru-RU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комплексных числа равны между собой тогда и только тогда, когда равны их модули и равны их аргументы.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500A1D0-2A7A-40DB-B84A-FA808B6FBC9F}"/>
              </a:ext>
            </a:extLst>
          </p:cNvPr>
          <p:cNvSpPr txBox="1"/>
          <p:nvPr/>
        </p:nvSpPr>
        <p:spPr>
          <a:xfrm>
            <a:off x="5650089" y="3287677"/>
            <a:ext cx="65" cy="2769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lIns="0" tIns="0" rIns="0" bIns="0" rtlCol="0" anchor="ctr" anchorCtr="1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66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519336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урок: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№34.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в;г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№34.23 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в;г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</a:p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№34.25(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в;г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lv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859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6D556D-5924-4C4E-AA73-FB7B6AEDA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данное комплексное число в стандартной тригонометрической форме: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AFDB71C3-A221-4A03-B1BA-5B41D08C0E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2414" y="1828800"/>
                <a:ext cx="9601200" cy="4768552"/>
              </a:xfrm>
            </p:spPr>
            <p:txBody>
              <a:bodyPr>
                <a:normAutofit/>
              </a:bodyPr>
              <a:lstStyle/>
              <a:p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1+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Найдём модуль числа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1+i.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sz="28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Значит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rad>
                          </m:den>
                        </m:f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rad>
                          </m:den>
                        </m:f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e>
                    </m:d>
                    <m:r>
                      <a:rPr lang="ru-RU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Осталось вычислить аргумент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ru-R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 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≤ 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⇔ </a:t>
                </a:r>
                <a14:m>
                  <m:oMath xmlns:m="http://schemas.openxmlformats.org/officeDocument/2006/math">
                    <m:r>
                      <a:rPr lang="ru-RU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1+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f>
                          <m:f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e>
                    </m:func>
                    <m:r>
                      <a:rPr lang="ru-RU" sz="28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</m:t>
                    </m:r>
                    <m:func>
                      <m:funcPr>
                        <m:ctrlP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</m:fName>
                      <m:e>
                        <m:f>
                          <m:f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e>
                    </m:func>
                  </m:oMath>
                </a14:m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DB71C3-A221-4A03-B1BA-5B41D08C0E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2414" y="1828800"/>
                <a:ext cx="9601200" cy="4768552"/>
              </a:xfrm>
              <a:blipFill>
                <a:blip r:embed="rId2"/>
                <a:stretch>
                  <a:fillRect l="-1333" t="-2174" r="-12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78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6D556D-5924-4C4E-AA73-FB7B6AEDA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812" y="290705"/>
            <a:ext cx="9601200" cy="11430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данное комплексное число в стандартной тригонометрической форме: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AFDB71C3-A221-4A03-B1BA-5B41D08C0E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1844" y="1406918"/>
                <a:ext cx="10729192" cy="504641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 + 4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Найдём модуль числа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1+i.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𝒛</m:t>
                        </m:r>
                      </m:e>
                    </m:d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e>
                    </m:rad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</a:t>
                </a: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Значит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e>
                    </m:d>
                    <m:r>
                      <a:rPr lang="ru-RU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Осталось вычислить аргумент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−3</m:t>
                        </m:r>
                      </m:num>
                      <m:den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ru-R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 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≤ 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⇔ 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arccos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(-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arcsin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arctg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)</m:t>
                    </m:r>
                  </m:oMath>
                </a14:m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4i 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sz="28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</m:e>
                    </m:func>
                    <m:r>
                      <a:rPr lang="ru-RU" sz="28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</m:t>
                    </m:r>
                    <m:func>
                      <m:funcPr>
                        <m:ctrlP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</m:fName>
                      <m:e>
                        <m:r>
                          <a:rPr lang="en-US" sz="28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</m:e>
                    </m:func>
                  </m:oMath>
                </a14:m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где</a:t>
                </a:r>
                <a14:m>
                  <m:oMath xmlns:m="http://schemas.openxmlformats.org/officeDocument/2006/math">
                    <m:r>
                      <a:rPr lang="ru-RU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arccos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(-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FDB71C3-A221-4A03-B1BA-5B41D08C0E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1844" y="1406918"/>
                <a:ext cx="10729192" cy="5046418"/>
              </a:xfrm>
              <a:blipFill rotWithShape="0">
                <a:blip r:embed="rId2"/>
                <a:stretch>
                  <a:fillRect l="-1023" t="-3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706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б) Изобразите на комплексной плоскости числа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запишите их в алгебраической форме: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-3+2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</a:t>
                </a: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𝒁</m:t>
                        </m:r>
                      </m:e>
                    </m:bar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 какой форме комплексного числа удобно перейти для построения этих чисел?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3" t="-2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631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для самоподготовки: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34;</a:t>
            </a:r>
          </a:p>
          <a:p>
            <a:pPr lvl="0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№34.22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а,б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№34.23 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а,б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</a:p>
          <a:p>
            <a:pPr lvl="0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№34.25(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а,б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0376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65820" y="1844824"/>
                <a:ext cx="9601200" cy="41910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</m:fName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))</a:t>
                </a: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))</a:t>
                </a: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5820" y="1844824"/>
                <a:ext cx="9601200" cy="4191000"/>
              </a:xfrm>
              <a:blipFill rotWithShape="0">
                <a:blip r:embed="rId2"/>
                <a:stretch>
                  <a:fillRect l="-1143" t="-2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69876" y="404664"/>
            <a:ext cx="10208949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Вернёмся к началу урока и запишем числа в тригонометрической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форме:</a:t>
            </a:r>
          </a:p>
        </p:txBody>
      </p:sp>
    </p:spTree>
    <p:extLst>
      <p:ext uri="{BB962C8B-B14F-4D97-AF65-F5344CB8AC3E}">
        <p14:creationId xmlns:p14="http://schemas.microsoft.com/office/powerpoint/2010/main" val="3735004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964" y="476672"/>
            <a:ext cx="8002117" cy="603016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053852" y="1052736"/>
                <a:ext cx="6768752" cy="27572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ru-RU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</a:p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4(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b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= 2,5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1,25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- 1,25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1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= 2,5 (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-1,25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- 1,25 </a:t>
                </a:r>
                <a:r>
                  <a:rPr lang="en-US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852" y="1052736"/>
                <a:ext cx="6768752" cy="2757293"/>
              </a:xfrm>
              <a:prstGeom prst="rect">
                <a:avLst/>
              </a:prstGeom>
              <a:blipFill rotWithShape="0">
                <a:blip r:embed="rId3"/>
                <a:stretch>
                  <a:fillRect l="-811" b="-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413892" y="221739"/>
            <a:ext cx="7811626" cy="83099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Вернёмся к началу урока и запишем числа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тригонометрической форме, а потом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алгебраической: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56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65820" y="1844824"/>
                <a:ext cx="10513168" cy="41910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</m:fName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4(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𝐜𝐨𝐬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= 2,5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1,25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- 1,25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2,5 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𝐬𝐢𝐧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= 2,5 (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-1,25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- 1,25 </a:t>
                </a:r>
                <a:r>
                  <a:rPr lang="en-US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5820" y="1844824"/>
                <a:ext cx="10513168" cy="4191000"/>
              </a:xfrm>
              <a:blipFill rotWithShape="0">
                <a:blip r:embed="rId2"/>
                <a:stretch>
                  <a:fillRect l="-928" t="-1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69876" y="404664"/>
            <a:ext cx="9077165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Вернёмся к началу урока и запишем числа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тригонометрической форме, а потом 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алгебраической: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49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1824" y="-387424"/>
            <a:ext cx="9601200" cy="1143000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81844" y="759768"/>
                <a:ext cx="10441160" cy="5256584"/>
              </a:xfrm>
            </p:spPr>
            <p:txBody>
              <a:bodyPr>
                <a:normAutofit fontScale="70000" lnSpcReduction="20000"/>
              </a:bodyPr>
              <a:lstStyle/>
              <a:p>
                <a:pPr algn="just"/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Достигли ли мы поставленной цели?</a:t>
                </a:r>
              </a:p>
              <a:p>
                <a:pPr algn="just"/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 называют тригонометрической формой 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записи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комплексного числа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ru-RU" altLang="ru-RU" sz="28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Тригонометрической формой </a:t>
                </a:r>
                <a:r>
                  <a:rPr lang="ru-RU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записи отличного от нуля комплексного числа </a:t>
                </a:r>
                <a:r>
                  <a:rPr lang="en-US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</a:t>
                </a:r>
                <a:r>
                  <a:rPr lang="ru-RU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называют его запись в виде </a:t>
                </a:r>
              </a:p>
              <a:p>
                <a:pPr marL="0" indent="0" algn="ctr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=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𝒄𝒐𝒔</m:t>
                        </m:r>
                      </m:fName>
                      <m: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</m:e>
                    </m:func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:r>
                  <a:rPr lang="en-US" altLang="ru-RU" sz="2800" b="1" i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𝒔𝒊𝒏</m:t>
                        </m:r>
                      </m:fName>
                      <m: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e>
                    </m:func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alt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положительное действительное число</a:t>
                </a:r>
                <a:r>
                  <a:rPr lang="ru-RU" alt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 найти модуль комплексного </a:t>
                </a:r>
                <a:r>
                  <a:rPr lang="ru-RU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числа, записанного в алгебраической форме?</a:t>
                </a:r>
                <a:endParaRPr lang="en-GB" alt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altLang="ru-RU" sz="28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Модуль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комплексного числа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altLang="ru-RU" sz="2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ru-RU" sz="28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z</m:t>
                        </m:r>
                      </m:e>
                    </m:d>
                    <m:r>
                      <a:rPr lang="ru-RU" altLang="ru-RU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alt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sup>
                        </m:sSup>
                        <m:r>
                          <a:rPr lang="en-US" alt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altLang="ru-RU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ru-RU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 найти аргумент отличного от нуля комплексного числа, записанного в алгебраической форме?</a:t>
                </a:r>
                <a:endParaRPr lang="en-US" alt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Arg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 =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arccos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p>
                            </m:s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:r>
                  <a:rPr lang="en-GB" altLang="ru-RU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arcsin</a:t>
                </a:r>
                <a:r>
                  <a:rPr lang="en-GB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p>
                            </m:s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altLang="ru-RU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ru-RU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GB" altLang="ru-RU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arctg</a:t>
                </a:r>
                <a:r>
                  <a:rPr lang="en-GB" alt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 изменяется аргумент в стандартной тригонометрической форме записи  комплексного числа?</a:t>
                </a:r>
              </a:p>
              <a:p>
                <a:pPr algn="just"/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Предположите, что мы будем изучать на следующем уроке</a:t>
                </a: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1844" y="759768"/>
                <a:ext cx="10441160" cy="5256584"/>
              </a:xfrm>
              <a:blipFill rotWithShape="0">
                <a:blip r:embed="rId2"/>
                <a:stretch>
                  <a:fillRect l="-525" t="-2320" r="-7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06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6720" y="548680"/>
            <a:ext cx="9169152" cy="27890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2414" y="908720"/>
            <a:ext cx="9601200" cy="5111080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Запишите числа, изображённые на плоскости, в алгебраической форме: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60" y="1772816"/>
            <a:ext cx="6106377" cy="44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2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964" y="476672"/>
            <a:ext cx="8002117" cy="603016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13892" y="476672"/>
            <a:ext cx="100091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Если мы представим эти точки не в прямоугольной системе координат, а в круговой. Как можно будет записать координаты этих чисел?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2964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C681D5-7C64-46D0-AAB8-9279EFDC4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328" y="476672"/>
            <a:ext cx="9144000" cy="3505200"/>
          </a:xfrm>
        </p:spPr>
        <p:txBody>
          <a:bodyPr/>
          <a:lstStyle/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Тригонометрическая форма записи комплексного числа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D2C743E-780A-46B1-886F-A764C5FA4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2412" y="4953000"/>
            <a:ext cx="9468543" cy="10668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ель: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изучить понятие тригонометрической формы записи комплексного числа.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12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94" y="250031"/>
            <a:ext cx="7772400" cy="838200"/>
          </a:xfrm>
        </p:spPr>
        <p:txBody>
          <a:bodyPr/>
          <a:lstStyle/>
          <a:p>
            <a:pPr eaLnBrk="1" hangingPunct="1"/>
            <a:r>
              <a:rPr lang="ru-RU" alt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комплексного числа</a:t>
            </a:r>
            <a:endParaRPr lang="en-GB" alt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773932" y="2421961"/>
                <a:ext cx="8928992" cy="1071562"/>
              </a:xfrm>
            </p:spPr>
            <p:txBody>
              <a:bodyPr>
                <a:normAutofit/>
              </a:bodyPr>
              <a:lstStyle/>
              <a:p>
                <a:pPr eaLnBrk="1" hangingPunct="1"/>
                <a:r>
                  <a:rPr lang="ru-RU" altLang="ru-RU" sz="28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Модулем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комплексного числа </a:t>
                </a:r>
                <a:r>
                  <a:rPr lang="en-US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alt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a+bi</a:t>
                </a:r>
                <a:r>
                  <a:rPr lang="ru-RU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называется</a:t>
                </a:r>
                <a:r>
                  <a:rPr lang="en-US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alt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sup>
                        </m:sSup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altLang="ru-RU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GB" alt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7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73932" y="2421961"/>
                <a:ext cx="8928992" cy="1071562"/>
              </a:xfrm>
              <a:blipFill>
                <a:blip r:embed="rId3"/>
                <a:stretch>
                  <a:fillRect l="-1229" t="-9659" r="-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74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937515"/>
              </p:ext>
            </p:extLst>
          </p:nvPr>
        </p:nvGraphicFramePr>
        <p:xfrm>
          <a:off x="4294212" y="1418215"/>
          <a:ext cx="8302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" imgW="126780" imgH="164814" progId="Equation.3">
                  <p:embed/>
                </p:oleObj>
              </mc:Choice>
              <mc:Fallback>
                <p:oleObj name="Equation" r:id="rId4" imgW="126780" imgH="16481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212" y="1418215"/>
                        <a:ext cx="8302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533450"/>
              </p:ext>
            </p:extLst>
          </p:nvPr>
        </p:nvGraphicFramePr>
        <p:xfrm>
          <a:off x="4870276" y="1855401"/>
          <a:ext cx="187325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6" imgW="863225" imgH="291973" progId="Equation.3">
                  <p:embed/>
                </p:oleObj>
              </mc:Choice>
              <mc:Fallback>
                <p:oleObj name="Equation" r:id="rId6" imgW="863225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276" y="1855401"/>
                        <a:ext cx="1873250" cy="6334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528856" y="1044431"/>
            <a:ext cx="9059675" cy="107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383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136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67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80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44752" indent="-173736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–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82496" indent="-173736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73736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–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7984" indent="-173736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Модулем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 числа </a:t>
            </a:r>
            <a:r>
              <a:rPr lang="en-US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a+bi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длина вектора: 	</a:t>
            </a:r>
            <a:endParaRPr lang="en-GB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85527" y="3605752"/>
                <a:ext cx="10562828" cy="1815882"/>
              </a:xfrm>
              <a:prstGeom prst="rect">
                <a:avLst/>
              </a:prstGeom>
              <a:noFill/>
              <a:ln>
                <a:solidFill>
                  <a:schemeClr val="bg2"/>
                </a:solidFill>
              </a:ln>
            </p:spPr>
            <p:txBody>
              <a:bodyPr wrap="none" rtlCol="0" anchor="ctr" anchorCtr="1">
                <a:spAutoFit/>
              </a:bodyPr>
              <a:lstStyle/>
              <a:p>
                <a:pPr algn="just"/>
                <a:r>
                  <a:rPr lang="ru-RU" sz="28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Аргументом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комплексного числа называют угол, </a:t>
                </a:r>
              </a:p>
              <a:p>
                <a:pPr algn="just"/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который образует радиус-вектор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𝒛</m:t>
                        </m:r>
                      </m:e>
                    </m:acc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 положительным направлением </a:t>
                </a:r>
              </a:p>
              <a:p>
                <a:pPr algn="just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 (ОХ)  </a:t>
                </a:r>
              </a:p>
              <a:p>
                <a:pPr algn="ctr"/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=</a:t>
                </a:r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endParaRPr lang="ru-RU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527" y="3605752"/>
                <a:ext cx="10562828" cy="1815882"/>
              </a:xfrm>
              <a:prstGeom prst="rect">
                <a:avLst/>
              </a:prstGeom>
              <a:blipFill rotWithShape="0">
                <a:blip r:embed="rId8"/>
                <a:stretch>
                  <a:fillRect l="-634" t="-2667" b="-8667"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109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build="p"/>
      <p:bldP spid="18" grpId="0" build="p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2166938" y="561974"/>
            <a:ext cx="7286625" cy="500063"/>
          </a:xfrm>
        </p:spPr>
        <p:txBody>
          <a:bodyPr>
            <a:normAutofit fontScale="90000"/>
          </a:bodyPr>
          <a:lstStyle/>
          <a:p>
            <a:r>
              <a:rPr lang="en-US" altLang="ru-RU" dirty="0">
                <a:solidFill>
                  <a:schemeClr val="accent2"/>
                </a:solidFill>
              </a:rPr>
              <a:t> 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модуль комплексного числа: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1522413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2308226" y="2000250"/>
          <a:ext cx="2014537" cy="389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Формула" r:id="rId3" imgW="850900" imgH="1638300" progId="Equation.3">
                  <p:embed/>
                </p:oleObj>
              </mc:Choice>
              <mc:Fallback>
                <p:oleObj name="Формула" r:id="rId3" imgW="850900" imgH="163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226" y="2000250"/>
                        <a:ext cx="2014537" cy="389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94288" y="1928814"/>
          <a:ext cx="435927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Формула" r:id="rId5" imgW="2070100" imgH="304800" progId="Equation.3">
                  <p:embed/>
                </p:oleObj>
              </mc:Choice>
              <mc:Fallback>
                <p:oleObj name="Формула" r:id="rId5" imgW="2070100" imgH="304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1928814"/>
                        <a:ext cx="435927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094287" y="3143251"/>
          <a:ext cx="521493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Формула" r:id="rId7" imgW="2667000" imgH="330200" progId="Equation.3">
                  <p:embed/>
                </p:oleObj>
              </mc:Choice>
              <mc:Fallback>
                <p:oleObj name="Формула" r:id="rId7" imgW="26670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7" y="3143251"/>
                        <a:ext cx="521493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237162" y="4214814"/>
          <a:ext cx="31432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Формула" r:id="rId9" imgW="1511300" imgH="292100" progId="Equation.3">
                  <p:embed/>
                </p:oleObj>
              </mc:Choice>
              <mc:Fallback>
                <p:oleObj name="Формула" r:id="rId9" imgW="1511300" imgH="292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162" y="4214814"/>
                        <a:ext cx="3143250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37162" y="5357814"/>
          <a:ext cx="37147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Формула" r:id="rId11" imgW="1866090" imgH="304668" progId="Equation.3">
                  <p:embed/>
                </p:oleObj>
              </mc:Choice>
              <mc:Fallback>
                <p:oleObj name="Формула" r:id="rId11" imgW="1866090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162" y="5357814"/>
                        <a:ext cx="37147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522413" y="-22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1522413" y="75976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1522413" y="230281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215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52458"/>
              </p:ext>
            </p:extLst>
          </p:nvPr>
        </p:nvGraphicFramePr>
        <p:xfrm>
          <a:off x="8398668" y="612869"/>
          <a:ext cx="187325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13" imgW="863225" imgH="291973" progId="Equation.3">
                  <p:embed/>
                </p:oleObj>
              </mc:Choice>
              <mc:Fallback>
                <p:oleObj name="Equation" r:id="rId13" imgW="863225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668" y="612869"/>
                        <a:ext cx="1873250" cy="6334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575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80356" y="202276"/>
            <a:ext cx="7772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тригонометрической формы записи комплексного числа</a:t>
            </a:r>
            <a:endParaRPr lang="en-GB" alt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909328" y="1219556"/>
                <a:ext cx="10369152" cy="206542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RU" altLang="ru-RU" sz="28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Тригонометрической формой 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записи отличного от нуля комплексного числа </a:t>
                </a:r>
                <a:r>
                  <a:rPr lang="en-US" alt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</a:t>
                </a: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называют его запись в виде </a:t>
                </a:r>
              </a:p>
              <a:p>
                <a:pPr marL="0" indent="0" algn="ctr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=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𝒄𝒐𝒔</m:t>
                        </m:r>
                      </m:fName>
                      <m: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</m:e>
                    </m:func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:r>
                  <a:rPr lang="en-US" altLang="ru-RU" sz="2800" b="1" i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𝒔𝒊𝒏</m:t>
                        </m:r>
                      </m:fName>
                      <m: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e>
                    </m:func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en-US" alt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alt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положительное действительное число.</a:t>
                </a:r>
                <a:endParaRPr lang="en-GB" alt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2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09328" y="1219556"/>
                <a:ext cx="10369152" cy="2065428"/>
              </a:xfrm>
              <a:blipFill>
                <a:blip r:embed="rId2"/>
                <a:stretch>
                  <a:fillRect l="-1176" t="-7080" b="-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41884" y="3717032"/>
                <a:ext cx="10224628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тригонометрической форме записи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определено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однозначно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ru-RU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𝒛</m:t>
                        </m:r>
                      </m:e>
                    </m:d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algn="just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вот число </a:t>
                </a:r>
                <a14:m>
                  <m:oMath xmlns:m="http://schemas.openxmlformats.org/officeDocument/2006/math">
                    <m:r>
                      <a:rPr lang="en-US" altLang="ru-RU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𝜶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(в силу периодичности косинуса и синуса) </a:t>
                </a:r>
              </a:p>
              <a:p>
                <a:pPr algn="just"/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однозначно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(обычно говорят «с точностью до 2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</m:oMath>
                </a14:m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»).</a:t>
                </a:r>
                <a:endParaRPr lang="ru-RU" sz="2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884" y="3717032"/>
                <a:ext cx="10224628" cy="1815882"/>
              </a:xfrm>
              <a:prstGeom prst="rect">
                <a:avLst/>
              </a:prstGeom>
              <a:blipFill rotWithShape="0">
                <a:blip r:embed="rId3"/>
                <a:stretch>
                  <a:fillRect l="-1193" t="-3691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1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allAtOnce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22414" y="620688"/>
                <a:ext cx="9601200" cy="5399112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тригонометрической форме записи                                       </a:t>
                </a:r>
              </a:p>
              <a:p>
                <a:pPr marL="0" indent="0" algn="just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определено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однозначно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ru-RU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ru-RU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𝒛</m:t>
                        </m:r>
                      </m:e>
                    </m:d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 algn="just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вот число </a:t>
                </a:r>
                <a14:m>
                  <m:oMath xmlns:m="http://schemas.openxmlformats.org/officeDocument/2006/math">
                    <m:r>
                      <a:rPr lang="en-US" altLang="ru-RU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𝜶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(в силу периодичности косинуса и синуса) </a:t>
                </a:r>
              </a:p>
              <a:p>
                <a:pPr marL="0" indent="0" algn="just">
                  <a:buNone/>
                </a:pP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однозначно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(обычно говорят «с точностью до 2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</m:oMath>
                </a14:m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»).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Рассмотрим пример. Пусть дано число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1+i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Отметим</a:t>
                </a:r>
                <a:r>
                  <a:rPr lang="ru-RU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его на координатной плоскости.</a:t>
                </a:r>
                <a:endPara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2414" y="620688"/>
                <a:ext cx="9601200" cy="5399112"/>
              </a:xfrm>
              <a:blipFill>
                <a:blip r:embed="rId2"/>
                <a:stretch>
                  <a:fillRect l="-1333" t="-20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723388" y="620688"/>
                <a:ext cx="35071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=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𝒄𝒐𝒔</m:t>
                        </m:r>
                      </m:fName>
                      <m:e>
                        <m:r>
                          <a:rPr lang="en-US" altLang="ru-RU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</m:e>
                    </m:func>
                  </m:oMath>
                </a14:m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:r>
                  <a:rPr lang="en-US" altLang="ru-RU" sz="2800" b="1" i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en-US" altLang="ru-RU" sz="2800" b="1" i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𝒔𝒊𝒏</m:t>
                        </m:r>
                      </m:fName>
                      <m:e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𝜶</m:t>
                        </m:r>
                        <m:r>
                          <a:rPr lang="en-US" altLang="ru-RU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e>
                    </m:func>
                  </m:oMath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388" y="620688"/>
                <a:ext cx="3507114" cy="523220"/>
              </a:xfrm>
              <a:prstGeom prst="rect">
                <a:avLst/>
              </a:prstGeom>
              <a:blipFill>
                <a:blip r:embed="rId3"/>
                <a:stretch>
                  <a:fillRect l="-365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969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с вертикальным и горизонтальным оформлением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9443193_TF03460606" id="{453618E7-CF39-49C4-97F5-B3B03A2BBDBC}" vid="{1498B2F0-3B74-47D9-B6B6-0C46A1CA7EE6}"/>
    </a:ext>
  </a:extLst>
</a:theme>
</file>

<file path=ppt/theme/theme2.xml><?xml version="1.0" encoding="utf-8"?>
<a:theme xmlns:a="http://schemas.openxmlformats.org/drawingml/2006/main" name="Тема Off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с вертикальным и горизонтальным оформлением</Template>
  <TotalTime>945</TotalTime>
  <Words>620</Words>
  <Application>Microsoft Office PowerPoint</Application>
  <PresentationFormat>Произвольный</PresentationFormat>
  <Paragraphs>190</Paragraphs>
  <Slides>24</Slides>
  <Notes>2</Notes>
  <HiddenSlides>13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4" baseType="lpstr">
      <vt:lpstr>Arial</vt:lpstr>
      <vt:lpstr>Calibri</vt:lpstr>
      <vt:lpstr>Cambria Math</vt:lpstr>
      <vt:lpstr>Century Gothic</vt:lpstr>
      <vt:lpstr>굴림</vt:lpstr>
      <vt:lpstr>Symbol</vt:lpstr>
      <vt:lpstr>Times New Roman</vt:lpstr>
      <vt:lpstr>Шаблон с вертикальным и горизонтальным оформлением</vt:lpstr>
      <vt:lpstr>Equation</vt:lpstr>
      <vt:lpstr>Формула</vt:lpstr>
      <vt:lpstr>Повторение</vt:lpstr>
      <vt:lpstr>Повторение</vt:lpstr>
      <vt:lpstr>Повторение</vt:lpstr>
      <vt:lpstr>Презентация PowerPoint</vt:lpstr>
      <vt:lpstr>Тригонометрическая форма записи комплексного числа</vt:lpstr>
      <vt:lpstr>Модуль комплексного числа</vt:lpstr>
      <vt:lpstr> Найти модуль комплексного числа:</vt:lpstr>
      <vt:lpstr>Определение тригонометрической формы записи комплексного числа</vt:lpstr>
      <vt:lpstr>Презентация PowerPoint</vt:lpstr>
      <vt:lpstr>Презентация PowerPoint</vt:lpstr>
      <vt:lpstr>Аргумент комплексного числа</vt:lpstr>
      <vt:lpstr>Записать число в стандартной и тригонометрической форме.  </vt:lpstr>
      <vt:lpstr>Записать число в стандартной и тригонометрической форме.  </vt:lpstr>
      <vt:lpstr>Записать число в стандартной и тригонометрической форме.  </vt:lpstr>
      <vt:lpstr>Изобразите множество комплексных чисел, для которых:</vt:lpstr>
      <vt:lpstr>Презентация PowerPoint</vt:lpstr>
      <vt:lpstr>Задание на урок:</vt:lpstr>
      <vt:lpstr>Записать данное комплексное число в стандартной тригонометрической форме:</vt:lpstr>
      <vt:lpstr>Записать данное комплексное число в стандартной тригонометрической форме:</vt:lpstr>
      <vt:lpstr>Задание для самоподготовки:</vt:lpstr>
      <vt:lpstr>Презентация PowerPoint</vt:lpstr>
      <vt:lpstr>Презентация PowerPoint</vt:lpstr>
      <vt:lpstr>Презентация PowerPoint</vt:lpstr>
      <vt:lpstr>Подведение итогов: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Тригонометрическая форма комплексного числа</dc:title>
  <dc:creator>Новикова Татьяна Викторонва</dc:creator>
  <cp:lastModifiedBy>Новикова Татьяна Викторонва</cp:lastModifiedBy>
  <cp:revision>51</cp:revision>
  <dcterms:created xsi:type="dcterms:W3CDTF">2021-04-19T10:12:18Z</dcterms:created>
  <dcterms:modified xsi:type="dcterms:W3CDTF">2021-05-05T05:14:29Z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