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6" r:id="rId3"/>
    <p:sldId id="267" r:id="rId4"/>
    <p:sldId id="275" r:id="rId5"/>
    <p:sldId id="268" r:id="rId6"/>
    <p:sldId id="258" r:id="rId7"/>
    <p:sldId id="269" r:id="rId8"/>
    <p:sldId id="259" r:id="rId9"/>
    <p:sldId id="264" r:id="rId10"/>
    <p:sldId id="271" r:id="rId11"/>
    <p:sldId id="272" r:id="rId12"/>
    <p:sldId id="273" r:id="rId13"/>
    <p:sldId id="274" r:id="rId14"/>
    <p:sldId id="270"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96"/>
      </p:cViewPr>
      <p:guideLst/>
    </p:cSldViewPr>
  </p:slideViewPr>
  <p:notesTextViewPr>
    <p:cViewPr>
      <p:scale>
        <a:sx n="1" d="1"/>
        <a:sy n="1" d="1"/>
      </p:scale>
      <p:origin x="0" y="0"/>
    </p:cViewPr>
  </p:notesTextViewPr>
  <p:sorterViewPr>
    <p:cViewPr>
      <p:scale>
        <a:sx n="100" d="100"/>
        <a:sy n="100" d="100"/>
      </p:scale>
      <p:origin x="0" y="-327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bg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a:alpha val="0"/>
      </a:schemeClr>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8D9D68-9390-4667-A15F-BF23D965872C}" type="doc">
      <dgm:prSet loTypeId="urn:microsoft.com/office/officeart/2018/2/layout/IconLabelList" loCatId="icon" qsTypeId="urn:microsoft.com/office/officeart/2005/8/quickstyle/simple1" qsCatId="simple" csTypeId="urn:microsoft.com/office/officeart/2018/5/colors/Iconchunking_neutralbg_accent4_2" csCatId="accent4" phldr="1"/>
      <dgm:spPr/>
      <dgm:t>
        <a:bodyPr/>
        <a:lstStyle/>
        <a:p>
          <a:endParaRPr lang="en-US"/>
        </a:p>
      </dgm:t>
    </dgm:pt>
    <dgm:pt modelId="{D8E59EE1-45A2-4B13-9C9D-684A4857579D}">
      <dgm:prSet custT="1"/>
      <dgm:spPr/>
      <dgm:t>
        <a:bodyPr/>
        <a:lstStyle/>
        <a:p>
          <a:pPr>
            <a:lnSpc>
              <a:spcPct val="100000"/>
            </a:lnSpc>
          </a:pPr>
          <a:r>
            <a:rPr lang="ru-RU" sz="1200" b="1" i="1" dirty="0"/>
            <a:t>ИКТ-грамотность </a:t>
          </a:r>
          <a:r>
            <a:rPr lang="ru-RU" sz="1200" b="0" i="0" dirty="0"/>
            <a:t>–</a:t>
          </a:r>
        </a:p>
        <a:p>
          <a:pPr>
            <a:lnSpc>
              <a:spcPct val="100000"/>
            </a:lnSpc>
          </a:pPr>
          <a:r>
            <a:rPr lang="ru-RU" sz="1200" b="0" i="0" dirty="0"/>
            <a:t> использование цифровых технологий, инструментов коммуникации и сетей для получения доступа к информации, управления ею, её интеграции, оценки, создания и передачи для функционирования в современном обществе.</a:t>
          </a:r>
          <a:endParaRPr lang="en-US" sz="1200" dirty="0"/>
        </a:p>
      </dgm:t>
    </dgm:pt>
    <dgm:pt modelId="{1B936A0D-DA27-40EC-9622-76265A21B66E}" type="parTrans" cxnId="{92A46BEC-EE91-4E69-BA3A-AD4C5CCC7759}">
      <dgm:prSet/>
      <dgm:spPr/>
      <dgm:t>
        <a:bodyPr/>
        <a:lstStyle/>
        <a:p>
          <a:endParaRPr lang="en-US"/>
        </a:p>
      </dgm:t>
    </dgm:pt>
    <dgm:pt modelId="{E5F3F867-DAC0-4431-B23A-F2A8AB47B376}" type="sibTrans" cxnId="{92A46BEC-EE91-4E69-BA3A-AD4C5CCC7759}">
      <dgm:prSet/>
      <dgm:spPr/>
      <dgm:t>
        <a:bodyPr/>
        <a:lstStyle/>
        <a:p>
          <a:endParaRPr lang="en-US"/>
        </a:p>
      </dgm:t>
    </dgm:pt>
    <dgm:pt modelId="{0BE06256-55CA-402E-BCDE-94B658686975}">
      <dgm:prSet custT="1"/>
      <dgm:spPr/>
      <dgm:t>
        <a:bodyPr/>
        <a:lstStyle/>
        <a:p>
          <a:pPr>
            <a:lnSpc>
              <a:spcPct val="100000"/>
            </a:lnSpc>
          </a:pPr>
          <a:r>
            <a:rPr lang="ru-RU" sz="1200" b="1" i="1" dirty="0"/>
            <a:t>ИКТ-компетентность</a:t>
          </a:r>
          <a:r>
            <a:rPr lang="ru-RU" sz="1200" b="0" i="0" dirty="0"/>
            <a:t> – </a:t>
          </a:r>
        </a:p>
        <a:p>
          <a:pPr>
            <a:lnSpc>
              <a:spcPct val="100000"/>
            </a:lnSpc>
          </a:pPr>
          <a:r>
            <a:rPr lang="ru-RU" sz="1200" b="0" i="0" dirty="0"/>
            <a:t>уверенное владение всеми составляющими навыками ИКТ–грамотности для решения возникающих вопросов в учебной деятельности и повседневной жизни.  Подразумевает уверенное и критическое использование электронных средств информации для работы.</a:t>
          </a:r>
          <a:endParaRPr lang="en-US" sz="1200" dirty="0"/>
        </a:p>
      </dgm:t>
    </dgm:pt>
    <dgm:pt modelId="{8E29828F-19DA-47B1-BF7A-88D5F8D03FF5}" type="parTrans" cxnId="{7E837FFA-2923-4050-9981-6FAF844BA5BB}">
      <dgm:prSet/>
      <dgm:spPr/>
      <dgm:t>
        <a:bodyPr/>
        <a:lstStyle/>
        <a:p>
          <a:endParaRPr lang="en-US"/>
        </a:p>
      </dgm:t>
    </dgm:pt>
    <dgm:pt modelId="{91B81D82-E5A6-40F6-80B6-F7C2C4A7EDB1}" type="sibTrans" cxnId="{7E837FFA-2923-4050-9981-6FAF844BA5BB}">
      <dgm:prSet/>
      <dgm:spPr/>
      <dgm:t>
        <a:bodyPr/>
        <a:lstStyle/>
        <a:p>
          <a:endParaRPr lang="en-US"/>
        </a:p>
      </dgm:t>
    </dgm:pt>
    <dgm:pt modelId="{96B51042-FCE6-40A5-B331-1417A04F4F40}">
      <dgm:prSet/>
      <dgm:spPr/>
      <dgm:t>
        <a:bodyPr/>
        <a:lstStyle/>
        <a:p>
          <a:pPr>
            <a:lnSpc>
              <a:spcPct val="100000"/>
            </a:lnSpc>
          </a:pPr>
          <a:r>
            <a:rPr lang="ru-RU" b="1" i="1" dirty="0"/>
            <a:t>ИКТ-компетентность</a:t>
          </a:r>
          <a:r>
            <a:rPr lang="ru-RU" b="0" i="0" dirty="0"/>
            <a:t> </a:t>
          </a:r>
        </a:p>
        <a:p>
          <a:pPr>
            <a:lnSpc>
              <a:spcPct val="100000"/>
            </a:lnSpc>
          </a:pPr>
          <a:r>
            <a:rPr lang="ru-RU" b="1" i="1" dirty="0"/>
            <a:t>означает не только умение использовать компьютер и компьютерные идеи, но и знание, когда это следует делать</a:t>
          </a:r>
          <a:endParaRPr lang="en-US" dirty="0"/>
        </a:p>
      </dgm:t>
    </dgm:pt>
    <dgm:pt modelId="{B5FFC654-56E4-404A-8E40-7AF041D5617E}" type="parTrans" cxnId="{5C521C6E-9C38-4099-9D97-31FA73EB92FA}">
      <dgm:prSet/>
      <dgm:spPr/>
      <dgm:t>
        <a:bodyPr/>
        <a:lstStyle/>
        <a:p>
          <a:endParaRPr lang="en-US"/>
        </a:p>
      </dgm:t>
    </dgm:pt>
    <dgm:pt modelId="{0A79342E-5535-464C-8233-33F9CA13E28D}" type="sibTrans" cxnId="{5C521C6E-9C38-4099-9D97-31FA73EB92FA}">
      <dgm:prSet/>
      <dgm:spPr/>
      <dgm:t>
        <a:bodyPr/>
        <a:lstStyle/>
        <a:p>
          <a:endParaRPr lang="en-US"/>
        </a:p>
      </dgm:t>
    </dgm:pt>
    <dgm:pt modelId="{28A0BDF1-9B0A-4513-9BF3-5FDD7A63E37B}" type="pres">
      <dgm:prSet presAssocID="{F58D9D68-9390-4667-A15F-BF23D965872C}" presName="root" presStyleCnt="0">
        <dgm:presLayoutVars>
          <dgm:dir/>
          <dgm:resizeHandles val="exact"/>
        </dgm:presLayoutVars>
      </dgm:prSet>
      <dgm:spPr/>
    </dgm:pt>
    <dgm:pt modelId="{228B6D68-A793-40ED-86A6-B4EF3CF7169B}" type="pres">
      <dgm:prSet presAssocID="{D8E59EE1-45A2-4B13-9C9D-684A4857579D}" presName="compNode" presStyleCnt="0"/>
      <dgm:spPr/>
    </dgm:pt>
    <dgm:pt modelId="{859B834D-7F85-46B4-B829-393E6C845198}" type="pres">
      <dgm:prSet presAssocID="{D8E59EE1-45A2-4B13-9C9D-684A4857579D}" presName="iconRect" presStyleLbl="node1" presStyleIdx="0" presStyleCnt="3" custLinFactNeighborX="-12727" custLinFactNeighborY="-5382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Процессор"/>
        </a:ext>
      </dgm:extLst>
    </dgm:pt>
    <dgm:pt modelId="{3B6E12BE-E5A7-4B85-8405-57B59A6CE13A}" type="pres">
      <dgm:prSet presAssocID="{D8E59EE1-45A2-4B13-9C9D-684A4857579D}" presName="spaceRect" presStyleCnt="0"/>
      <dgm:spPr/>
    </dgm:pt>
    <dgm:pt modelId="{9FA1F419-B677-442C-B86D-5CF27ADB9D36}" type="pres">
      <dgm:prSet presAssocID="{D8E59EE1-45A2-4B13-9C9D-684A4857579D}" presName="textRect" presStyleLbl="revTx" presStyleIdx="0" presStyleCnt="3" custLinFactNeighborX="1521" custLinFactNeighborY="-87028">
        <dgm:presLayoutVars>
          <dgm:chMax val="1"/>
          <dgm:chPref val="1"/>
        </dgm:presLayoutVars>
      </dgm:prSet>
      <dgm:spPr/>
    </dgm:pt>
    <dgm:pt modelId="{46D60CD5-3480-4CA1-BF37-E26F30FB12CF}" type="pres">
      <dgm:prSet presAssocID="{E5F3F867-DAC0-4431-B23A-F2A8AB47B376}" presName="sibTrans" presStyleCnt="0"/>
      <dgm:spPr/>
    </dgm:pt>
    <dgm:pt modelId="{52C5CDB6-69D6-4F49-ABDA-C2BCE51E2F51}" type="pres">
      <dgm:prSet presAssocID="{0BE06256-55CA-402E-BCDE-94B658686975}" presName="compNode" presStyleCnt="0"/>
      <dgm:spPr/>
    </dgm:pt>
    <dgm:pt modelId="{873EDC6B-5D78-48CB-9129-CD6042FCD6D5}" type="pres">
      <dgm:prSet presAssocID="{0BE06256-55CA-402E-BCDE-94B658686975}" presName="iconRect" presStyleLbl="node1" presStyleIdx="1" presStyleCnt="3" custLinFactNeighborX="4626" custLinFactNeighborY="-5414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Компьютер"/>
        </a:ext>
      </dgm:extLst>
    </dgm:pt>
    <dgm:pt modelId="{EBF6D206-67CF-4520-8D03-7CD17211BB00}" type="pres">
      <dgm:prSet presAssocID="{0BE06256-55CA-402E-BCDE-94B658686975}" presName="spaceRect" presStyleCnt="0"/>
      <dgm:spPr/>
    </dgm:pt>
    <dgm:pt modelId="{0B0F1835-F6B9-4099-9A9E-D5941A63AA16}" type="pres">
      <dgm:prSet presAssocID="{0BE06256-55CA-402E-BCDE-94B658686975}" presName="textRect" presStyleLbl="revTx" presStyleIdx="1" presStyleCnt="3" custLinFactNeighborX="-3991" custLinFactNeighborY="-88281">
        <dgm:presLayoutVars>
          <dgm:chMax val="1"/>
          <dgm:chPref val="1"/>
        </dgm:presLayoutVars>
      </dgm:prSet>
      <dgm:spPr/>
    </dgm:pt>
    <dgm:pt modelId="{D91D2DA0-6C8A-4B06-A3C5-D4FED32211DD}" type="pres">
      <dgm:prSet presAssocID="{91B81D82-E5A6-40F6-80B6-F7C2C4A7EDB1}" presName="sibTrans" presStyleCnt="0"/>
      <dgm:spPr/>
    </dgm:pt>
    <dgm:pt modelId="{2CD8AB09-6AE8-4E71-8A9C-D77963C867BD}" type="pres">
      <dgm:prSet presAssocID="{96B51042-FCE6-40A5-B331-1417A04F4F40}" presName="compNode" presStyleCnt="0"/>
      <dgm:spPr/>
    </dgm:pt>
    <dgm:pt modelId="{068D6038-4945-4004-BCD2-9FEA0729BC6C}" type="pres">
      <dgm:prSet presAssocID="{96B51042-FCE6-40A5-B331-1417A04F4F40}" presName="iconRect" presStyleLbl="node1" presStyleIdx="2" presStyleCnt="3" custLinFactNeighborX="6189" custLinFactNeighborY="-5337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CC29BB98-65C0-4DD1-B1C1-5367D723CE63}" type="pres">
      <dgm:prSet presAssocID="{96B51042-FCE6-40A5-B331-1417A04F4F40}" presName="spaceRect" presStyleCnt="0"/>
      <dgm:spPr/>
    </dgm:pt>
    <dgm:pt modelId="{EC38127F-DE93-4426-AB21-C3F4A382D08C}" type="pres">
      <dgm:prSet presAssocID="{96B51042-FCE6-40A5-B331-1417A04F4F40}" presName="textRect" presStyleLbl="revTx" presStyleIdx="2" presStyleCnt="3" custLinFactNeighborX="-5339" custLinFactNeighborY="-88727">
        <dgm:presLayoutVars>
          <dgm:chMax val="1"/>
          <dgm:chPref val="1"/>
        </dgm:presLayoutVars>
      </dgm:prSet>
      <dgm:spPr/>
    </dgm:pt>
  </dgm:ptLst>
  <dgm:cxnLst>
    <dgm:cxn modelId="{C418FB1C-004A-4448-94DE-A9A59109A9FF}" type="presOf" srcId="{D8E59EE1-45A2-4B13-9C9D-684A4857579D}" destId="{9FA1F419-B677-442C-B86D-5CF27ADB9D36}" srcOrd="0" destOrd="0" presId="urn:microsoft.com/office/officeart/2018/2/layout/IconLabelList"/>
    <dgm:cxn modelId="{9F03AC4A-D7D2-4676-84A0-98150649DB82}" type="presOf" srcId="{96B51042-FCE6-40A5-B331-1417A04F4F40}" destId="{EC38127F-DE93-4426-AB21-C3F4A382D08C}" srcOrd="0" destOrd="0" presId="urn:microsoft.com/office/officeart/2018/2/layout/IconLabelList"/>
    <dgm:cxn modelId="{FD2A2F4C-5AF6-44BF-B075-2A93CF17C3B6}" type="presOf" srcId="{F58D9D68-9390-4667-A15F-BF23D965872C}" destId="{28A0BDF1-9B0A-4513-9BF3-5FDD7A63E37B}" srcOrd="0" destOrd="0" presId="urn:microsoft.com/office/officeart/2018/2/layout/IconLabelList"/>
    <dgm:cxn modelId="{5C521C6E-9C38-4099-9D97-31FA73EB92FA}" srcId="{F58D9D68-9390-4667-A15F-BF23D965872C}" destId="{96B51042-FCE6-40A5-B331-1417A04F4F40}" srcOrd="2" destOrd="0" parTransId="{B5FFC654-56E4-404A-8E40-7AF041D5617E}" sibTransId="{0A79342E-5535-464C-8233-33F9CA13E28D}"/>
    <dgm:cxn modelId="{E5E6E170-93CF-4C7D-8CD2-72521B539F52}" type="presOf" srcId="{0BE06256-55CA-402E-BCDE-94B658686975}" destId="{0B0F1835-F6B9-4099-9A9E-D5941A63AA16}" srcOrd="0" destOrd="0" presId="urn:microsoft.com/office/officeart/2018/2/layout/IconLabelList"/>
    <dgm:cxn modelId="{92A46BEC-EE91-4E69-BA3A-AD4C5CCC7759}" srcId="{F58D9D68-9390-4667-A15F-BF23D965872C}" destId="{D8E59EE1-45A2-4B13-9C9D-684A4857579D}" srcOrd="0" destOrd="0" parTransId="{1B936A0D-DA27-40EC-9622-76265A21B66E}" sibTransId="{E5F3F867-DAC0-4431-B23A-F2A8AB47B376}"/>
    <dgm:cxn modelId="{7E837FFA-2923-4050-9981-6FAF844BA5BB}" srcId="{F58D9D68-9390-4667-A15F-BF23D965872C}" destId="{0BE06256-55CA-402E-BCDE-94B658686975}" srcOrd="1" destOrd="0" parTransId="{8E29828F-19DA-47B1-BF7A-88D5F8D03FF5}" sibTransId="{91B81D82-E5A6-40F6-80B6-F7C2C4A7EDB1}"/>
    <dgm:cxn modelId="{0055A4CF-6381-4894-982E-0A32B1FB5819}" type="presParOf" srcId="{28A0BDF1-9B0A-4513-9BF3-5FDD7A63E37B}" destId="{228B6D68-A793-40ED-86A6-B4EF3CF7169B}" srcOrd="0" destOrd="0" presId="urn:microsoft.com/office/officeart/2018/2/layout/IconLabelList"/>
    <dgm:cxn modelId="{BE8D61E4-154A-4308-A00A-B39F53C133E0}" type="presParOf" srcId="{228B6D68-A793-40ED-86A6-B4EF3CF7169B}" destId="{859B834D-7F85-46B4-B829-393E6C845198}" srcOrd="0" destOrd="0" presId="urn:microsoft.com/office/officeart/2018/2/layout/IconLabelList"/>
    <dgm:cxn modelId="{4D3D2D8C-ABA0-4141-8E7B-5EAF3D6DF5C5}" type="presParOf" srcId="{228B6D68-A793-40ED-86A6-B4EF3CF7169B}" destId="{3B6E12BE-E5A7-4B85-8405-57B59A6CE13A}" srcOrd="1" destOrd="0" presId="urn:microsoft.com/office/officeart/2018/2/layout/IconLabelList"/>
    <dgm:cxn modelId="{B16D2286-2F7B-485C-AA45-A516053F5696}" type="presParOf" srcId="{228B6D68-A793-40ED-86A6-B4EF3CF7169B}" destId="{9FA1F419-B677-442C-B86D-5CF27ADB9D36}" srcOrd="2" destOrd="0" presId="urn:microsoft.com/office/officeart/2018/2/layout/IconLabelList"/>
    <dgm:cxn modelId="{47B6B7E7-3D36-4EB2-A4ED-742A23651659}" type="presParOf" srcId="{28A0BDF1-9B0A-4513-9BF3-5FDD7A63E37B}" destId="{46D60CD5-3480-4CA1-BF37-E26F30FB12CF}" srcOrd="1" destOrd="0" presId="urn:microsoft.com/office/officeart/2018/2/layout/IconLabelList"/>
    <dgm:cxn modelId="{FF4150EF-435F-4931-9195-6A4C2DDFCD1A}" type="presParOf" srcId="{28A0BDF1-9B0A-4513-9BF3-5FDD7A63E37B}" destId="{52C5CDB6-69D6-4F49-ABDA-C2BCE51E2F51}" srcOrd="2" destOrd="0" presId="urn:microsoft.com/office/officeart/2018/2/layout/IconLabelList"/>
    <dgm:cxn modelId="{6459058A-799D-49F5-91EA-2AD2D70542ED}" type="presParOf" srcId="{52C5CDB6-69D6-4F49-ABDA-C2BCE51E2F51}" destId="{873EDC6B-5D78-48CB-9129-CD6042FCD6D5}" srcOrd="0" destOrd="0" presId="urn:microsoft.com/office/officeart/2018/2/layout/IconLabelList"/>
    <dgm:cxn modelId="{E3FBC6CB-6CE7-4E53-B411-5B771F4F41A4}" type="presParOf" srcId="{52C5CDB6-69D6-4F49-ABDA-C2BCE51E2F51}" destId="{EBF6D206-67CF-4520-8D03-7CD17211BB00}" srcOrd="1" destOrd="0" presId="urn:microsoft.com/office/officeart/2018/2/layout/IconLabelList"/>
    <dgm:cxn modelId="{9D517B23-411F-4773-860B-B0EE5AFDF158}" type="presParOf" srcId="{52C5CDB6-69D6-4F49-ABDA-C2BCE51E2F51}" destId="{0B0F1835-F6B9-4099-9A9E-D5941A63AA16}" srcOrd="2" destOrd="0" presId="urn:microsoft.com/office/officeart/2018/2/layout/IconLabelList"/>
    <dgm:cxn modelId="{92E5BA8D-0026-4131-9B52-9352776FA2D0}" type="presParOf" srcId="{28A0BDF1-9B0A-4513-9BF3-5FDD7A63E37B}" destId="{D91D2DA0-6C8A-4B06-A3C5-D4FED32211DD}" srcOrd="3" destOrd="0" presId="urn:microsoft.com/office/officeart/2018/2/layout/IconLabelList"/>
    <dgm:cxn modelId="{1E8DD9DE-A470-40A0-8301-9F8C2F64D033}" type="presParOf" srcId="{28A0BDF1-9B0A-4513-9BF3-5FDD7A63E37B}" destId="{2CD8AB09-6AE8-4E71-8A9C-D77963C867BD}" srcOrd="4" destOrd="0" presId="urn:microsoft.com/office/officeart/2018/2/layout/IconLabelList"/>
    <dgm:cxn modelId="{9855B2F8-1EA7-4FD0-9636-1564B2440A4A}" type="presParOf" srcId="{2CD8AB09-6AE8-4E71-8A9C-D77963C867BD}" destId="{068D6038-4945-4004-BCD2-9FEA0729BC6C}" srcOrd="0" destOrd="0" presId="urn:microsoft.com/office/officeart/2018/2/layout/IconLabelList"/>
    <dgm:cxn modelId="{5D19EA53-94DA-435C-BD38-11252515EDF6}" type="presParOf" srcId="{2CD8AB09-6AE8-4E71-8A9C-D77963C867BD}" destId="{CC29BB98-65C0-4DD1-B1C1-5367D723CE63}" srcOrd="1" destOrd="0" presId="urn:microsoft.com/office/officeart/2018/2/layout/IconLabelList"/>
    <dgm:cxn modelId="{709785B9-A4ED-4C2B-8D56-52FE08B3431D}" type="presParOf" srcId="{2CD8AB09-6AE8-4E71-8A9C-D77963C867BD}" destId="{EC38127F-DE93-4426-AB21-C3F4A382D08C}"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BA41D7-1718-40BE-82F6-266CFD306C4B}"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694612BC-8301-4A1C-B4D7-06B1541EFD06}">
      <dgm:prSet/>
      <dgm:spPr/>
      <dgm:t>
        <a:bodyPr/>
        <a:lstStyle/>
        <a:p>
          <a:r>
            <a:rPr lang="ru-RU" b="0" i="0" dirty="0"/>
            <a:t>Принцип взаимодействия</a:t>
          </a:r>
          <a:endParaRPr lang="en-US" dirty="0"/>
        </a:p>
      </dgm:t>
    </dgm:pt>
    <dgm:pt modelId="{D3397921-4190-43F3-84DE-C89E96F20AE4}" type="parTrans" cxnId="{3DE7ED38-7330-4C84-9A03-D0E921B63601}">
      <dgm:prSet/>
      <dgm:spPr/>
      <dgm:t>
        <a:bodyPr/>
        <a:lstStyle/>
        <a:p>
          <a:endParaRPr lang="en-US"/>
        </a:p>
      </dgm:t>
    </dgm:pt>
    <dgm:pt modelId="{81252E25-6E0E-4432-A99D-F6503FC8017E}" type="sibTrans" cxnId="{3DE7ED38-7330-4C84-9A03-D0E921B63601}">
      <dgm:prSet/>
      <dgm:spPr/>
      <dgm:t>
        <a:bodyPr/>
        <a:lstStyle/>
        <a:p>
          <a:endParaRPr lang="en-US"/>
        </a:p>
      </dgm:t>
    </dgm:pt>
    <dgm:pt modelId="{50F034C3-7399-4149-A9E0-C77B351930E1}">
      <dgm:prSet/>
      <dgm:spPr/>
      <dgm:t>
        <a:bodyPr/>
        <a:lstStyle/>
        <a:p>
          <a:r>
            <a:rPr lang="ru-RU" b="0" i="0" dirty="0"/>
            <a:t>Принцип активности учащихся </a:t>
          </a:r>
          <a:endParaRPr lang="en-US" dirty="0"/>
        </a:p>
      </dgm:t>
    </dgm:pt>
    <dgm:pt modelId="{0AD03959-46E5-4314-B6A1-8839FA2FFEC5}" type="parTrans" cxnId="{AD5450CD-66FE-49FF-8334-C21BE8A50927}">
      <dgm:prSet/>
      <dgm:spPr/>
      <dgm:t>
        <a:bodyPr/>
        <a:lstStyle/>
        <a:p>
          <a:endParaRPr lang="en-US"/>
        </a:p>
      </dgm:t>
    </dgm:pt>
    <dgm:pt modelId="{833272FB-DE02-41C3-A7A7-E8B72406C916}" type="sibTrans" cxnId="{AD5450CD-66FE-49FF-8334-C21BE8A50927}">
      <dgm:prSet/>
      <dgm:spPr/>
      <dgm:t>
        <a:bodyPr/>
        <a:lstStyle/>
        <a:p>
          <a:endParaRPr lang="en-US"/>
        </a:p>
      </dgm:t>
    </dgm:pt>
    <dgm:pt modelId="{B39BA45C-FCEE-45DF-98E8-7823B177CB5D}">
      <dgm:prSet/>
      <dgm:spPr/>
      <dgm:t>
        <a:bodyPr/>
        <a:lstStyle/>
        <a:p>
          <a:r>
            <a:rPr lang="ru-RU" b="0" i="0" dirty="0"/>
            <a:t>Принцип обратной связи </a:t>
          </a:r>
          <a:endParaRPr lang="en-US" dirty="0"/>
        </a:p>
      </dgm:t>
    </dgm:pt>
    <dgm:pt modelId="{7221827F-3580-4DF2-8ABF-78BCF3E5F002}" type="parTrans" cxnId="{8AA83585-10F6-418A-A3C6-85F1DA23109D}">
      <dgm:prSet/>
      <dgm:spPr/>
      <dgm:t>
        <a:bodyPr/>
        <a:lstStyle/>
        <a:p>
          <a:endParaRPr lang="en-US"/>
        </a:p>
      </dgm:t>
    </dgm:pt>
    <dgm:pt modelId="{A846153F-6398-4EBB-AACE-C680F3F7243C}" type="sibTrans" cxnId="{8AA83585-10F6-418A-A3C6-85F1DA23109D}">
      <dgm:prSet/>
      <dgm:spPr/>
      <dgm:t>
        <a:bodyPr/>
        <a:lstStyle/>
        <a:p>
          <a:endParaRPr lang="en-US"/>
        </a:p>
      </dgm:t>
    </dgm:pt>
    <dgm:pt modelId="{6DB951DC-FEDB-4B52-93FF-8307428D1B5B}">
      <dgm:prSet/>
      <dgm:spPr/>
      <dgm:t>
        <a:bodyPr/>
        <a:lstStyle/>
        <a:p>
          <a:r>
            <a:rPr lang="ru-RU" b="0" i="0" dirty="0"/>
            <a:t>Принцип опоры на групповой педагогический опыт </a:t>
          </a:r>
          <a:endParaRPr lang="en-US" dirty="0"/>
        </a:p>
      </dgm:t>
    </dgm:pt>
    <dgm:pt modelId="{CC2D8A8C-8E85-48DB-A2B9-BBB2AA21AAC0}" type="parTrans" cxnId="{C9B7359D-B6CB-4106-8ECA-15DE599F4A41}">
      <dgm:prSet/>
      <dgm:spPr/>
      <dgm:t>
        <a:bodyPr/>
        <a:lstStyle/>
        <a:p>
          <a:endParaRPr lang="en-US"/>
        </a:p>
      </dgm:t>
    </dgm:pt>
    <dgm:pt modelId="{80486DFA-D227-4C01-BAB2-CA47C53851C8}" type="sibTrans" cxnId="{C9B7359D-B6CB-4106-8ECA-15DE599F4A41}">
      <dgm:prSet/>
      <dgm:spPr/>
      <dgm:t>
        <a:bodyPr/>
        <a:lstStyle/>
        <a:p>
          <a:endParaRPr lang="en-US"/>
        </a:p>
      </dgm:t>
    </dgm:pt>
    <dgm:pt modelId="{3E9DB884-1963-48D6-A02A-DEEDA9A82ECA}">
      <dgm:prSet/>
      <dgm:spPr/>
      <dgm:t>
        <a:bodyPr/>
        <a:lstStyle/>
        <a:p>
          <a:r>
            <a:rPr lang="ru-RU" b="0" i="0" dirty="0"/>
            <a:t>Образовательный процесс, организованный на основании использования интерактивных технологий, предусматривает обязательную включенность всех учащихся в работу </a:t>
          </a:r>
          <a:endParaRPr lang="en-US" dirty="0"/>
        </a:p>
      </dgm:t>
    </dgm:pt>
    <dgm:pt modelId="{59D0DC7F-4C38-4EC3-8ACA-AB522C94CB1F}" type="parTrans" cxnId="{1F569782-3005-4671-A902-F6FD1E9136A5}">
      <dgm:prSet/>
      <dgm:spPr/>
      <dgm:t>
        <a:bodyPr/>
        <a:lstStyle/>
        <a:p>
          <a:endParaRPr lang="en-US"/>
        </a:p>
      </dgm:t>
    </dgm:pt>
    <dgm:pt modelId="{874DF52B-A66D-4150-B003-59A0BEF7CE72}" type="sibTrans" cxnId="{1F569782-3005-4671-A902-F6FD1E9136A5}">
      <dgm:prSet/>
      <dgm:spPr/>
      <dgm:t>
        <a:bodyPr/>
        <a:lstStyle/>
        <a:p>
          <a:endParaRPr lang="en-US"/>
        </a:p>
      </dgm:t>
    </dgm:pt>
    <dgm:pt modelId="{9FABA4B4-A3CC-4CFE-9725-83C6E6E2B56C}" type="pres">
      <dgm:prSet presAssocID="{36BA41D7-1718-40BE-82F6-266CFD306C4B}" presName="linear" presStyleCnt="0">
        <dgm:presLayoutVars>
          <dgm:animLvl val="lvl"/>
          <dgm:resizeHandles val="exact"/>
        </dgm:presLayoutVars>
      </dgm:prSet>
      <dgm:spPr/>
    </dgm:pt>
    <dgm:pt modelId="{658CE51C-73E0-4B17-9E52-09C2065DE4A8}" type="pres">
      <dgm:prSet presAssocID="{694612BC-8301-4A1C-B4D7-06B1541EFD06}" presName="parentText" presStyleLbl="node1" presStyleIdx="0" presStyleCnt="5">
        <dgm:presLayoutVars>
          <dgm:chMax val="0"/>
          <dgm:bulletEnabled val="1"/>
        </dgm:presLayoutVars>
      </dgm:prSet>
      <dgm:spPr/>
    </dgm:pt>
    <dgm:pt modelId="{4EAB8C8C-014C-4C1C-BF35-CF91FD0C77E8}" type="pres">
      <dgm:prSet presAssocID="{81252E25-6E0E-4432-A99D-F6503FC8017E}" presName="spacer" presStyleCnt="0"/>
      <dgm:spPr/>
    </dgm:pt>
    <dgm:pt modelId="{A8399CCD-D53A-4722-A6D0-0A503BC8FB04}" type="pres">
      <dgm:prSet presAssocID="{50F034C3-7399-4149-A9E0-C77B351930E1}" presName="parentText" presStyleLbl="node1" presStyleIdx="1" presStyleCnt="5" custLinFactNeighborY="-78332">
        <dgm:presLayoutVars>
          <dgm:chMax val="0"/>
          <dgm:bulletEnabled val="1"/>
        </dgm:presLayoutVars>
      </dgm:prSet>
      <dgm:spPr/>
    </dgm:pt>
    <dgm:pt modelId="{3182074D-F7C0-4E22-9764-F20DA4171885}" type="pres">
      <dgm:prSet presAssocID="{833272FB-DE02-41C3-A7A7-E8B72406C916}" presName="spacer" presStyleCnt="0"/>
      <dgm:spPr/>
    </dgm:pt>
    <dgm:pt modelId="{6A82E1D9-E670-495E-A459-CF2B1C6E18E6}" type="pres">
      <dgm:prSet presAssocID="{B39BA45C-FCEE-45DF-98E8-7823B177CB5D}" presName="parentText" presStyleLbl="node1" presStyleIdx="2" presStyleCnt="5">
        <dgm:presLayoutVars>
          <dgm:chMax val="0"/>
          <dgm:bulletEnabled val="1"/>
        </dgm:presLayoutVars>
      </dgm:prSet>
      <dgm:spPr/>
    </dgm:pt>
    <dgm:pt modelId="{6E40D652-DDF3-4C4C-B49B-CEEF8DE3A88F}" type="pres">
      <dgm:prSet presAssocID="{A846153F-6398-4EBB-AACE-C680F3F7243C}" presName="spacer" presStyleCnt="0"/>
      <dgm:spPr/>
    </dgm:pt>
    <dgm:pt modelId="{1AFCC5B0-55AC-4C05-B5E7-6C3EC6B864CB}" type="pres">
      <dgm:prSet presAssocID="{6DB951DC-FEDB-4B52-93FF-8307428D1B5B}" presName="parentText" presStyleLbl="node1" presStyleIdx="3" presStyleCnt="5">
        <dgm:presLayoutVars>
          <dgm:chMax val="0"/>
          <dgm:bulletEnabled val="1"/>
        </dgm:presLayoutVars>
      </dgm:prSet>
      <dgm:spPr/>
    </dgm:pt>
    <dgm:pt modelId="{839928AE-9094-448C-BFC6-1123238F8AB0}" type="pres">
      <dgm:prSet presAssocID="{80486DFA-D227-4C01-BAB2-CA47C53851C8}" presName="spacer" presStyleCnt="0"/>
      <dgm:spPr/>
    </dgm:pt>
    <dgm:pt modelId="{8C889C1F-1673-4C24-97B9-D4BF6848C08B}" type="pres">
      <dgm:prSet presAssocID="{3E9DB884-1963-48D6-A02A-DEEDA9A82ECA}" presName="parentText" presStyleLbl="node1" presStyleIdx="4" presStyleCnt="5">
        <dgm:presLayoutVars>
          <dgm:chMax val="0"/>
          <dgm:bulletEnabled val="1"/>
        </dgm:presLayoutVars>
      </dgm:prSet>
      <dgm:spPr/>
    </dgm:pt>
  </dgm:ptLst>
  <dgm:cxnLst>
    <dgm:cxn modelId="{9F0F982B-6D78-4E5C-AB7A-3D3072EFC312}" type="presOf" srcId="{50F034C3-7399-4149-A9E0-C77B351930E1}" destId="{A8399CCD-D53A-4722-A6D0-0A503BC8FB04}" srcOrd="0" destOrd="0" presId="urn:microsoft.com/office/officeart/2005/8/layout/vList2"/>
    <dgm:cxn modelId="{3DE7ED38-7330-4C84-9A03-D0E921B63601}" srcId="{36BA41D7-1718-40BE-82F6-266CFD306C4B}" destId="{694612BC-8301-4A1C-B4D7-06B1541EFD06}" srcOrd="0" destOrd="0" parTransId="{D3397921-4190-43F3-84DE-C89E96F20AE4}" sibTransId="{81252E25-6E0E-4432-A99D-F6503FC8017E}"/>
    <dgm:cxn modelId="{F6C92A43-405F-400E-BD3E-DAF75B7AB796}" type="presOf" srcId="{6DB951DC-FEDB-4B52-93FF-8307428D1B5B}" destId="{1AFCC5B0-55AC-4C05-B5E7-6C3EC6B864CB}" srcOrd="0" destOrd="0" presId="urn:microsoft.com/office/officeart/2005/8/layout/vList2"/>
    <dgm:cxn modelId="{1F569782-3005-4671-A902-F6FD1E9136A5}" srcId="{36BA41D7-1718-40BE-82F6-266CFD306C4B}" destId="{3E9DB884-1963-48D6-A02A-DEEDA9A82ECA}" srcOrd="4" destOrd="0" parTransId="{59D0DC7F-4C38-4EC3-8ACA-AB522C94CB1F}" sibTransId="{874DF52B-A66D-4150-B003-59A0BEF7CE72}"/>
    <dgm:cxn modelId="{8AA83585-10F6-418A-A3C6-85F1DA23109D}" srcId="{36BA41D7-1718-40BE-82F6-266CFD306C4B}" destId="{B39BA45C-FCEE-45DF-98E8-7823B177CB5D}" srcOrd="2" destOrd="0" parTransId="{7221827F-3580-4DF2-8ABF-78BCF3E5F002}" sibTransId="{A846153F-6398-4EBB-AACE-C680F3F7243C}"/>
    <dgm:cxn modelId="{E40AA788-304B-4B7A-BF5E-980877B9A869}" type="presOf" srcId="{B39BA45C-FCEE-45DF-98E8-7823B177CB5D}" destId="{6A82E1D9-E670-495E-A459-CF2B1C6E18E6}" srcOrd="0" destOrd="0" presId="urn:microsoft.com/office/officeart/2005/8/layout/vList2"/>
    <dgm:cxn modelId="{92831398-BB89-431D-AED9-DBE9DF664AE3}" type="presOf" srcId="{3E9DB884-1963-48D6-A02A-DEEDA9A82ECA}" destId="{8C889C1F-1673-4C24-97B9-D4BF6848C08B}" srcOrd="0" destOrd="0" presId="urn:microsoft.com/office/officeart/2005/8/layout/vList2"/>
    <dgm:cxn modelId="{C9B7359D-B6CB-4106-8ECA-15DE599F4A41}" srcId="{36BA41D7-1718-40BE-82F6-266CFD306C4B}" destId="{6DB951DC-FEDB-4B52-93FF-8307428D1B5B}" srcOrd="3" destOrd="0" parTransId="{CC2D8A8C-8E85-48DB-A2B9-BBB2AA21AAC0}" sibTransId="{80486DFA-D227-4C01-BAB2-CA47C53851C8}"/>
    <dgm:cxn modelId="{AD5450CD-66FE-49FF-8334-C21BE8A50927}" srcId="{36BA41D7-1718-40BE-82F6-266CFD306C4B}" destId="{50F034C3-7399-4149-A9E0-C77B351930E1}" srcOrd="1" destOrd="0" parTransId="{0AD03959-46E5-4314-B6A1-8839FA2FFEC5}" sibTransId="{833272FB-DE02-41C3-A7A7-E8B72406C916}"/>
    <dgm:cxn modelId="{5313C1D0-6D6E-4D34-97DB-C7216C770D50}" type="presOf" srcId="{36BA41D7-1718-40BE-82F6-266CFD306C4B}" destId="{9FABA4B4-A3CC-4CFE-9725-83C6E6E2B56C}" srcOrd="0" destOrd="0" presId="urn:microsoft.com/office/officeart/2005/8/layout/vList2"/>
    <dgm:cxn modelId="{C0FD2DD2-9A1C-4F95-89B9-40ADE1B194FC}" type="presOf" srcId="{694612BC-8301-4A1C-B4D7-06B1541EFD06}" destId="{658CE51C-73E0-4B17-9E52-09C2065DE4A8}" srcOrd="0" destOrd="0" presId="urn:microsoft.com/office/officeart/2005/8/layout/vList2"/>
    <dgm:cxn modelId="{24C26C0A-61F3-486E-AA31-85FEE6D444A2}" type="presParOf" srcId="{9FABA4B4-A3CC-4CFE-9725-83C6E6E2B56C}" destId="{658CE51C-73E0-4B17-9E52-09C2065DE4A8}" srcOrd="0" destOrd="0" presId="urn:microsoft.com/office/officeart/2005/8/layout/vList2"/>
    <dgm:cxn modelId="{DA0B2583-D26D-4EC1-B081-66261C10B414}" type="presParOf" srcId="{9FABA4B4-A3CC-4CFE-9725-83C6E6E2B56C}" destId="{4EAB8C8C-014C-4C1C-BF35-CF91FD0C77E8}" srcOrd="1" destOrd="0" presId="urn:microsoft.com/office/officeart/2005/8/layout/vList2"/>
    <dgm:cxn modelId="{A1C0A2AA-4733-4C7D-8578-41A87BF221E0}" type="presParOf" srcId="{9FABA4B4-A3CC-4CFE-9725-83C6E6E2B56C}" destId="{A8399CCD-D53A-4722-A6D0-0A503BC8FB04}" srcOrd="2" destOrd="0" presId="urn:microsoft.com/office/officeart/2005/8/layout/vList2"/>
    <dgm:cxn modelId="{D794E8BB-CBF3-4DED-9B0D-F6D03F86E69F}" type="presParOf" srcId="{9FABA4B4-A3CC-4CFE-9725-83C6E6E2B56C}" destId="{3182074D-F7C0-4E22-9764-F20DA4171885}" srcOrd="3" destOrd="0" presId="urn:microsoft.com/office/officeart/2005/8/layout/vList2"/>
    <dgm:cxn modelId="{A9014BBB-FF4B-4998-A8E6-9C8657153081}" type="presParOf" srcId="{9FABA4B4-A3CC-4CFE-9725-83C6E6E2B56C}" destId="{6A82E1D9-E670-495E-A459-CF2B1C6E18E6}" srcOrd="4" destOrd="0" presId="urn:microsoft.com/office/officeart/2005/8/layout/vList2"/>
    <dgm:cxn modelId="{641CA9ED-34F5-44F1-AD47-8EC642BE167F}" type="presParOf" srcId="{9FABA4B4-A3CC-4CFE-9725-83C6E6E2B56C}" destId="{6E40D652-DDF3-4C4C-B49B-CEEF8DE3A88F}" srcOrd="5" destOrd="0" presId="urn:microsoft.com/office/officeart/2005/8/layout/vList2"/>
    <dgm:cxn modelId="{F13D9E71-492A-4925-976A-A6883A539E93}" type="presParOf" srcId="{9FABA4B4-A3CC-4CFE-9725-83C6E6E2B56C}" destId="{1AFCC5B0-55AC-4C05-B5E7-6C3EC6B864CB}" srcOrd="6" destOrd="0" presId="urn:microsoft.com/office/officeart/2005/8/layout/vList2"/>
    <dgm:cxn modelId="{9ECB500F-097F-41A7-A1E1-EABA2B56A7EF}" type="presParOf" srcId="{9FABA4B4-A3CC-4CFE-9725-83C6E6E2B56C}" destId="{839928AE-9094-448C-BFC6-1123238F8AB0}" srcOrd="7" destOrd="0" presId="urn:microsoft.com/office/officeart/2005/8/layout/vList2"/>
    <dgm:cxn modelId="{5A3A8813-2BDA-4B31-A1F4-B17CA2B7370E}" type="presParOf" srcId="{9FABA4B4-A3CC-4CFE-9725-83C6E6E2B56C}" destId="{8C889C1F-1673-4C24-97B9-D4BF6848C08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9B834D-7F85-46B4-B829-393E6C845198}">
      <dsp:nvSpPr>
        <dsp:cNvPr id="0" name=""/>
        <dsp:cNvSpPr/>
      </dsp:nvSpPr>
      <dsp:spPr>
        <a:xfrm>
          <a:off x="791803" y="28943"/>
          <a:ext cx="1459384" cy="145938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FA1F419-B677-442C-B86D-5CF27ADB9D36}">
      <dsp:nvSpPr>
        <dsp:cNvPr id="0" name=""/>
        <dsp:cNvSpPr/>
      </dsp:nvSpPr>
      <dsp:spPr>
        <a:xfrm>
          <a:off x="135019" y="1502672"/>
          <a:ext cx="3243077" cy="1483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ru-RU" sz="1200" b="1" i="1" kern="1200" dirty="0"/>
            <a:t>ИКТ-грамотность </a:t>
          </a:r>
          <a:r>
            <a:rPr lang="ru-RU" sz="1200" b="0" i="0" kern="1200" dirty="0"/>
            <a:t>–</a:t>
          </a:r>
        </a:p>
        <a:p>
          <a:pPr marL="0" lvl="0" indent="0" algn="ctr" defTabSz="533400">
            <a:lnSpc>
              <a:spcPct val="100000"/>
            </a:lnSpc>
            <a:spcBef>
              <a:spcPct val="0"/>
            </a:spcBef>
            <a:spcAft>
              <a:spcPct val="35000"/>
            </a:spcAft>
            <a:buNone/>
          </a:pPr>
          <a:r>
            <a:rPr lang="ru-RU" sz="1200" b="0" i="0" kern="1200" dirty="0"/>
            <a:t> использование цифровых технологий, инструментов коммуникации и сетей для получения доступа к информации, управления ею, её интеграции, оценки, создания и передачи для функционирования в современном обществе.</a:t>
          </a:r>
          <a:endParaRPr lang="en-US" sz="1200" kern="1200" dirty="0"/>
        </a:p>
      </dsp:txBody>
      <dsp:txXfrm>
        <a:off x="135019" y="1502672"/>
        <a:ext cx="3243077" cy="1483417"/>
      </dsp:txXfrm>
    </dsp:sp>
    <dsp:sp modelId="{873EDC6B-5D78-48CB-9129-CD6042FCD6D5}">
      <dsp:nvSpPr>
        <dsp:cNvPr id="0" name=""/>
        <dsp:cNvSpPr/>
      </dsp:nvSpPr>
      <dsp:spPr>
        <a:xfrm>
          <a:off x="4855665" y="24258"/>
          <a:ext cx="1459384" cy="145938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B0F1835-F6B9-4099-9A9E-D5941A63AA16}">
      <dsp:nvSpPr>
        <dsp:cNvPr id="0" name=""/>
        <dsp:cNvSpPr/>
      </dsp:nvSpPr>
      <dsp:spPr>
        <a:xfrm>
          <a:off x="3766877" y="1484085"/>
          <a:ext cx="3243077" cy="1483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33400">
            <a:lnSpc>
              <a:spcPct val="100000"/>
            </a:lnSpc>
            <a:spcBef>
              <a:spcPct val="0"/>
            </a:spcBef>
            <a:spcAft>
              <a:spcPct val="35000"/>
            </a:spcAft>
            <a:buNone/>
          </a:pPr>
          <a:r>
            <a:rPr lang="ru-RU" sz="1200" b="1" i="1" kern="1200" dirty="0"/>
            <a:t>ИКТ-компетентность</a:t>
          </a:r>
          <a:r>
            <a:rPr lang="ru-RU" sz="1200" b="0" i="0" kern="1200" dirty="0"/>
            <a:t> – </a:t>
          </a:r>
        </a:p>
        <a:p>
          <a:pPr marL="0" lvl="0" indent="0" algn="ctr" defTabSz="533400">
            <a:lnSpc>
              <a:spcPct val="100000"/>
            </a:lnSpc>
            <a:spcBef>
              <a:spcPct val="0"/>
            </a:spcBef>
            <a:spcAft>
              <a:spcPct val="35000"/>
            </a:spcAft>
            <a:buNone/>
          </a:pPr>
          <a:r>
            <a:rPr lang="ru-RU" sz="1200" b="0" i="0" kern="1200" dirty="0"/>
            <a:t>уверенное владение всеми составляющими навыками ИКТ–грамотности для решения возникающих вопросов в учебной деятельности и повседневной жизни.  Подразумевает уверенное и критическое использование электронных средств информации для работы.</a:t>
          </a:r>
          <a:endParaRPr lang="en-US" sz="1200" kern="1200" dirty="0"/>
        </a:p>
      </dsp:txBody>
      <dsp:txXfrm>
        <a:off x="3766877" y="1484085"/>
        <a:ext cx="3243077" cy="1483417"/>
      </dsp:txXfrm>
    </dsp:sp>
    <dsp:sp modelId="{068D6038-4945-4004-BCD2-9FEA0729BC6C}">
      <dsp:nvSpPr>
        <dsp:cNvPr id="0" name=""/>
        <dsp:cNvSpPr/>
      </dsp:nvSpPr>
      <dsp:spPr>
        <a:xfrm>
          <a:off x="8689091" y="35554"/>
          <a:ext cx="1459384" cy="145938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C38127F-DE93-4426-AB21-C3F4A382D08C}">
      <dsp:nvSpPr>
        <dsp:cNvPr id="0" name=""/>
        <dsp:cNvSpPr/>
      </dsp:nvSpPr>
      <dsp:spPr>
        <a:xfrm>
          <a:off x="7533776" y="1477469"/>
          <a:ext cx="3243077" cy="14834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pPr>
          <a:r>
            <a:rPr lang="ru-RU" sz="1400" b="1" i="1" kern="1200" dirty="0"/>
            <a:t>ИКТ-компетентность</a:t>
          </a:r>
          <a:r>
            <a:rPr lang="ru-RU" sz="1400" b="0" i="0" kern="1200" dirty="0"/>
            <a:t> </a:t>
          </a:r>
        </a:p>
        <a:p>
          <a:pPr marL="0" lvl="0" indent="0" algn="ctr" defTabSz="622300">
            <a:lnSpc>
              <a:spcPct val="100000"/>
            </a:lnSpc>
            <a:spcBef>
              <a:spcPct val="0"/>
            </a:spcBef>
            <a:spcAft>
              <a:spcPct val="35000"/>
            </a:spcAft>
            <a:buNone/>
          </a:pPr>
          <a:r>
            <a:rPr lang="ru-RU" sz="1400" b="1" i="1" kern="1200" dirty="0"/>
            <a:t>означает не только умение использовать компьютер и компьютерные идеи, но и знание, когда это следует делать</a:t>
          </a:r>
          <a:endParaRPr lang="en-US" sz="1400" kern="1200" dirty="0"/>
        </a:p>
      </dsp:txBody>
      <dsp:txXfrm>
        <a:off x="7533776" y="1477469"/>
        <a:ext cx="3243077" cy="148341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8CE51C-73E0-4B17-9E52-09C2065DE4A8}">
      <dsp:nvSpPr>
        <dsp:cNvPr id="0" name=""/>
        <dsp:cNvSpPr/>
      </dsp:nvSpPr>
      <dsp:spPr>
        <a:xfrm>
          <a:off x="0" y="526056"/>
          <a:ext cx="7475346" cy="1000350"/>
        </a:xfrm>
        <a:prstGeom prst="round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ru-RU" sz="1900" b="0" i="0" kern="1200" dirty="0"/>
            <a:t>Принцип взаимодействия</a:t>
          </a:r>
          <a:endParaRPr lang="en-US" sz="1900" kern="1200" dirty="0"/>
        </a:p>
      </dsp:txBody>
      <dsp:txXfrm>
        <a:off x="48833" y="574889"/>
        <a:ext cx="7377680" cy="902684"/>
      </dsp:txXfrm>
    </dsp:sp>
    <dsp:sp modelId="{A8399CCD-D53A-4722-A6D0-0A503BC8FB04}">
      <dsp:nvSpPr>
        <dsp:cNvPr id="0" name=""/>
        <dsp:cNvSpPr/>
      </dsp:nvSpPr>
      <dsp:spPr>
        <a:xfrm>
          <a:off x="0" y="1538262"/>
          <a:ext cx="7475346" cy="1000350"/>
        </a:xfrm>
        <a:prstGeom prst="roundRect">
          <a:avLst/>
        </a:prstGeom>
        <a:gradFill rotWithShape="0">
          <a:gsLst>
            <a:gs pos="0">
              <a:schemeClr val="accent2">
                <a:hueOff val="-741071"/>
                <a:satOff val="3550"/>
                <a:lumOff val="3284"/>
                <a:alphaOff val="0"/>
                <a:tint val="96000"/>
                <a:lumMod val="100000"/>
              </a:schemeClr>
            </a:gs>
            <a:gs pos="78000">
              <a:schemeClr val="accent2">
                <a:hueOff val="-741071"/>
                <a:satOff val="3550"/>
                <a:lumOff val="32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ru-RU" sz="1900" b="0" i="0" kern="1200" dirty="0"/>
            <a:t>Принцип активности учащихся </a:t>
          </a:r>
          <a:endParaRPr lang="en-US" sz="1900" kern="1200" dirty="0"/>
        </a:p>
      </dsp:txBody>
      <dsp:txXfrm>
        <a:off x="48833" y="1587095"/>
        <a:ext cx="7377680" cy="902684"/>
      </dsp:txXfrm>
    </dsp:sp>
    <dsp:sp modelId="{6A82E1D9-E670-495E-A459-CF2B1C6E18E6}">
      <dsp:nvSpPr>
        <dsp:cNvPr id="0" name=""/>
        <dsp:cNvSpPr/>
      </dsp:nvSpPr>
      <dsp:spPr>
        <a:xfrm>
          <a:off x="0" y="2636196"/>
          <a:ext cx="7475346" cy="1000350"/>
        </a:xfrm>
        <a:prstGeom prst="roundRect">
          <a:avLst/>
        </a:prstGeom>
        <a:gradFill rotWithShape="0">
          <a:gsLst>
            <a:gs pos="0">
              <a:schemeClr val="accent2">
                <a:hueOff val="-1482143"/>
                <a:satOff val="7100"/>
                <a:lumOff val="6569"/>
                <a:alphaOff val="0"/>
                <a:tint val="96000"/>
                <a:lumMod val="100000"/>
              </a:schemeClr>
            </a:gs>
            <a:gs pos="78000">
              <a:schemeClr val="accent2">
                <a:hueOff val="-1482143"/>
                <a:satOff val="7100"/>
                <a:lumOff val="6569"/>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ru-RU" sz="1900" b="0" i="0" kern="1200" dirty="0"/>
            <a:t>Принцип обратной связи </a:t>
          </a:r>
          <a:endParaRPr lang="en-US" sz="1900" kern="1200" dirty="0"/>
        </a:p>
      </dsp:txBody>
      <dsp:txXfrm>
        <a:off x="48833" y="2685029"/>
        <a:ext cx="7377680" cy="902684"/>
      </dsp:txXfrm>
    </dsp:sp>
    <dsp:sp modelId="{1AFCC5B0-55AC-4C05-B5E7-6C3EC6B864CB}">
      <dsp:nvSpPr>
        <dsp:cNvPr id="0" name=""/>
        <dsp:cNvSpPr/>
      </dsp:nvSpPr>
      <dsp:spPr>
        <a:xfrm>
          <a:off x="0" y="3691266"/>
          <a:ext cx="7475346" cy="1000350"/>
        </a:xfrm>
        <a:prstGeom prst="roundRect">
          <a:avLst/>
        </a:prstGeom>
        <a:gradFill rotWithShape="0">
          <a:gsLst>
            <a:gs pos="0">
              <a:schemeClr val="accent2">
                <a:hueOff val="-2223214"/>
                <a:satOff val="10650"/>
                <a:lumOff val="9853"/>
                <a:alphaOff val="0"/>
                <a:tint val="96000"/>
                <a:lumMod val="100000"/>
              </a:schemeClr>
            </a:gs>
            <a:gs pos="78000">
              <a:schemeClr val="accent2">
                <a:hueOff val="-2223214"/>
                <a:satOff val="10650"/>
                <a:lumOff val="98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ru-RU" sz="1900" b="0" i="0" kern="1200" dirty="0"/>
            <a:t>Принцип опоры на групповой педагогический опыт </a:t>
          </a:r>
          <a:endParaRPr lang="en-US" sz="1900" kern="1200" dirty="0"/>
        </a:p>
      </dsp:txBody>
      <dsp:txXfrm>
        <a:off x="48833" y="3740099"/>
        <a:ext cx="7377680" cy="902684"/>
      </dsp:txXfrm>
    </dsp:sp>
    <dsp:sp modelId="{8C889C1F-1673-4C24-97B9-D4BF6848C08B}">
      <dsp:nvSpPr>
        <dsp:cNvPr id="0" name=""/>
        <dsp:cNvSpPr/>
      </dsp:nvSpPr>
      <dsp:spPr>
        <a:xfrm>
          <a:off x="0" y="4746336"/>
          <a:ext cx="7475346" cy="1000350"/>
        </a:xfrm>
        <a:prstGeom prst="round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ru-RU" sz="1900" b="0" i="0" kern="1200" dirty="0"/>
            <a:t>Образовательный процесс, организованный на основании использования интерактивных технологий, предусматривает обязательную включенность всех учащихся в работу </a:t>
          </a:r>
          <a:endParaRPr lang="en-US" sz="1900" kern="1200" dirty="0"/>
        </a:p>
      </dsp:txBody>
      <dsp:txXfrm>
        <a:off x="48833" y="4795169"/>
        <a:ext cx="7377680" cy="90268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foxford.ru/trainings/1490" TargetMode="External"/><Relationship Id="rId2" Type="http://schemas.openxmlformats.org/officeDocument/2006/relationships/hyperlink" Target="https://lecta.rosuchebnik.ru/" TargetMode="External"/><Relationship Id="rId1" Type="http://schemas.openxmlformats.org/officeDocument/2006/relationships/slideLayout" Target="../slideLayouts/slideLayout2.xml"/><Relationship Id="rId6" Type="http://schemas.openxmlformats.org/officeDocument/2006/relationships/hyperlink" Target="https://edu.skysmart.ru/homework/new/895" TargetMode="External"/><Relationship Id="rId5" Type="http://schemas.openxmlformats.org/officeDocument/2006/relationships/hyperlink" Target="https://www.yaklass.ru/testwork/Results/10010756?from=%2Ftestwork" TargetMode="External"/><Relationship Id="rId4" Type="http://schemas.openxmlformats.org/officeDocument/2006/relationships/hyperlink" Target="https://metaschool.ru/php/pupil/index.php"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BD4C12A-6B1B-4981-87EB-4694D2FC4318}"/>
              </a:ext>
            </a:extLst>
          </p:cNvPr>
          <p:cNvSpPr>
            <a:spLocks noGrp="1"/>
          </p:cNvSpPr>
          <p:nvPr>
            <p:ph type="ctrTitle"/>
          </p:nvPr>
        </p:nvSpPr>
        <p:spPr>
          <a:xfrm>
            <a:off x="1507067" y="643467"/>
            <a:ext cx="7766936" cy="1646302"/>
          </a:xfrm>
        </p:spPr>
        <p:txBody>
          <a:bodyPr/>
          <a:lstStyle/>
          <a:p>
            <a:pPr algn="ctr"/>
            <a:r>
              <a:rPr lang="ru-RU" sz="3200" dirty="0"/>
              <a:t>Цифровые образовательные ресурсы в работе учителя математики</a:t>
            </a:r>
          </a:p>
        </p:txBody>
      </p:sp>
      <p:sp>
        <p:nvSpPr>
          <p:cNvPr id="3" name="Подзаголовок 2">
            <a:extLst>
              <a:ext uri="{FF2B5EF4-FFF2-40B4-BE49-F238E27FC236}">
                <a16:creationId xmlns:a16="http://schemas.microsoft.com/office/drawing/2014/main" id="{BABBEBE6-F1D4-46CD-92D4-80D35CF4F92A}"/>
              </a:ext>
            </a:extLst>
          </p:cNvPr>
          <p:cNvSpPr>
            <a:spLocks noGrp="1"/>
          </p:cNvSpPr>
          <p:nvPr>
            <p:ph type="subTitle" idx="1"/>
          </p:nvPr>
        </p:nvSpPr>
        <p:spPr/>
        <p:txBody>
          <a:bodyPr>
            <a:normAutofit fontScale="92500" lnSpcReduction="20000"/>
          </a:bodyPr>
          <a:lstStyle/>
          <a:p>
            <a:r>
              <a:rPr lang="ru-RU" sz="2000" b="1" dirty="0"/>
              <a:t>Подготовила</a:t>
            </a:r>
          </a:p>
          <a:p>
            <a:r>
              <a:rPr lang="ru-RU" sz="2000" b="1" dirty="0"/>
              <a:t>учитель математики ГБОУ РФМЛИ</a:t>
            </a:r>
          </a:p>
          <a:p>
            <a:r>
              <a:rPr lang="ru-RU" sz="2000" b="1" dirty="0" err="1"/>
              <a:t>Бурнацева</a:t>
            </a:r>
            <a:r>
              <a:rPr lang="ru-RU" sz="2000" b="1" dirty="0"/>
              <a:t> Е.В</a:t>
            </a:r>
            <a:r>
              <a:rPr lang="ru-RU" dirty="0"/>
              <a:t>. </a:t>
            </a:r>
          </a:p>
        </p:txBody>
      </p:sp>
    </p:spTree>
    <p:extLst>
      <p:ext uri="{BB962C8B-B14F-4D97-AF65-F5344CB8AC3E}">
        <p14:creationId xmlns:p14="http://schemas.microsoft.com/office/powerpoint/2010/main" val="994169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C5CD23D-CD28-41BD-A089-B8E4987AA4C0}"/>
              </a:ext>
            </a:extLst>
          </p:cNvPr>
          <p:cNvSpPr>
            <a:spLocks noGrp="1"/>
          </p:cNvSpPr>
          <p:nvPr>
            <p:ph type="title"/>
          </p:nvPr>
        </p:nvSpPr>
        <p:spPr>
          <a:xfrm>
            <a:off x="677334" y="231074"/>
            <a:ext cx="8596668" cy="1320800"/>
          </a:xfrm>
        </p:spPr>
        <p:txBody>
          <a:bodyPr anchor="t">
            <a:normAutofit/>
          </a:bodyPr>
          <a:lstStyle/>
          <a:p>
            <a:r>
              <a:rPr lang="ru-RU" sz="3300" b="1" i="0" dirty="0">
                <a:effectLst/>
                <a:latin typeface="tahoma" panose="020B0604030504040204" pitchFamily="34" charset="0"/>
              </a:rPr>
              <a:t>Изменение роли учителя в учебном процессе с использованием ЭОР </a:t>
            </a:r>
            <a:endParaRPr lang="ru-RU" sz="3300" b="1" dirty="0"/>
          </a:p>
        </p:txBody>
      </p:sp>
      <p:sp>
        <p:nvSpPr>
          <p:cNvPr id="3" name="Объект 2">
            <a:extLst>
              <a:ext uri="{FF2B5EF4-FFF2-40B4-BE49-F238E27FC236}">
                <a16:creationId xmlns:a16="http://schemas.microsoft.com/office/drawing/2014/main" id="{808B2D2F-7CD0-47B5-847A-5DAC312471BF}"/>
              </a:ext>
            </a:extLst>
          </p:cNvPr>
          <p:cNvSpPr>
            <a:spLocks noGrp="1"/>
          </p:cNvSpPr>
          <p:nvPr>
            <p:ph idx="1"/>
          </p:nvPr>
        </p:nvSpPr>
        <p:spPr>
          <a:xfrm>
            <a:off x="514350" y="1428750"/>
            <a:ext cx="9043987" cy="4954585"/>
          </a:xfrm>
        </p:spPr>
        <p:txBody>
          <a:bodyPr>
            <a:normAutofit/>
          </a:bodyPr>
          <a:lstStyle/>
          <a:p>
            <a:pPr>
              <a:lnSpc>
                <a:spcPct val="90000"/>
              </a:lnSpc>
            </a:pPr>
            <a:r>
              <a:rPr lang="ru-RU" sz="1400" b="1" i="0" dirty="0">
                <a:effectLst/>
                <a:latin typeface="tahoma" panose="020B0604030504040204" pitchFamily="34" charset="0"/>
              </a:rPr>
              <a:t>Происходит переосмысление позиций педагога, который становится в большей степени координатором или наставником, чем непосредственным источником знаний и информации.  основной акцент делается на организацию активных видов познавательной деятельности обучаемых, формирование открытой познавательной позиции.</a:t>
            </a:r>
          </a:p>
          <a:p>
            <a:pPr>
              <a:lnSpc>
                <a:spcPct val="90000"/>
              </a:lnSpc>
            </a:pPr>
            <a:r>
              <a:rPr lang="ru-RU" sz="1400" b="1" dirty="0">
                <a:latin typeface="tahoma" panose="020B0604030504040204" pitchFamily="34" charset="0"/>
              </a:rPr>
              <a:t>У</a:t>
            </a:r>
            <a:r>
              <a:rPr lang="ru-RU" sz="1400" b="1" i="0" dirty="0">
                <a:effectLst/>
                <a:latin typeface="tahoma" panose="020B0604030504040204" pitchFamily="34" charset="0"/>
              </a:rPr>
              <a:t>читель выступает в роли педагога-режиссера обучения, готового предложить учащимся необходимый комплект средств обучения, а не только передать учебную информацию.</a:t>
            </a:r>
          </a:p>
          <a:p>
            <a:pPr>
              <a:lnSpc>
                <a:spcPct val="90000"/>
              </a:lnSpc>
            </a:pPr>
            <a:r>
              <a:rPr lang="ru-RU" sz="1400" b="1" i="0" dirty="0">
                <a:effectLst/>
                <a:latin typeface="tahoma" panose="020B0604030504040204" pitchFamily="34" charset="0"/>
              </a:rPr>
              <a:t> Учебная информация используется как средство организации познавательной деятельности, а не как цель обучения.</a:t>
            </a:r>
          </a:p>
          <a:p>
            <a:pPr>
              <a:lnSpc>
                <a:spcPct val="90000"/>
              </a:lnSpc>
            </a:pPr>
            <a:r>
              <a:rPr lang="ru-RU" sz="1400" b="1" i="0" dirty="0">
                <a:effectLst/>
                <a:latin typeface="tahoma" panose="020B0604030504040204" pitchFamily="34" charset="0"/>
              </a:rPr>
              <a:t> Обучаемый выступает в качестве субъекта деятельности наряду с педагогом, а его личностное развитие выступает как одна из главных образовательных целей.</a:t>
            </a:r>
          </a:p>
          <a:p>
            <a:pPr>
              <a:lnSpc>
                <a:spcPct val="90000"/>
              </a:lnSpc>
            </a:pPr>
            <a:r>
              <a:rPr lang="ru-RU" sz="1400" b="1" i="0" dirty="0">
                <a:effectLst/>
                <a:latin typeface="tahoma" panose="020B0604030504040204" pitchFamily="34" charset="0"/>
              </a:rPr>
              <a:t> Учитель определяет оптимальную для каждого учащегося совокупность ЭУМ в соответствии с результатами диагностики.</a:t>
            </a:r>
          </a:p>
          <a:p>
            <a:pPr>
              <a:lnSpc>
                <a:spcPct val="90000"/>
              </a:lnSpc>
            </a:pPr>
            <a:r>
              <a:rPr lang="ru-RU" sz="1400" b="1" i="0" dirty="0">
                <a:effectLst/>
                <a:latin typeface="tahoma" panose="020B0604030504040204" pitchFamily="34" charset="0"/>
              </a:rPr>
              <a:t> Учитель определяет форму контроля усвоения знаний, умений и навыков учащихся в соответствии с выявленными индивидуальными особенностями.</a:t>
            </a:r>
          </a:p>
          <a:p>
            <a:pPr>
              <a:lnSpc>
                <a:spcPct val="90000"/>
              </a:lnSpc>
            </a:pPr>
            <a:r>
              <a:rPr lang="ru-RU" sz="1400" b="1" i="0" dirty="0">
                <a:effectLst/>
                <a:latin typeface="tahoma" panose="020B0604030504040204" pitchFamily="34" charset="0"/>
              </a:rPr>
              <a:t> Учитель — инициатор новых форм взаимодействия учащихся с учителем и между собой на уроке и во внеурочное время.</a:t>
            </a:r>
          </a:p>
          <a:p>
            <a:pPr>
              <a:lnSpc>
                <a:spcPct val="90000"/>
              </a:lnSpc>
            </a:pPr>
            <a:r>
              <a:rPr lang="ru-RU" sz="1400" b="1" i="0" dirty="0">
                <a:effectLst/>
                <a:latin typeface="tahoma" panose="020B0604030504040204" pitchFamily="34" charset="0"/>
              </a:rPr>
              <a:t> Учитель — организатор (модератор) дискуссий, обсуждений проблемных и спорных вопросов на уроке и во внеурочное время.</a:t>
            </a:r>
            <a:endParaRPr lang="ru-RU" sz="900" b="1" dirty="0"/>
          </a:p>
        </p:txBody>
      </p:sp>
      <p:pic>
        <p:nvPicPr>
          <p:cNvPr id="7" name="Graphic 6" descr="Person with Idea">
            <a:extLst>
              <a:ext uri="{FF2B5EF4-FFF2-40B4-BE49-F238E27FC236}">
                <a16:creationId xmlns:a16="http://schemas.microsoft.com/office/drawing/2014/main" id="{A60D60A8-C91F-49C8-8A01-8E9C8878983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274002" y="474665"/>
            <a:ext cx="3145536" cy="3145536"/>
          </a:xfrm>
          <a:prstGeom prst="rect">
            <a:avLst/>
          </a:prstGeom>
        </p:spPr>
      </p:pic>
    </p:spTree>
    <p:extLst>
      <p:ext uri="{BB962C8B-B14F-4D97-AF65-F5344CB8AC3E}">
        <p14:creationId xmlns:p14="http://schemas.microsoft.com/office/powerpoint/2010/main" val="1309642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793520-FFEB-473B-86BA-50EC978795CB}"/>
              </a:ext>
            </a:extLst>
          </p:cNvPr>
          <p:cNvSpPr>
            <a:spLocks noGrp="1"/>
          </p:cNvSpPr>
          <p:nvPr>
            <p:ph type="title"/>
          </p:nvPr>
        </p:nvSpPr>
        <p:spPr>
          <a:xfrm>
            <a:off x="248357" y="0"/>
            <a:ext cx="11571110" cy="1072444"/>
          </a:xfrm>
        </p:spPr>
        <p:txBody>
          <a:bodyPr>
            <a:normAutofit/>
          </a:bodyPr>
          <a:lstStyle/>
          <a:p>
            <a:r>
              <a:rPr lang="ru-RU" sz="2800" b="1" i="0" dirty="0">
                <a:solidFill>
                  <a:schemeClr val="accent2">
                    <a:lumMod val="50000"/>
                  </a:schemeClr>
                </a:solidFill>
                <a:effectLst/>
                <a:latin typeface="tahoma" panose="020B0604030504040204" pitchFamily="34" charset="0"/>
              </a:rPr>
              <a:t>Изменение роли ученика в учебном процессе с использованием ЭОР </a:t>
            </a:r>
            <a:endParaRPr lang="ru-RU" sz="2800" dirty="0"/>
          </a:p>
        </p:txBody>
      </p:sp>
      <p:sp>
        <p:nvSpPr>
          <p:cNvPr id="3" name="Объект 2">
            <a:extLst>
              <a:ext uri="{FF2B5EF4-FFF2-40B4-BE49-F238E27FC236}">
                <a16:creationId xmlns:a16="http://schemas.microsoft.com/office/drawing/2014/main" id="{F895B9A0-7446-41A7-9C49-9E0EAECFABA9}"/>
              </a:ext>
            </a:extLst>
          </p:cNvPr>
          <p:cNvSpPr>
            <a:spLocks noGrp="1"/>
          </p:cNvSpPr>
          <p:nvPr>
            <p:ph idx="1"/>
          </p:nvPr>
        </p:nvSpPr>
        <p:spPr>
          <a:xfrm>
            <a:off x="451556" y="1178455"/>
            <a:ext cx="8596668" cy="3880773"/>
          </a:xfrm>
        </p:spPr>
        <p:txBody>
          <a:bodyPr>
            <a:normAutofit/>
          </a:bodyPr>
          <a:lstStyle/>
          <a:p>
            <a:r>
              <a:rPr lang="ru-RU" b="0" i="0" dirty="0">
                <a:solidFill>
                  <a:srgbClr val="333333"/>
                </a:solidFill>
                <a:effectLst/>
                <a:latin typeface="tahoma" panose="020B0604030504040204" pitchFamily="34" charset="0"/>
              </a:rPr>
              <a:t> Ученик — не пассивный участник учебного процесса.</a:t>
            </a:r>
          </a:p>
          <a:p>
            <a:r>
              <a:rPr lang="ru-RU" b="0" i="0" dirty="0">
                <a:solidFill>
                  <a:srgbClr val="333333"/>
                </a:solidFill>
                <a:effectLst/>
                <a:latin typeface="tahoma" panose="020B0604030504040204" pitchFamily="34" charset="0"/>
              </a:rPr>
              <a:t>Ученик определяет цель своей деятельности и пути ее достижения.</a:t>
            </a:r>
          </a:p>
          <a:p>
            <a:r>
              <a:rPr lang="ru-RU" b="0" i="0" dirty="0">
                <a:solidFill>
                  <a:srgbClr val="333333"/>
                </a:solidFill>
                <a:effectLst/>
                <a:latin typeface="tahoma" panose="020B0604030504040204" pitchFamily="34" charset="0"/>
              </a:rPr>
              <a:t> Ученик — активный участник дискуссии, обсуждения, исследования.</a:t>
            </a:r>
          </a:p>
          <a:p>
            <a:r>
              <a:rPr lang="ru-RU" b="0" i="0" dirty="0">
                <a:solidFill>
                  <a:srgbClr val="333333"/>
                </a:solidFill>
                <a:effectLst/>
                <a:latin typeface="tahoma" panose="020B0604030504040204" pitchFamily="34" charset="0"/>
              </a:rPr>
              <a:t>Ученик выбирает способ взаимодействия с ЭУМ: определяет порядок усвоения учебного содержания, темп и порядок выполнения заданий.</a:t>
            </a:r>
          </a:p>
          <a:p>
            <a:r>
              <a:rPr lang="ru-RU" b="0" i="0" dirty="0">
                <a:solidFill>
                  <a:srgbClr val="333333"/>
                </a:solidFill>
                <a:effectLst/>
                <a:latin typeface="tahoma" panose="020B0604030504040204" pitchFamily="34" charset="0"/>
              </a:rPr>
              <a:t> Ученик отбирает необходимый для достижения цели материал.</a:t>
            </a:r>
          </a:p>
          <a:p>
            <a:r>
              <a:rPr lang="ru-RU" b="0" i="0" dirty="0">
                <a:solidFill>
                  <a:srgbClr val="333333"/>
                </a:solidFill>
                <a:effectLst/>
                <a:latin typeface="tahoma" panose="020B0604030504040204" pitchFamily="34" charset="0"/>
              </a:rPr>
              <a:t>Ученик осуществляет поиск необходимой информации как в рекомендованных учителем ЭУМ, так и отобранных самостоятельно.</a:t>
            </a:r>
          </a:p>
          <a:p>
            <a:pPr marL="0" indent="0">
              <a:buNone/>
            </a:pPr>
            <a:r>
              <a:rPr lang="ru-RU" dirty="0">
                <a:solidFill>
                  <a:srgbClr val="333333"/>
                </a:solidFill>
                <a:latin typeface="tahoma" panose="020B0604030504040204" pitchFamily="34" charset="0"/>
              </a:rPr>
              <a:t>У</a:t>
            </a:r>
            <a:r>
              <a:rPr lang="ru-RU" b="0" i="0" dirty="0">
                <a:solidFill>
                  <a:srgbClr val="333333"/>
                </a:solidFill>
                <a:effectLst/>
                <a:latin typeface="tahoma" panose="020B0604030504040204" pitchFamily="34" charset="0"/>
              </a:rPr>
              <a:t>ченик становится активным участником проектирования своей индивидуальной траектории освоения учебного материала.</a:t>
            </a:r>
            <a:endParaRPr lang="ru-RU" dirty="0"/>
          </a:p>
        </p:txBody>
      </p:sp>
    </p:spTree>
    <p:extLst>
      <p:ext uri="{BB962C8B-B14F-4D97-AF65-F5344CB8AC3E}">
        <p14:creationId xmlns:p14="http://schemas.microsoft.com/office/powerpoint/2010/main" val="24861579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8FEC33-40B4-4F51-854C-D2FEA371C396}"/>
              </a:ext>
            </a:extLst>
          </p:cNvPr>
          <p:cNvSpPr>
            <a:spLocks noGrp="1"/>
          </p:cNvSpPr>
          <p:nvPr>
            <p:ph type="title"/>
          </p:nvPr>
        </p:nvSpPr>
        <p:spPr>
          <a:xfrm>
            <a:off x="191912" y="156238"/>
            <a:ext cx="9889066" cy="660400"/>
          </a:xfrm>
        </p:spPr>
        <p:txBody>
          <a:bodyPr>
            <a:noAutofit/>
          </a:bodyPr>
          <a:lstStyle/>
          <a:p>
            <a:r>
              <a:rPr lang="ru-RU" sz="2800" dirty="0"/>
              <a:t>Бесценная роль учителя в образовательном процессе</a:t>
            </a:r>
          </a:p>
        </p:txBody>
      </p:sp>
      <p:sp>
        <p:nvSpPr>
          <p:cNvPr id="3" name="Объект 2">
            <a:extLst>
              <a:ext uri="{FF2B5EF4-FFF2-40B4-BE49-F238E27FC236}">
                <a16:creationId xmlns:a16="http://schemas.microsoft.com/office/drawing/2014/main" id="{4F56B261-C50E-42C5-9330-735CB2F00BFB}"/>
              </a:ext>
            </a:extLst>
          </p:cNvPr>
          <p:cNvSpPr>
            <a:spLocks noGrp="1"/>
          </p:cNvSpPr>
          <p:nvPr>
            <p:ph idx="1"/>
          </p:nvPr>
        </p:nvSpPr>
        <p:spPr>
          <a:xfrm>
            <a:off x="417689" y="880602"/>
            <a:ext cx="9403644" cy="4334865"/>
          </a:xfrm>
        </p:spPr>
        <p:txBody>
          <a:bodyPr>
            <a:normAutofit fontScale="92500" lnSpcReduction="10000"/>
          </a:bodyPr>
          <a:lstStyle/>
          <a:p>
            <a:r>
              <a:rPr lang="ru-RU" dirty="0">
                <a:solidFill>
                  <a:srgbClr val="333333"/>
                </a:solidFill>
                <a:latin typeface="tahoma" panose="020B0604030504040204" pitchFamily="34" charset="0"/>
              </a:rPr>
              <a:t>У</a:t>
            </a:r>
            <a:r>
              <a:rPr lang="ru-RU" b="0" i="0" dirty="0">
                <a:solidFill>
                  <a:srgbClr val="333333"/>
                </a:solidFill>
                <a:effectLst/>
                <a:latin typeface="tahoma" panose="020B0604030504040204" pitchFamily="34" charset="0"/>
              </a:rPr>
              <a:t>читель – это «экспертная система»: может ответить (почти) на любой вопрос, в том числе – неудачно сформулированный. Причем ответ будет дан с учетом подготовленности конкретного ученика.</a:t>
            </a:r>
          </a:p>
          <a:p>
            <a:r>
              <a:rPr lang="ru-RU" dirty="0">
                <a:solidFill>
                  <a:srgbClr val="333333"/>
                </a:solidFill>
                <a:latin typeface="tahoma" panose="020B0604030504040204" pitchFamily="34" charset="0"/>
              </a:rPr>
              <a:t>К</a:t>
            </a:r>
            <a:r>
              <a:rPr lang="ru-RU" b="0" i="0" dirty="0">
                <a:solidFill>
                  <a:srgbClr val="333333"/>
                </a:solidFill>
                <a:effectLst/>
                <a:latin typeface="tahoma" panose="020B0604030504040204" pitchFamily="34" charset="0"/>
              </a:rPr>
              <a:t>омпьютер не претендует на роль педагога – воспитателя, носителя культуры.. </a:t>
            </a:r>
          </a:p>
          <a:p>
            <a:r>
              <a:rPr lang="ru-RU" dirty="0">
                <a:solidFill>
                  <a:srgbClr val="333333"/>
                </a:solidFill>
                <a:latin typeface="tahoma" panose="020B0604030504040204" pitchFamily="34" charset="0"/>
              </a:rPr>
              <a:t>Т</a:t>
            </a:r>
            <a:r>
              <a:rPr lang="ru-RU" b="0" i="0" dirty="0">
                <a:solidFill>
                  <a:srgbClr val="333333"/>
                </a:solidFill>
                <a:effectLst/>
                <a:latin typeface="tahoma" panose="020B0604030504040204" pitchFamily="34" charset="0"/>
              </a:rPr>
              <a:t>олько в школе можно «пощупать» реальную лабораторную установку, провести живое коллективное обсуждение проблемы – ценность «мозгового штурма» не зависит от уровня информатизации.</a:t>
            </a:r>
          </a:p>
          <a:p>
            <a:r>
              <a:rPr lang="ru-RU" dirty="0">
                <a:solidFill>
                  <a:srgbClr val="333333"/>
                </a:solidFill>
                <a:latin typeface="tahoma" panose="020B0604030504040204" pitchFamily="34" charset="0"/>
              </a:rPr>
              <a:t>Ш</a:t>
            </a:r>
            <a:r>
              <a:rPr lang="ru-RU" b="0" i="0" dirty="0">
                <a:solidFill>
                  <a:srgbClr val="333333"/>
                </a:solidFill>
                <a:effectLst/>
                <a:latin typeface="tahoma" panose="020B0604030504040204" pitchFamily="34" charset="0"/>
              </a:rPr>
              <a:t>кола – это социализация учащегося, формирование навыков общения и поведения в коллективе, адаптация в определенной социальной среде. </a:t>
            </a:r>
          </a:p>
          <a:p>
            <a:pPr marL="0" indent="0">
              <a:buNone/>
            </a:pPr>
            <a:r>
              <a:rPr lang="ru-RU" dirty="0">
                <a:solidFill>
                  <a:srgbClr val="000000"/>
                </a:solidFill>
                <a:latin typeface="tahoma" panose="020B0604030504040204" pitchFamily="34" charset="0"/>
              </a:rPr>
              <a:t>С</a:t>
            </a:r>
            <a:r>
              <a:rPr lang="ru-RU" b="0" i="0" dirty="0">
                <a:solidFill>
                  <a:srgbClr val="000000"/>
                </a:solidFill>
                <a:effectLst/>
                <a:latin typeface="tahoma" panose="020B0604030504040204" pitchFamily="34" charset="0"/>
              </a:rPr>
              <a:t>егодня мы обязаны обеспечить всем учащимся возможность получить качественное образование, независимо от того, находится ли ребёнок в классе или вынужден обучаться дома. Дистанционное образование невозможно без использования электронно-образовательных ресурсов. Но создавать их, прежде всего, должны практики – мы, учителя. На сегодняшний день у нас есть хороший помощник – Интернет, ЭОР и наше огромное желание быть полезными детям, лишённым возможности учиться в классе.</a:t>
            </a:r>
            <a:endParaRPr lang="ru-RU" dirty="0"/>
          </a:p>
        </p:txBody>
      </p:sp>
    </p:spTree>
    <p:extLst>
      <p:ext uri="{BB962C8B-B14F-4D97-AF65-F5344CB8AC3E}">
        <p14:creationId xmlns:p14="http://schemas.microsoft.com/office/powerpoint/2010/main" val="2504737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D945F3-08C8-4C22-BF08-BD42267F8147}"/>
              </a:ext>
            </a:extLst>
          </p:cNvPr>
          <p:cNvSpPr>
            <a:spLocks noGrp="1"/>
          </p:cNvSpPr>
          <p:nvPr>
            <p:ph type="title"/>
          </p:nvPr>
        </p:nvSpPr>
        <p:spPr>
          <a:xfrm>
            <a:off x="767645" y="156238"/>
            <a:ext cx="8596668" cy="532384"/>
          </a:xfrm>
        </p:spPr>
        <p:txBody>
          <a:bodyPr>
            <a:normAutofit fontScale="90000"/>
          </a:bodyPr>
          <a:lstStyle/>
          <a:p>
            <a:pPr algn="ctr"/>
            <a:r>
              <a:rPr lang="ru-RU" dirty="0"/>
              <a:t>Общие выводы</a:t>
            </a:r>
          </a:p>
        </p:txBody>
      </p:sp>
      <p:sp>
        <p:nvSpPr>
          <p:cNvPr id="3" name="Объект 2">
            <a:extLst>
              <a:ext uri="{FF2B5EF4-FFF2-40B4-BE49-F238E27FC236}">
                <a16:creationId xmlns:a16="http://schemas.microsoft.com/office/drawing/2014/main" id="{38856011-903F-47A7-AA02-F08F854E5BC4}"/>
              </a:ext>
            </a:extLst>
          </p:cNvPr>
          <p:cNvSpPr>
            <a:spLocks noGrp="1"/>
          </p:cNvSpPr>
          <p:nvPr>
            <p:ph idx="1"/>
          </p:nvPr>
        </p:nvSpPr>
        <p:spPr>
          <a:xfrm>
            <a:off x="541867" y="1223611"/>
            <a:ext cx="8596668" cy="3880773"/>
          </a:xfrm>
        </p:spPr>
        <p:txBody>
          <a:bodyPr>
            <a:normAutofit lnSpcReduction="10000"/>
          </a:bodyPr>
          <a:lstStyle/>
          <a:p>
            <a:r>
              <a:rPr lang="ru-RU" dirty="0">
                <a:solidFill>
                  <a:srgbClr val="000000"/>
                </a:solidFill>
                <a:latin typeface="tahoma" panose="020B0604030504040204" pitchFamily="34" charset="0"/>
              </a:rPr>
              <a:t>С</a:t>
            </a:r>
            <a:r>
              <a:rPr lang="ru-RU" b="0" i="0" dirty="0">
                <a:solidFill>
                  <a:srgbClr val="000000"/>
                </a:solidFill>
                <a:effectLst/>
                <a:latin typeface="tahoma" panose="020B0604030504040204" pitchFamily="34" charset="0"/>
              </a:rPr>
              <a:t>оздание и использование электронно-образовательных ресурсов на уроках и во внеклассной работе помогает учащимся преодолеть трудности в обучении.</a:t>
            </a:r>
          </a:p>
          <a:p>
            <a:r>
              <a:rPr lang="ru-RU" dirty="0">
                <a:solidFill>
                  <a:srgbClr val="000000"/>
                </a:solidFill>
                <a:latin typeface="tahoma" panose="020B0604030504040204" pitchFamily="34" charset="0"/>
              </a:rPr>
              <a:t>С</a:t>
            </a:r>
            <a:r>
              <a:rPr lang="ru-RU" b="0" i="0" dirty="0">
                <a:solidFill>
                  <a:srgbClr val="000000"/>
                </a:solidFill>
                <a:effectLst/>
                <a:latin typeface="tahoma" panose="020B0604030504040204" pitchFamily="34" charset="0"/>
              </a:rPr>
              <a:t>оздает благоприятные условия для более тесного и результативного взаимодействия взрослого и детей в учебном процессе, позволяет им чувствовать себя уютно в новом формате образования.</a:t>
            </a:r>
          </a:p>
          <a:p>
            <a:r>
              <a:rPr lang="ru-RU" dirty="0">
                <a:solidFill>
                  <a:srgbClr val="000000"/>
                </a:solidFill>
                <a:latin typeface="tahoma" panose="020B0604030504040204" pitchFamily="34" charset="0"/>
              </a:rPr>
              <a:t>П</a:t>
            </a:r>
            <a:r>
              <a:rPr lang="ru-RU" b="0" i="0" dirty="0">
                <a:solidFill>
                  <a:srgbClr val="000000"/>
                </a:solidFill>
                <a:effectLst/>
                <a:latin typeface="tahoma" panose="020B0604030504040204" pitchFamily="34" charset="0"/>
              </a:rPr>
              <a:t>родвигает учеников в их общем развитии, показывает им возможность использования ИКТ для самообразования, мотивируя их на самостоятельную и исследовательскую деятельность. </a:t>
            </a:r>
          </a:p>
          <a:p>
            <a:pPr marL="0" indent="0">
              <a:buNone/>
            </a:pPr>
            <a:r>
              <a:rPr lang="ru-RU" b="0" i="0" dirty="0">
                <a:solidFill>
                  <a:srgbClr val="000000"/>
                </a:solidFill>
                <a:effectLst/>
                <a:latin typeface="tahoma" panose="020B0604030504040204" pitchFamily="34" charset="0"/>
              </a:rPr>
              <a:t>Всё это способствует увеличению объёма знаний и повышению их качества, развитию навыков и умений, необходимых в современном мире. А значит, даёт нашим детям возможность стать более успешными в жизни, конкурентоспособными на рынке труда в будущем.</a:t>
            </a:r>
            <a:endParaRPr lang="ru-RU" dirty="0"/>
          </a:p>
        </p:txBody>
      </p:sp>
    </p:spTree>
    <p:extLst>
      <p:ext uri="{BB962C8B-B14F-4D97-AF65-F5344CB8AC3E}">
        <p14:creationId xmlns:p14="http://schemas.microsoft.com/office/powerpoint/2010/main" val="10374276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953B49E-8A28-4721-AA22-6712D3C06CFA}"/>
              </a:ext>
            </a:extLst>
          </p:cNvPr>
          <p:cNvSpPr>
            <a:spLocks noGrp="1"/>
          </p:cNvSpPr>
          <p:nvPr>
            <p:ph type="title"/>
          </p:nvPr>
        </p:nvSpPr>
        <p:spPr>
          <a:xfrm>
            <a:off x="1248834" y="0"/>
            <a:ext cx="8596668" cy="1320800"/>
          </a:xfrm>
        </p:spPr>
        <p:txBody>
          <a:bodyPr anchor="t">
            <a:normAutofit/>
          </a:bodyPr>
          <a:lstStyle/>
          <a:p>
            <a:r>
              <a:rPr lang="ru-RU" dirty="0">
                <a:latin typeface="tahoma" panose="020B0604030504040204" pitchFamily="34" charset="0"/>
              </a:rPr>
              <a:t>П</a:t>
            </a:r>
            <a:r>
              <a:rPr lang="ru-RU" b="0" i="0" dirty="0">
                <a:effectLst/>
                <a:latin typeface="tahoma" panose="020B0604030504040204" pitchFamily="34" charset="0"/>
              </a:rPr>
              <a:t>рименение ЭОР на уроках</a:t>
            </a:r>
            <a:endParaRPr lang="ru-RU" dirty="0"/>
          </a:p>
        </p:txBody>
      </p:sp>
      <p:pic>
        <p:nvPicPr>
          <p:cNvPr id="7" name="Graphic 6" descr="В яблочко">
            <a:extLst>
              <a:ext uri="{FF2B5EF4-FFF2-40B4-BE49-F238E27FC236}">
                <a16:creationId xmlns:a16="http://schemas.microsoft.com/office/drawing/2014/main" id="{C17DBDBB-6B32-480C-A31B-EC8F2683265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1584" y="1625534"/>
            <a:ext cx="2274953" cy="2274953"/>
          </a:xfrm>
          <a:prstGeom prst="rect">
            <a:avLst/>
          </a:prstGeom>
        </p:spPr>
      </p:pic>
      <p:sp>
        <p:nvSpPr>
          <p:cNvPr id="3" name="Объект 2">
            <a:extLst>
              <a:ext uri="{FF2B5EF4-FFF2-40B4-BE49-F238E27FC236}">
                <a16:creationId xmlns:a16="http://schemas.microsoft.com/office/drawing/2014/main" id="{10A87ED6-C546-4E2A-BF2E-E47C9DFD70A6}"/>
              </a:ext>
            </a:extLst>
          </p:cNvPr>
          <p:cNvSpPr>
            <a:spLocks noGrp="1"/>
          </p:cNvSpPr>
          <p:nvPr>
            <p:ph idx="1"/>
          </p:nvPr>
        </p:nvSpPr>
        <p:spPr>
          <a:xfrm>
            <a:off x="3057525" y="1320800"/>
            <a:ext cx="6372225" cy="5112675"/>
          </a:xfrm>
        </p:spPr>
        <p:txBody>
          <a:bodyPr>
            <a:normAutofit/>
          </a:bodyPr>
          <a:lstStyle/>
          <a:p>
            <a:pPr>
              <a:lnSpc>
                <a:spcPct val="90000"/>
              </a:lnSpc>
            </a:pPr>
            <a:r>
              <a:rPr lang="ru-RU" sz="1700" b="0" i="0" dirty="0">
                <a:effectLst/>
                <a:latin typeface="tahoma" panose="020B0604030504040204" pitchFamily="34" charset="0"/>
              </a:rPr>
              <a:t>Четко обозначить тему и цели урока</a:t>
            </a:r>
          </a:p>
          <a:p>
            <a:pPr>
              <a:lnSpc>
                <a:spcPct val="90000"/>
              </a:lnSpc>
            </a:pPr>
            <a:r>
              <a:rPr lang="ru-RU" sz="1700" b="0" i="0" dirty="0">
                <a:effectLst/>
                <a:latin typeface="tahoma" panose="020B0604030504040204" pitchFamily="34" charset="0"/>
              </a:rPr>
              <a:t>Доступно изложить материал урока, по возможности используя электронные образовательные ресурсы. </a:t>
            </a:r>
          </a:p>
          <a:p>
            <a:pPr>
              <a:lnSpc>
                <a:spcPct val="90000"/>
              </a:lnSpc>
            </a:pPr>
            <a:r>
              <a:rPr lang="ru-RU" sz="1700" b="0" i="0" dirty="0">
                <a:effectLst/>
                <a:latin typeface="tahoma" panose="020B0604030504040204" pitchFamily="34" charset="0"/>
              </a:rPr>
              <a:t>По возможности создать условия для самостоятельной работы учащихся при рассмотрении учебного материала.</a:t>
            </a:r>
          </a:p>
          <a:p>
            <a:pPr>
              <a:lnSpc>
                <a:spcPct val="90000"/>
              </a:lnSpc>
            </a:pPr>
            <a:r>
              <a:rPr lang="ru-RU" sz="1700" b="0" i="0" dirty="0">
                <a:effectLst/>
                <a:latin typeface="tahoma" panose="020B0604030504040204" pitchFamily="34" charset="0"/>
              </a:rPr>
              <a:t>Предусмотреть контрольные элементы урока, включив в сценарий урока соответствующие задания или интерактивные тесты.</a:t>
            </a:r>
          </a:p>
          <a:p>
            <a:pPr>
              <a:lnSpc>
                <a:spcPct val="90000"/>
              </a:lnSpc>
            </a:pPr>
            <a:r>
              <a:rPr lang="ru-RU" sz="1700" b="0" i="0" dirty="0">
                <a:effectLst/>
                <a:latin typeface="tahoma" panose="020B0604030504040204" pitchFamily="34" charset="0"/>
              </a:rPr>
              <a:t>Предусмотреть домашнее задание с использованием электронных образовательных ресурсов.</a:t>
            </a:r>
            <a:endParaRPr lang="ru-RU" sz="1700" dirty="0"/>
          </a:p>
        </p:txBody>
      </p:sp>
    </p:spTree>
    <p:extLst>
      <p:ext uri="{BB962C8B-B14F-4D97-AF65-F5344CB8AC3E}">
        <p14:creationId xmlns:p14="http://schemas.microsoft.com/office/powerpoint/2010/main" val="1809814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A13199A-7DB1-438D-843C-7573FB0FE455}"/>
              </a:ext>
            </a:extLst>
          </p:cNvPr>
          <p:cNvSpPr>
            <a:spLocks noGrp="1"/>
          </p:cNvSpPr>
          <p:nvPr>
            <p:ph type="title"/>
          </p:nvPr>
        </p:nvSpPr>
        <p:spPr>
          <a:xfrm>
            <a:off x="1027289" y="11289"/>
            <a:ext cx="8596668" cy="1320800"/>
          </a:xfrm>
        </p:spPr>
        <p:txBody>
          <a:bodyPr/>
          <a:lstStyle/>
          <a:p>
            <a:r>
              <a:rPr lang="ru-RU" dirty="0"/>
              <a:t>Цифровые образовательные ресурсы</a:t>
            </a:r>
          </a:p>
        </p:txBody>
      </p:sp>
      <p:sp>
        <p:nvSpPr>
          <p:cNvPr id="3" name="Объект 2">
            <a:extLst>
              <a:ext uri="{FF2B5EF4-FFF2-40B4-BE49-F238E27FC236}">
                <a16:creationId xmlns:a16="http://schemas.microsoft.com/office/drawing/2014/main" id="{424334BA-3C3C-49BB-88A5-B86EC7A169C8}"/>
              </a:ext>
            </a:extLst>
          </p:cNvPr>
          <p:cNvSpPr>
            <a:spLocks noGrp="1"/>
          </p:cNvSpPr>
          <p:nvPr>
            <p:ph idx="1"/>
          </p:nvPr>
        </p:nvSpPr>
        <p:spPr/>
        <p:txBody>
          <a:bodyPr/>
          <a:lstStyle/>
          <a:p>
            <a:r>
              <a:rPr lang="en-US" dirty="0">
                <a:hlinkClick r:id="rId2"/>
              </a:rPr>
              <a:t>https://lecta.rosuchebnik.ru/</a:t>
            </a:r>
            <a:endParaRPr lang="ru-RU" dirty="0"/>
          </a:p>
          <a:p>
            <a:r>
              <a:rPr lang="en-US" dirty="0">
                <a:hlinkClick r:id="rId3"/>
              </a:rPr>
              <a:t>https://foxford.ru/trainings/1490</a:t>
            </a:r>
            <a:endParaRPr lang="ru-RU" dirty="0"/>
          </a:p>
          <a:p>
            <a:r>
              <a:rPr lang="en-US" dirty="0">
                <a:hlinkClick r:id="rId4"/>
              </a:rPr>
              <a:t>https://metaschool.ru/php/pupil/index.php</a:t>
            </a:r>
            <a:endParaRPr lang="en-US" dirty="0"/>
          </a:p>
          <a:p>
            <a:r>
              <a:rPr lang="en-US" dirty="0">
                <a:hlinkClick r:id="rId5"/>
              </a:rPr>
              <a:t>https://www.yaklass.ru/testwork/Results/10010756?from=%2Ftestwork</a:t>
            </a:r>
            <a:endParaRPr lang="ru-RU" dirty="0"/>
          </a:p>
          <a:p>
            <a:r>
              <a:rPr lang="en-US" dirty="0">
                <a:hlinkClick r:id="rId6"/>
              </a:rPr>
              <a:t>https://edu.skysmart.ru/homework/new/895</a:t>
            </a:r>
            <a:endParaRPr lang="ru-RU" dirty="0"/>
          </a:p>
          <a:p>
            <a:pPr marL="0" indent="0">
              <a:buNone/>
            </a:pPr>
            <a:endParaRPr lang="ru-RU" dirty="0"/>
          </a:p>
          <a:p>
            <a:endParaRPr lang="ru-RU" dirty="0"/>
          </a:p>
        </p:txBody>
      </p:sp>
    </p:spTree>
    <p:extLst>
      <p:ext uri="{BB962C8B-B14F-4D97-AF65-F5344CB8AC3E}">
        <p14:creationId xmlns:p14="http://schemas.microsoft.com/office/powerpoint/2010/main" val="1858140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Заголовок 1">
            <a:extLst>
              <a:ext uri="{FF2B5EF4-FFF2-40B4-BE49-F238E27FC236}">
                <a16:creationId xmlns:a16="http://schemas.microsoft.com/office/drawing/2014/main" id="{036F9148-F5D0-4EEF-9CA1-B581B57914D8}"/>
              </a:ext>
            </a:extLst>
          </p:cNvPr>
          <p:cNvSpPr>
            <a:spLocks noGrp="1"/>
          </p:cNvSpPr>
          <p:nvPr>
            <p:ph type="title"/>
          </p:nvPr>
        </p:nvSpPr>
        <p:spPr>
          <a:xfrm>
            <a:off x="0" y="-640688"/>
            <a:ext cx="3243259" cy="4655475"/>
          </a:xfrm>
        </p:spPr>
        <p:txBody>
          <a:bodyPr anchor="ctr">
            <a:normAutofit/>
          </a:bodyPr>
          <a:lstStyle/>
          <a:p>
            <a:r>
              <a:rPr lang="ru-RU" dirty="0"/>
              <a:t>«Уча, мы учимся сами»</a:t>
            </a:r>
          </a:p>
        </p:txBody>
      </p:sp>
      <p:sp>
        <p:nvSpPr>
          <p:cNvPr id="3" name="Объект 2">
            <a:extLst>
              <a:ext uri="{FF2B5EF4-FFF2-40B4-BE49-F238E27FC236}">
                <a16:creationId xmlns:a16="http://schemas.microsoft.com/office/drawing/2014/main" id="{78D2B9B6-18BC-4792-AE6C-626648ED0B43}"/>
              </a:ext>
            </a:extLst>
          </p:cNvPr>
          <p:cNvSpPr>
            <a:spLocks noGrp="1"/>
          </p:cNvSpPr>
          <p:nvPr>
            <p:ph idx="1"/>
          </p:nvPr>
        </p:nvSpPr>
        <p:spPr>
          <a:xfrm>
            <a:off x="3886236" y="-128586"/>
            <a:ext cx="6629361" cy="6672262"/>
          </a:xfrm>
        </p:spPr>
        <p:txBody>
          <a:bodyPr anchor="ctr">
            <a:normAutofit/>
          </a:bodyPr>
          <a:lstStyle/>
          <a:p>
            <a:pPr>
              <a:lnSpc>
                <a:spcPct val="90000"/>
              </a:lnSpc>
            </a:pPr>
            <a:r>
              <a:rPr lang="ru-RU" sz="1400" b="0" i="0" dirty="0">
                <a:effectLst/>
                <a:latin typeface="tahoma" panose="020B0604030504040204" pitchFamily="34" charset="0"/>
              </a:rPr>
              <a:t>В настоящее время идёт становление новой системы образования основанной на информатизации учебного процесса и ориентированной на вхождение в мировое образовательное пространство. Этот процесс сопровождается существенными изменениями в педагогической теории и практике учебно-воспитательного процесса. </a:t>
            </a:r>
          </a:p>
          <a:p>
            <a:pPr>
              <a:lnSpc>
                <a:spcPct val="90000"/>
              </a:lnSpc>
            </a:pPr>
            <a:r>
              <a:rPr lang="ru-RU" sz="1400" b="0" i="0" dirty="0">
                <a:effectLst/>
                <a:latin typeface="tahoma" panose="020B0604030504040204" pitchFamily="34" charset="0"/>
              </a:rPr>
              <a:t>Одна из главнейших особенностей общества начала III тысячелетия – возросшая значимость интеллектуального труда, ориентированного на использование информационных ресурсов. Решающее значение имеет доступ к максимально </a:t>
            </a:r>
            <a:r>
              <a:rPr lang="ru-RU" sz="1400" b="0" i="0" dirty="0" err="1">
                <a:effectLst/>
                <a:latin typeface="tahoma" panose="020B0604030504040204" pitchFamily="34" charset="0"/>
              </a:rPr>
              <a:t>бόльшим</a:t>
            </a:r>
            <a:r>
              <a:rPr lang="ru-RU" sz="1400" b="0" i="0" dirty="0">
                <a:effectLst/>
                <a:latin typeface="tahoma" panose="020B0604030504040204" pitchFamily="34" charset="0"/>
              </a:rPr>
              <a:t> объемам информации, быстрота отбора нужного знания и скорость его усвоения. Но не просто определенный объем знаний должен выносить ученик из школы, а умение учиться.</a:t>
            </a:r>
          </a:p>
          <a:p>
            <a:pPr>
              <a:lnSpc>
                <a:spcPct val="90000"/>
              </a:lnSpc>
            </a:pPr>
            <a:r>
              <a:rPr lang="ru-RU" sz="1400" b="0" i="0" dirty="0">
                <a:effectLst/>
                <a:latin typeface="tahoma" panose="020B0604030504040204" pitchFamily="34" charset="0"/>
              </a:rPr>
              <a:t> Сейчас выигрывает тот учитель, который не только может дать базовые знания учащимся, но и направить их действия на самостоятельное освоение знаний.</a:t>
            </a:r>
          </a:p>
          <a:p>
            <a:pPr>
              <a:lnSpc>
                <a:spcPct val="90000"/>
              </a:lnSpc>
            </a:pPr>
            <a:r>
              <a:rPr lang="ru-RU" sz="1400" b="0" i="0" dirty="0">
                <a:effectLst/>
                <a:latin typeface="tahoma" panose="020B0604030504040204" pitchFamily="34" charset="0"/>
              </a:rPr>
              <a:t>Для учителя и его учеников открывается доступ к неограниченным ресурсам знаний, электронным библиотекам и музеям, газетам и журналам всего мира, научным и творческим лабораториям, памятникам культуры и последним новостям планеты. Вместе с тем, мы понимаем, что Интернет несет не только положительное, но и отрицательное начало, поэтому роль учителя здесь неизмеримо высока. Или он становится именно тем проводником, который откроет возможности Интернет для развития, самообразования, интересного содержательного общения, постоянного совершенствования, или школьники сами будут осваивать это пространство, зачастую «запутываясь в сетях». </a:t>
            </a:r>
            <a:r>
              <a:rPr lang="ru-RU" sz="1400" dirty="0">
                <a:latin typeface="tahoma" panose="020B0604030504040204" pitchFamily="34" charset="0"/>
              </a:rPr>
              <a:t>Учитель учит детей быть «цифровыми гражданами»</a:t>
            </a:r>
            <a:endParaRPr lang="ru-RU" sz="1400" dirty="0"/>
          </a:p>
        </p:txBody>
      </p:sp>
    </p:spTree>
    <p:extLst>
      <p:ext uri="{BB962C8B-B14F-4D97-AF65-F5344CB8AC3E}">
        <p14:creationId xmlns:p14="http://schemas.microsoft.com/office/powerpoint/2010/main" val="3914057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6">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BB4A4ED-7F9E-45A7-9104-8DDC6A1E215A}"/>
              </a:ext>
            </a:extLst>
          </p:cNvPr>
          <p:cNvSpPr>
            <a:spLocks noGrp="1"/>
          </p:cNvSpPr>
          <p:nvPr>
            <p:ph type="title"/>
          </p:nvPr>
        </p:nvSpPr>
        <p:spPr>
          <a:xfrm>
            <a:off x="1286933" y="266246"/>
            <a:ext cx="10197494" cy="1099457"/>
          </a:xfrm>
        </p:spPr>
        <p:txBody>
          <a:bodyPr>
            <a:normAutofit/>
          </a:bodyPr>
          <a:lstStyle/>
          <a:p>
            <a:r>
              <a:rPr lang="ru-RU" dirty="0"/>
              <a:t>ИКТ-грамотность, ИКТ-компетентность</a:t>
            </a:r>
          </a:p>
        </p:txBody>
      </p:sp>
      <p:sp>
        <p:nvSpPr>
          <p:cNvPr id="34" name="Isosceles Triangle 28">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Isosceles Triangle 30">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Объект 2">
            <a:extLst>
              <a:ext uri="{FF2B5EF4-FFF2-40B4-BE49-F238E27FC236}">
                <a16:creationId xmlns:a16="http://schemas.microsoft.com/office/drawing/2014/main" id="{1F603C58-5E64-4E9B-97E3-42549D88CEB2}"/>
              </a:ext>
            </a:extLst>
          </p:cNvPr>
          <p:cNvGraphicFramePr>
            <a:graphicFrameLocks noGrp="1"/>
          </p:cNvGraphicFramePr>
          <p:nvPr>
            <p:ph idx="1"/>
            <p:extLst>
              <p:ext uri="{D42A27DB-BD31-4B8C-83A1-F6EECF244321}">
                <p14:modId xmlns:p14="http://schemas.microsoft.com/office/powerpoint/2010/main" val="2967009505"/>
              </p:ext>
            </p:extLst>
          </p:nvPr>
        </p:nvGraphicFramePr>
        <p:xfrm>
          <a:off x="707573" y="1500188"/>
          <a:ext cx="11035694" cy="50915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0709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ectangle 11">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8"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Isosceles Triangle 21">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Isosceles Triangle 25">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Shape 27">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1F5B2AA6-A775-46F3-A414-CE0BF801499C}"/>
              </a:ext>
            </a:extLst>
          </p:cNvPr>
          <p:cNvSpPr>
            <a:spLocks noGrp="1"/>
          </p:cNvSpPr>
          <p:nvPr>
            <p:ph type="title"/>
          </p:nvPr>
        </p:nvSpPr>
        <p:spPr>
          <a:xfrm>
            <a:off x="335887" y="294045"/>
            <a:ext cx="4512989" cy="2227730"/>
          </a:xfrm>
        </p:spPr>
        <p:txBody>
          <a:bodyPr anchor="ctr">
            <a:normAutofit/>
          </a:bodyPr>
          <a:lstStyle/>
          <a:p>
            <a:r>
              <a:rPr lang="ru-RU" dirty="0">
                <a:solidFill>
                  <a:schemeClr val="accent2">
                    <a:lumMod val="50000"/>
                  </a:schemeClr>
                </a:solidFill>
                <a:latin typeface="tahoma" panose="020B0604030504040204" pitchFamily="34" charset="0"/>
              </a:rPr>
              <a:t>С</a:t>
            </a:r>
            <a:r>
              <a:rPr lang="ru-RU" b="0" i="0" dirty="0">
                <a:solidFill>
                  <a:schemeClr val="accent2">
                    <a:lumMod val="50000"/>
                  </a:schemeClr>
                </a:solidFill>
                <a:effectLst/>
                <a:latin typeface="tahoma" panose="020B0604030504040204" pitchFamily="34" charset="0"/>
              </a:rPr>
              <a:t>редний процент усвоения учебного материала</a:t>
            </a:r>
            <a:endParaRPr lang="ru-RU" dirty="0">
              <a:solidFill>
                <a:schemeClr val="accent2">
                  <a:lumMod val="50000"/>
                </a:schemeClr>
              </a:solidFill>
            </a:endParaRPr>
          </a:p>
        </p:txBody>
      </p:sp>
      <p:pic>
        <p:nvPicPr>
          <p:cNvPr id="7" name="Graphic 6" descr="Школьный класс">
            <a:extLst>
              <a:ext uri="{FF2B5EF4-FFF2-40B4-BE49-F238E27FC236}">
                <a16:creationId xmlns:a16="http://schemas.microsoft.com/office/drawing/2014/main" id="{91978FC5-4938-43D1-9D98-B581EC98B24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1531" y="2852876"/>
            <a:ext cx="3856774" cy="3856774"/>
          </a:xfrm>
          <a:prstGeom prst="rect">
            <a:avLst/>
          </a:prstGeom>
        </p:spPr>
      </p:pic>
      <p:sp>
        <p:nvSpPr>
          <p:cNvPr id="8" name="Объект 2">
            <a:extLst>
              <a:ext uri="{FF2B5EF4-FFF2-40B4-BE49-F238E27FC236}">
                <a16:creationId xmlns:a16="http://schemas.microsoft.com/office/drawing/2014/main" id="{30EDB3FF-5141-49EA-9F37-9A33D71A55C9}"/>
              </a:ext>
            </a:extLst>
          </p:cNvPr>
          <p:cNvSpPr>
            <a:spLocks noGrp="1"/>
          </p:cNvSpPr>
          <p:nvPr>
            <p:ph idx="1"/>
          </p:nvPr>
        </p:nvSpPr>
        <p:spPr>
          <a:xfrm>
            <a:off x="6938320" y="1118097"/>
            <a:ext cx="4698277" cy="4796927"/>
          </a:xfrm>
        </p:spPr>
        <p:txBody>
          <a:bodyPr anchor="t">
            <a:normAutofit fontScale="92500" lnSpcReduction="10000"/>
          </a:bodyPr>
          <a:lstStyle/>
          <a:p>
            <a:r>
              <a:rPr lang="ru-RU" sz="2600" b="1" i="0" dirty="0">
                <a:solidFill>
                  <a:srgbClr val="FFFFFF"/>
                </a:solidFill>
                <a:effectLst/>
                <a:latin typeface="tahoma" panose="020B0604030504040204" pitchFamily="34" charset="0"/>
              </a:rPr>
              <a:t>урок-лекция – 5%; </a:t>
            </a:r>
          </a:p>
          <a:p>
            <a:r>
              <a:rPr lang="ru-RU" sz="2600" b="1" i="0" dirty="0">
                <a:solidFill>
                  <a:srgbClr val="FFFFFF"/>
                </a:solidFill>
                <a:effectLst/>
                <a:latin typeface="tahoma" panose="020B0604030504040204" pitchFamily="34" charset="0"/>
              </a:rPr>
              <a:t>при использовании элементов самостоятельного чтения – 10%;</a:t>
            </a:r>
          </a:p>
          <a:p>
            <a:r>
              <a:rPr lang="ru-RU" sz="2600" b="1" i="0" dirty="0">
                <a:solidFill>
                  <a:srgbClr val="FFFFFF"/>
                </a:solidFill>
                <a:effectLst/>
                <a:latin typeface="tahoma" panose="020B0604030504040204" pitchFamily="34" charset="0"/>
              </a:rPr>
              <a:t> наглядных и аудиоматериалов – 20%;</a:t>
            </a:r>
          </a:p>
          <a:p>
            <a:r>
              <a:rPr lang="ru-RU" sz="2600" b="1" i="0" dirty="0">
                <a:solidFill>
                  <a:srgbClr val="FFFFFF"/>
                </a:solidFill>
                <a:effectLst/>
                <a:latin typeface="tahoma" panose="020B0604030504040204" pitchFamily="34" charset="0"/>
              </a:rPr>
              <a:t> практика через действие – 75%;</a:t>
            </a:r>
          </a:p>
          <a:p>
            <a:r>
              <a:rPr lang="ru-RU" sz="2600" b="1" i="0" dirty="0">
                <a:solidFill>
                  <a:srgbClr val="FFFFFF"/>
                </a:solidFill>
                <a:effectLst/>
                <a:latin typeface="tahoma" panose="020B0604030504040204" pitchFamily="34" charset="0"/>
              </a:rPr>
              <a:t> использования мультимедийных технологий – 85%;</a:t>
            </a:r>
          </a:p>
          <a:p>
            <a:endParaRPr lang="ru-RU" dirty="0">
              <a:solidFill>
                <a:srgbClr val="FFFFFF"/>
              </a:solidFill>
            </a:endParaRPr>
          </a:p>
        </p:txBody>
      </p:sp>
    </p:spTree>
    <p:extLst>
      <p:ext uri="{BB962C8B-B14F-4D97-AF65-F5344CB8AC3E}">
        <p14:creationId xmlns:p14="http://schemas.microsoft.com/office/powerpoint/2010/main" val="462751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9C59F2-DAE9-46DF-8BDC-C720A01952CB}"/>
              </a:ext>
            </a:extLst>
          </p:cNvPr>
          <p:cNvSpPr>
            <a:spLocks noGrp="1"/>
          </p:cNvSpPr>
          <p:nvPr>
            <p:ph type="title"/>
          </p:nvPr>
        </p:nvSpPr>
        <p:spPr>
          <a:xfrm>
            <a:off x="548746" y="123825"/>
            <a:ext cx="8596668" cy="1320800"/>
          </a:xfrm>
        </p:spPr>
        <p:txBody>
          <a:bodyPr anchor="t">
            <a:normAutofit/>
          </a:bodyPr>
          <a:lstStyle/>
          <a:p>
            <a:r>
              <a:rPr lang="ru-RU" dirty="0"/>
              <a:t>Необходимые качества для современного педагога </a:t>
            </a:r>
          </a:p>
        </p:txBody>
      </p:sp>
      <p:sp>
        <p:nvSpPr>
          <p:cNvPr id="3" name="Объект 2">
            <a:extLst>
              <a:ext uri="{FF2B5EF4-FFF2-40B4-BE49-F238E27FC236}">
                <a16:creationId xmlns:a16="http://schemas.microsoft.com/office/drawing/2014/main" id="{1CA6EB54-8649-46C0-AD4B-BD8D077C9561}"/>
              </a:ext>
            </a:extLst>
          </p:cNvPr>
          <p:cNvSpPr>
            <a:spLocks noGrp="1"/>
          </p:cNvSpPr>
          <p:nvPr>
            <p:ph idx="1"/>
          </p:nvPr>
        </p:nvSpPr>
        <p:spPr>
          <a:xfrm>
            <a:off x="875569" y="1444625"/>
            <a:ext cx="6596793" cy="4927600"/>
          </a:xfrm>
        </p:spPr>
        <p:txBody>
          <a:bodyPr>
            <a:normAutofit/>
          </a:bodyPr>
          <a:lstStyle/>
          <a:p>
            <a:pPr>
              <a:lnSpc>
                <a:spcPct val="90000"/>
              </a:lnSpc>
            </a:pPr>
            <a:endParaRPr lang="ru-RU" b="0" i="0" dirty="0">
              <a:effectLst/>
              <a:latin typeface="tahoma" panose="020B0604030504040204" pitchFamily="34" charset="0"/>
            </a:endParaRPr>
          </a:p>
          <a:p>
            <a:pPr>
              <a:lnSpc>
                <a:spcPct val="90000"/>
              </a:lnSpc>
            </a:pPr>
            <a:r>
              <a:rPr lang="ru-RU" b="0" i="0" dirty="0">
                <a:effectLst/>
                <a:latin typeface="tahoma" panose="020B0604030504040204" pitchFamily="34" charset="0"/>
              </a:rPr>
              <a:t>Сохраняет человеческие приоритеты в обучении.</a:t>
            </a:r>
          </a:p>
          <a:p>
            <a:pPr>
              <a:lnSpc>
                <a:spcPct val="90000"/>
              </a:lnSpc>
            </a:pPr>
            <a:r>
              <a:rPr lang="ru-RU" b="0" i="0" dirty="0">
                <a:effectLst/>
                <a:latin typeface="tahoma" panose="020B0604030504040204" pitchFamily="34" charset="0"/>
              </a:rPr>
              <a:t>Имеет доброе, доверительное отношение к машине и ее педагогическим возможностям.</a:t>
            </a:r>
          </a:p>
          <a:p>
            <a:pPr>
              <a:lnSpc>
                <a:spcPct val="90000"/>
              </a:lnSpc>
            </a:pPr>
            <a:r>
              <a:rPr lang="ru-RU" b="0" i="0" dirty="0">
                <a:effectLst/>
                <a:latin typeface="tahoma" panose="020B0604030504040204" pitchFamily="34" charset="0"/>
              </a:rPr>
              <a:t>Умеет бережно и в то же время смело обращаться с персональным компьютером.</a:t>
            </a:r>
          </a:p>
          <a:p>
            <a:pPr>
              <a:lnSpc>
                <a:spcPct val="90000"/>
              </a:lnSpc>
            </a:pPr>
            <a:r>
              <a:rPr lang="ru-RU" b="0" i="0" dirty="0">
                <a:effectLst/>
                <a:latin typeface="tahoma" panose="020B0604030504040204" pitchFamily="34" charset="0"/>
              </a:rPr>
              <a:t> Интеллектуально развит, эрудирован, способен оценивать педагогические возможности компьютерных программ. </a:t>
            </a:r>
          </a:p>
          <a:p>
            <a:pPr>
              <a:lnSpc>
                <a:spcPct val="90000"/>
              </a:lnSpc>
            </a:pPr>
            <a:r>
              <a:rPr lang="ru-RU" b="0" i="0" dirty="0">
                <a:effectLst/>
                <a:latin typeface="tahoma" panose="020B0604030504040204" pitchFamily="34" charset="0"/>
              </a:rPr>
              <a:t>Методически «гибок»</a:t>
            </a:r>
          </a:p>
        </p:txBody>
      </p:sp>
      <p:pic>
        <p:nvPicPr>
          <p:cNvPr id="7" name="Graphic 6" descr="Вентилятор">
            <a:extLst>
              <a:ext uri="{FF2B5EF4-FFF2-40B4-BE49-F238E27FC236}">
                <a16:creationId xmlns:a16="http://schemas.microsoft.com/office/drawing/2014/main" id="{500C8A0B-71D1-49B5-8B51-24F71830B95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572646" y="2667890"/>
            <a:ext cx="3145536" cy="3145536"/>
          </a:xfrm>
          <a:prstGeom prst="rect">
            <a:avLst/>
          </a:prstGeom>
        </p:spPr>
      </p:pic>
    </p:spTree>
    <p:extLst>
      <p:ext uri="{BB962C8B-B14F-4D97-AF65-F5344CB8AC3E}">
        <p14:creationId xmlns:p14="http://schemas.microsoft.com/office/powerpoint/2010/main" val="1327642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1098EEC-6389-4D3A-AAF1-E4EC53A0ADB9}"/>
              </a:ext>
            </a:extLst>
          </p:cNvPr>
          <p:cNvSpPr>
            <a:spLocks noGrp="1"/>
          </p:cNvSpPr>
          <p:nvPr>
            <p:ph type="title"/>
          </p:nvPr>
        </p:nvSpPr>
        <p:spPr>
          <a:xfrm>
            <a:off x="677334" y="282222"/>
            <a:ext cx="8218310" cy="835378"/>
          </a:xfrm>
        </p:spPr>
        <p:txBody>
          <a:bodyPr>
            <a:normAutofit fontScale="90000"/>
          </a:bodyPr>
          <a:lstStyle/>
          <a:p>
            <a:r>
              <a:rPr lang="ru-RU" b="1" i="0">
                <a:solidFill>
                  <a:srgbClr val="000000"/>
                </a:solidFill>
                <a:effectLst/>
                <a:latin typeface="Circe"/>
              </a:rPr>
              <a:t>Что такое интерактивное обучение</a:t>
            </a:r>
            <a:br>
              <a:rPr lang="ru-RU" b="1" i="0">
                <a:solidFill>
                  <a:srgbClr val="000000"/>
                </a:solidFill>
                <a:effectLst/>
                <a:latin typeface="Circe"/>
              </a:rPr>
            </a:br>
            <a:endParaRPr lang="ru-RU" dirty="0"/>
          </a:p>
        </p:txBody>
      </p:sp>
      <p:sp>
        <p:nvSpPr>
          <p:cNvPr id="3" name="Объект 2">
            <a:extLst>
              <a:ext uri="{FF2B5EF4-FFF2-40B4-BE49-F238E27FC236}">
                <a16:creationId xmlns:a16="http://schemas.microsoft.com/office/drawing/2014/main" id="{A2F13053-65AF-411A-A436-C952C5E41C7B}"/>
              </a:ext>
            </a:extLst>
          </p:cNvPr>
          <p:cNvSpPr>
            <a:spLocks noGrp="1"/>
          </p:cNvSpPr>
          <p:nvPr>
            <p:ph idx="1"/>
          </p:nvPr>
        </p:nvSpPr>
        <p:spPr>
          <a:xfrm>
            <a:off x="553156" y="1275645"/>
            <a:ext cx="8720846" cy="4765718"/>
          </a:xfrm>
        </p:spPr>
        <p:txBody>
          <a:bodyPr/>
          <a:lstStyle/>
          <a:p>
            <a:pPr marL="0" indent="0">
              <a:buNone/>
            </a:pPr>
            <a:r>
              <a:rPr lang="ru-RU" b="0" i="0" dirty="0">
                <a:solidFill>
                  <a:srgbClr val="000000"/>
                </a:solidFill>
                <a:effectLst/>
                <a:latin typeface="Circe"/>
              </a:rPr>
              <a:t>Это понятие начали употреблять с 1990-х годов, изначально оно относилось к компьютерным технологиям и электронному обучению, но сегодня приобрело более широкое значение. </a:t>
            </a:r>
          </a:p>
          <a:p>
            <a:r>
              <a:rPr lang="ru-RU" b="0" i="0" dirty="0">
                <a:solidFill>
                  <a:srgbClr val="000000"/>
                </a:solidFill>
                <a:effectLst/>
                <a:latin typeface="Circe"/>
              </a:rPr>
              <a:t>Интерактивное обучение </a:t>
            </a:r>
            <a:r>
              <a:rPr lang="ru-RU" b="0" i="1" dirty="0">
                <a:solidFill>
                  <a:srgbClr val="000000"/>
                </a:solidFill>
                <a:effectLst/>
                <a:latin typeface="Circe"/>
              </a:rPr>
              <a:t>— </a:t>
            </a:r>
            <a:r>
              <a:rPr lang="ru-RU" b="0" i="0" dirty="0">
                <a:solidFill>
                  <a:srgbClr val="000000"/>
                </a:solidFill>
                <a:effectLst/>
                <a:latin typeface="Circe"/>
              </a:rPr>
              <a:t>это</a:t>
            </a:r>
            <a:r>
              <a:rPr lang="ru-RU" b="0" i="1" dirty="0">
                <a:solidFill>
                  <a:srgbClr val="000000"/>
                </a:solidFill>
                <a:effectLst/>
                <a:latin typeface="Circe"/>
              </a:rPr>
              <a:t> </a:t>
            </a:r>
            <a:r>
              <a:rPr lang="ru-RU" b="0" i="0" dirty="0">
                <a:solidFill>
                  <a:srgbClr val="000000"/>
                </a:solidFill>
                <a:effectLst/>
                <a:latin typeface="Circe"/>
              </a:rPr>
              <a:t>организация обучения, при которой учитель и ученики активно взаимодействуют друг с другом, это так называемое диалоговое обучение.</a:t>
            </a:r>
          </a:p>
          <a:p>
            <a:r>
              <a:rPr lang="ru-RU" b="0" i="0" dirty="0">
                <a:solidFill>
                  <a:srgbClr val="000000"/>
                </a:solidFill>
                <a:effectLst/>
                <a:latin typeface="Circe"/>
              </a:rPr>
              <a:t>Использование интерактивных форм и методов обучения помогает педагогу увлечь учеников уроком, замотивировать их на активное участие, достижение результатов, коллективную работу и побудить их к осознанному усвоению знаний и навыков. </a:t>
            </a:r>
            <a:endParaRPr lang="ru-RU" dirty="0"/>
          </a:p>
        </p:txBody>
      </p:sp>
    </p:spTree>
    <p:extLst>
      <p:ext uri="{BB962C8B-B14F-4D97-AF65-F5344CB8AC3E}">
        <p14:creationId xmlns:p14="http://schemas.microsoft.com/office/powerpoint/2010/main" val="14712268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3AE127-802C-459A-A612-DB85B67F0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5F88C950-6E61-4A44-86FD-C7F198626AC2}"/>
              </a:ext>
            </a:extLst>
          </p:cNvPr>
          <p:cNvSpPr>
            <a:spLocks noGrp="1"/>
          </p:cNvSpPr>
          <p:nvPr>
            <p:ph type="title"/>
          </p:nvPr>
        </p:nvSpPr>
        <p:spPr>
          <a:xfrm>
            <a:off x="224366" y="-296782"/>
            <a:ext cx="3300646" cy="4463889"/>
          </a:xfrm>
        </p:spPr>
        <p:txBody>
          <a:bodyPr anchor="ctr">
            <a:normAutofit/>
          </a:bodyPr>
          <a:lstStyle/>
          <a:p>
            <a:r>
              <a:rPr lang="ru-RU" sz="3300" dirty="0"/>
              <a:t>Интерактив-педагогический инструмент</a:t>
            </a:r>
          </a:p>
        </p:txBody>
      </p:sp>
      <p:sp>
        <p:nvSpPr>
          <p:cNvPr id="10" name="Isosceles Triangle 9">
            <a:extLst>
              <a:ext uri="{FF2B5EF4-FFF2-40B4-BE49-F238E27FC236}">
                <a16:creationId xmlns:a16="http://schemas.microsoft.com/office/drawing/2014/main" id="{9323D83D-50D6-4040-A58B-FCEA340F8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cxnSp>
        <p:nvCxnSpPr>
          <p:cNvPr id="12" name="Straight Connector 11">
            <a:extLst>
              <a:ext uri="{FF2B5EF4-FFF2-40B4-BE49-F238E27FC236}">
                <a16:creationId xmlns:a16="http://schemas.microsoft.com/office/drawing/2014/main" id="{1A1FE6BB-DFB2-4080-9B5E-076EF5DDE67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6670" y="1442595"/>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3" name="Объект 2">
            <a:extLst>
              <a:ext uri="{FF2B5EF4-FFF2-40B4-BE49-F238E27FC236}">
                <a16:creationId xmlns:a16="http://schemas.microsoft.com/office/drawing/2014/main" id="{76584518-FF60-4461-8BD9-B15BE491E698}"/>
              </a:ext>
            </a:extLst>
          </p:cNvPr>
          <p:cNvSpPr>
            <a:spLocks noGrp="1"/>
          </p:cNvSpPr>
          <p:nvPr>
            <p:ph idx="1"/>
          </p:nvPr>
        </p:nvSpPr>
        <p:spPr>
          <a:xfrm>
            <a:off x="4656670" y="-2"/>
            <a:ext cx="7020714" cy="6315075"/>
          </a:xfrm>
        </p:spPr>
        <p:txBody>
          <a:bodyPr anchor="ctr">
            <a:normAutofit/>
          </a:bodyPr>
          <a:lstStyle/>
          <a:p>
            <a:pPr marL="0" indent="0">
              <a:buNone/>
            </a:pPr>
            <a:r>
              <a:rPr lang="ru-RU" b="0" i="0" dirty="0">
                <a:effectLst/>
                <a:latin typeface="tahoma" panose="020B0604030504040204" pitchFamily="34" charset="0"/>
              </a:rPr>
              <a:t> Принципиальное новшество, вносимое компьютером в образовательный процесс – именно интерактивность, позволяющая развивать активно-деятельностные формы обучения. Поэтому вместо текстового фрагмента с информацией по тому или иному учебному предмету необходим интерактивный электронный контент т.е. содержание предметной области, представленное учебными объектами, которыми можно манипулировать, и процессами, в которые можно вмешиваться. </a:t>
            </a:r>
          </a:p>
          <a:p>
            <a:pPr marL="0" indent="0">
              <a:buNone/>
            </a:pPr>
            <a:r>
              <a:rPr lang="ru-RU" b="0" i="0" dirty="0">
                <a:effectLst/>
                <a:latin typeface="tahoma" panose="020B0604030504040204" pitchFamily="34" charset="0"/>
              </a:rPr>
              <a:t>Таким образом, интерактив является главным педагогическим инструментом электронных </a:t>
            </a:r>
            <a:r>
              <a:rPr lang="ru-RU" dirty="0">
                <a:latin typeface="tahoma" panose="020B0604030504040204" pitchFamily="34" charset="0"/>
              </a:rPr>
              <a:t>образовательных ресурсов</a:t>
            </a:r>
          </a:p>
        </p:txBody>
      </p:sp>
      <p:sp>
        <p:nvSpPr>
          <p:cNvPr id="14" name="Isosceles Triangle 13">
            <a:extLst>
              <a:ext uri="{FF2B5EF4-FFF2-40B4-BE49-F238E27FC236}">
                <a16:creationId xmlns:a16="http://schemas.microsoft.com/office/drawing/2014/main" id="{F10FD715-4DCE-4779-B634-EC78315EA2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1364139" y="0"/>
            <a:ext cx="842596" cy="4616289"/>
          </a:xfrm>
          <a:prstGeom prst="triangle">
            <a:avLst>
              <a:gd name="adj" fmla="val 100000"/>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351611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Заголовок 1">
            <a:extLst>
              <a:ext uri="{FF2B5EF4-FFF2-40B4-BE49-F238E27FC236}">
                <a16:creationId xmlns:a16="http://schemas.microsoft.com/office/drawing/2014/main" id="{9D88A928-7AD9-4DD9-86CB-9AAF5167B815}"/>
              </a:ext>
            </a:extLst>
          </p:cNvPr>
          <p:cNvSpPr>
            <a:spLocks noGrp="1"/>
          </p:cNvSpPr>
          <p:nvPr>
            <p:ph type="title"/>
          </p:nvPr>
        </p:nvSpPr>
        <p:spPr>
          <a:xfrm>
            <a:off x="643467" y="816638"/>
            <a:ext cx="3367359" cy="5224724"/>
          </a:xfrm>
        </p:spPr>
        <p:txBody>
          <a:bodyPr anchor="ctr">
            <a:normAutofit/>
          </a:bodyPr>
          <a:lstStyle/>
          <a:p>
            <a:r>
              <a:rPr lang="ru-RU" b="1" i="0">
                <a:effectLst/>
                <a:latin typeface="Circe"/>
              </a:rPr>
              <a:t>Принципы интерактивного обучения</a:t>
            </a:r>
            <a:br>
              <a:rPr lang="ru-RU" b="1" i="0">
                <a:effectLst/>
                <a:latin typeface="Circe"/>
              </a:rPr>
            </a:br>
            <a:endParaRPr lang="ru-RU" dirty="0"/>
          </a:p>
        </p:txBody>
      </p:sp>
      <p:sp>
        <p:nvSpPr>
          <p:cNvPr id="3" name="Объект 2">
            <a:extLst>
              <a:ext uri="{FF2B5EF4-FFF2-40B4-BE49-F238E27FC236}">
                <a16:creationId xmlns:a16="http://schemas.microsoft.com/office/drawing/2014/main" id="{12169539-F820-4096-A5D9-7288BD11F4B2}"/>
              </a:ext>
            </a:extLst>
          </p:cNvPr>
          <p:cNvSpPr>
            <a:spLocks noGrp="1"/>
          </p:cNvSpPr>
          <p:nvPr>
            <p:ph idx="1"/>
          </p:nvPr>
        </p:nvSpPr>
        <p:spPr>
          <a:xfrm>
            <a:off x="4421980" y="54899"/>
            <a:ext cx="5902321" cy="5986463"/>
          </a:xfrm>
        </p:spPr>
        <p:txBody>
          <a:bodyPr anchor="ctr">
            <a:normAutofit/>
          </a:bodyPr>
          <a:lstStyle/>
          <a:p>
            <a:pPr marL="0" indent="0">
              <a:buNone/>
            </a:pPr>
            <a:r>
              <a:rPr lang="ru-RU" sz="2400" b="0" i="0">
                <a:effectLst/>
                <a:latin typeface="Circe"/>
              </a:rPr>
              <a:t>Интерактивное обучение подразумевает:</a:t>
            </a:r>
            <a:br>
              <a:rPr lang="ru-RU" sz="2400" b="0" i="0">
                <a:effectLst/>
                <a:latin typeface="Circe"/>
              </a:rPr>
            </a:br>
            <a:endParaRPr lang="ru-RU" sz="2400" b="0" i="0">
              <a:effectLst/>
              <a:latin typeface="Circe"/>
            </a:endParaRPr>
          </a:p>
          <a:p>
            <a:pPr>
              <a:buFont typeface="Arial" panose="020B0604020202020204" pitchFamily="34" charset="0"/>
              <a:buChar char="•"/>
            </a:pPr>
            <a:r>
              <a:rPr lang="ru-RU" sz="2400" b="0" i="0" u="none" strike="noStrike">
                <a:effectLst/>
                <a:latin typeface="Circe"/>
              </a:rPr>
              <a:t>активности и взаимосвязи, благодаря которым и сам педагог, и ученики вовлечены в процесс и находятся в совместном поиске решений;</a:t>
            </a:r>
          </a:p>
          <a:p>
            <a:pPr>
              <a:buFont typeface="Arial" panose="020B0604020202020204" pitchFamily="34" charset="0"/>
              <a:buChar char="•"/>
            </a:pPr>
            <a:r>
              <a:rPr lang="ru-RU" sz="2400" b="0" i="0" u="none" strike="noStrike">
                <a:effectLst/>
                <a:latin typeface="Circe"/>
              </a:rPr>
              <a:t>равенство и доверие в общении, которые помогают открыто обсуждать возможные решения;</a:t>
            </a:r>
          </a:p>
          <a:p>
            <a:pPr>
              <a:buFont typeface="Arial" panose="020B0604020202020204" pitchFamily="34" charset="0"/>
              <a:buChar char="•"/>
            </a:pPr>
            <a:r>
              <a:rPr lang="ru-RU" sz="2400" b="0" i="0" u="none" strike="noStrike">
                <a:effectLst/>
                <a:latin typeface="Circe"/>
              </a:rPr>
              <a:t>экспериментирование, стимулирующее творческий подход.</a:t>
            </a:r>
          </a:p>
          <a:p>
            <a:endParaRPr lang="ru-RU" dirty="0"/>
          </a:p>
        </p:txBody>
      </p:sp>
    </p:spTree>
    <p:extLst>
      <p:ext uri="{BB962C8B-B14F-4D97-AF65-F5344CB8AC3E}">
        <p14:creationId xmlns:p14="http://schemas.microsoft.com/office/powerpoint/2010/main" val="351424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55AE6B0-AC9E-4167-806F-E9DB135FC4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68BDE3C-E342-4DB8-9434-5B4AC71DD6D2}"/>
              </a:ext>
            </a:extLst>
          </p:cNvPr>
          <p:cNvSpPr>
            <a:spLocks noGrp="1"/>
          </p:cNvSpPr>
          <p:nvPr>
            <p:ph type="title"/>
          </p:nvPr>
        </p:nvSpPr>
        <p:spPr>
          <a:xfrm>
            <a:off x="167890" y="739019"/>
            <a:ext cx="3547581" cy="4093028"/>
          </a:xfrm>
        </p:spPr>
        <p:txBody>
          <a:bodyPr anchor="ctr">
            <a:normAutofit/>
          </a:bodyPr>
          <a:lstStyle/>
          <a:p>
            <a:pPr>
              <a:lnSpc>
                <a:spcPct val="90000"/>
              </a:lnSpc>
            </a:pPr>
            <a:r>
              <a:rPr lang="ru-RU" sz="2800" b="0" i="0" dirty="0">
                <a:effectLst/>
                <a:latin typeface="Circe-Light"/>
              </a:rPr>
              <a:t>Организация интерактивных технологий в образовательный процесс предполагает обязательную опору на традиционные принципы обучения</a:t>
            </a:r>
            <a:endParaRPr lang="ru-RU" sz="2800" dirty="0"/>
          </a:p>
        </p:txBody>
      </p:sp>
      <p:grpSp>
        <p:nvGrpSpPr>
          <p:cNvPr id="11" name="Group 10">
            <a:extLst>
              <a:ext uri="{FF2B5EF4-FFF2-40B4-BE49-F238E27FC236}">
                <a16:creationId xmlns:a16="http://schemas.microsoft.com/office/drawing/2014/main" id="{3523416A-383B-4FDC-B4C9-D8EDDFE9C04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2" name="Straight Connector 11">
              <a:extLst>
                <a:ext uri="{FF2B5EF4-FFF2-40B4-BE49-F238E27FC236}">
                  <a16:creationId xmlns:a16="http://schemas.microsoft.com/office/drawing/2014/main" id="{CB0D29D5-3F7C-4197-821B-6D60A66CC04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347FB49A-3541-428A-AADE-682A3C50563D}"/>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D96F53DC-08F1-42C6-B558-B83D54B276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5">
              <a:extLst>
                <a:ext uri="{FF2B5EF4-FFF2-40B4-BE49-F238E27FC236}">
                  <a16:creationId xmlns:a16="http://schemas.microsoft.com/office/drawing/2014/main" id="{AFE48CAF-A51C-463F-A570-ED99439A5C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Isosceles Triangle 15">
              <a:extLst>
                <a:ext uri="{FF2B5EF4-FFF2-40B4-BE49-F238E27FC236}">
                  <a16:creationId xmlns:a16="http://schemas.microsoft.com/office/drawing/2014/main" id="{01F0C48B-50FF-4351-8207-16D0960483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7">
              <a:extLst>
                <a:ext uri="{FF2B5EF4-FFF2-40B4-BE49-F238E27FC236}">
                  <a16:creationId xmlns:a16="http://schemas.microsoft.com/office/drawing/2014/main" id="{300384B6-5ED6-4F91-A548-B706D8375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8">
              <a:extLst>
                <a:ext uri="{FF2B5EF4-FFF2-40B4-BE49-F238E27FC236}">
                  <a16:creationId xmlns:a16="http://schemas.microsoft.com/office/drawing/2014/main" id="{337AFFAE-C182-463C-9459-8AB3C69D9A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9">
              <a:extLst>
                <a:ext uri="{FF2B5EF4-FFF2-40B4-BE49-F238E27FC236}">
                  <a16:creationId xmlns:a16="http://schemas.microsoft.com/office/drawing/2014/main" id="{510ACF17-C3F0-42BF-BDEB-D079277121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E804EFD0-B84E-476F-9FC6-6C4A42EA00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87BD1F4E-A66D-4C06-86DA-8D56CA7A3B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Объект 2">
            <a:extLst>
              <a:ext uri="{FF2B5EF4-FFF2-40B4-BE49-F238E27FC236}">
                <a16:creationId xmlns:a16="http://schemas.microsoft.com/office/drawing/2014/main" id="{3473E6A4-8218-4C42-94BD-82C5E065C497}"/>
              </a:ext>
            </a:extLst>
          </p:cNvPr>
          <p:cNvGraphicFramePr>
            <a:graphicFrameLocks noGrp="1"/>
          </p:cNvGraphicFramePr>
          <p:nvPr>
            <p:ph idx="1"/>
            <p:extLst>
              <p:ext uri="{D42A27DB-BD31-4B8C-83A1-F6EECF244321}">
                <p14:modId xmlns:p14="http://schemas.microsoft.com/office/powerpoint/2010/main" val="3390224121"/>
              </p:ext>
            </p:extLst>
          </p:nvPr>
        </p:nvGraphicFramePr>
        <p:xfrm>
          <a:off x="4275665" y="228336"/>
          <a:ext cx="7475346" cy="6272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3173189"/>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523</TotalTime>
  <Words>1358</Words>
  <Application>Microsoft Office PowerPoint</Application>
  <PresentationFormat>Широкоэкранный</PresentationFormat>
  <Paragraphs>87</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Circe</vt:lpstr>
      <vt:lpstr>Circe-Light</vt:lpstr>
      <vt:lpstr>tahoma</vt:lpstr>
      <vt:lpstr>Trebuchet MS</vt:lpstr>
      <vt:lpstr>Wingdings 3</vt:lpstr>
      <vt:lpstr>Аспект</vt:lpstr>
      <vt:lpstr>Цифровые образовательные ресурсы в работе учителя математики</vt:lpstr>
      <vt:lpstr>«Уча, мы учимся сами»</vt:lpstr>
      <vt:lpstr>ИКТ-грамотность, ИКТ-компетентность</vt:lpstr>
      <vt:lpstr>Средний процент усвоения учебного материала</vt:lpstr>
      <vt:lpstr>Необходимые качества для современного педагога </vt:lpstr>
      <vt:lpstr>Что такое интерактивное обучение </vt:lpstr>
      <vt:lpstr>Интерактив-педагогический инструмент</vt:lpstr>
      <vt:lpstr>Принципы интерактивного обучения </vt:lpstr>
      <vt:lpstr>Организация интерактивных технологий в образовательный процесс предполагает обязательную опору на традиционные принципы обучения</vt:lpstr>
      <vt:lpstr>Изменение роли учителя в учебном процессе с использованием ЭОР </vt:lpstr>
      <vt:lpstr>Изменение роли ученика в учебном процессе с использованием ЭОР </vt:lpstr>
      <vt:lpstr>Бесценная роль учителя в образовательном процессе</vt:lpstr>
      <vt:lpstr>Общие выводы</vt:lpstr>
      <vt:lpstr>Применение ЭОР на уроках</vt:lpstr>
      <vt:lpstr>Цифровые образовательные ресурсы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Елена</dc:creator>
  <cp:lastModifiedBy>Елена</cp:lastModifiedBy>
  <cp:revision>4</cp:revision>
  <dcterms:created xsi:type="dcterms:W3CDTF">2020-11-01T12:43:04Z</dcterms:created>
  <dcterms:modified xsi:type="dcterms:W3CDTF">2020-11-02T08:42:53Z</dcterms:modified>
</cp:coreProperties>
</file>