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1" r:id="rId3"/>
    <p:sldId id="262" r:id="rId4"/>
    <p:sldId id="266" r:id="rId5"/>
    <p:sldId id="267" r:id="rId6"/>
    <p:sldId id="265" r:id="rId7"/>
    <p:sldId id="275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72" r:id="rId18"/>
    <p:sldId id="283" r:id="rId19"/>
    <p:sldId id="285" r:id="rId20"/>
    <p:sldId id="284" r:id="rId21"/>
    <p:sldId id="264" r:id="rId22"/>
    <p:sldId id="263" r:id="rId23"/>
    <p:sldId id="268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45" autoAdjust="0"/>
    <p:restoredTop sz="94660"/>
  </p:normalViewPr>
  <p:slideViewPr>
    <p:cSldViewPr>
      <p:cViewPr varScale="1">
        <p:scale>
          <a:sx n="103" d="100"/>
          <a:sy n="103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69908-6B79-4C87-A9E9-07D593449BD7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F6D44-2AE6-4CE4-A8FA-A4D45908DEA9}">
      <dgm:prSet/>
      <dgm:spPr/>
      <dgm:t>
        <a:bodyPr anchor="t"/>
        <a:lstStyle/>
        <a:p>
          <a:pPr rtl="0"/>
          <a:r>
            <a:rPr lang="ru-RU" b="1" dirty="0" smtClean="0"/>
            <a:t>«Игры с Поп - </a:t>
          </a:r>
          <a:r>
            <a:rPr lang="ru-RU" b="1" dirty="0" err="1" smtClean="0"/>
            <a:t>Ит</a:t>
          </a:r>
          <a:r>
            <a:rPr lang="ru-RU" b="1" dirty="0" smtClean="0"/>
            <a:t>» :</a:t>
          </a:r>
          <a:endParaRPr lang="ru-RU" dirty="0"/>
        </a:p>
      </dgm:t>
    </dgm:pt>
    <dgm:pt modelId="{EA234C96-0A46-4D78-9A1C-BE509C30556F}" type="parTrans" cxnId="{E60D486F-32D1-4F1F-A527-77FD5D27172F}">
      <dgm:prSet/>
      <dgm:spPr/>
      <dgm:t>
        <a:bodyPr/>
        <a:lstStyle/>
        <a:p>
          <a:endParaRPr lang="ru-RU"/>
        </a:p>
      </dgm:t>
    </dgm:pt>
    <dgm:pt modelId="{3FA597CC-EA6C-40BA-874D-E5FD1FF2F6C3}" type="sibTrans" cxnId="{E60D486F-32D1-4F1F-A527-77FD5D27172F}">
      <dgm:prSet/>
      <dgm:spPr/>
      <dgm:t>
        <a:bodyPr/>
        <a:lstStyle/>
        <a:p>
          <a:endParaRPr lang="ru-RU"/>
        </a:p>
      </dgm:t>
    </dgm:pt>
    <dgm:pt modelId="{41B9F43F-7DDB-4A82-A1F1-F2573C4055CA}" type="pres">
      <dgm:prSet presAssocID="{E3069908-6B79-4C87-A9E9-07D593449BD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400AE18-E8EB-4AF2-AE1E-387DF4D01F74}" type="pres">
      <dgm:prSet presAssocID="{E3069908-6B79-4C87-A9E9-07D593449BD7}" presName="pyramid" presStyleLbl="node1" presStyleIdx="0" presStyleCnt="1" custScaleX="150625"/>
      <dgm:spPr/>
      <dgm:t>
        <a:bodyPr/>
        <a:lstStyle/>
        <a:p>
          <a:endParaRPr lang="ru-RU"/>
        </a:p>
      </dgm:t>
    </dgm:pt>
    <dgm:pt modelId="{E4B53603-E52D-4AF1-B42C-EF384103D33B}" type="pres">
      <dgm:prSet presAssocID="{E3069908-6B79-4C87-A9E9-07D593449BD7}" presName="theList" presStyleCnt="0"/>
      <dgm:spPr/>
      <dgm:t>
        <a:bodyPr/>
        <a:lstStyle/>
        <a:p>
          <a:endParaRPr lang="ru-RU"/>
        </a:p>
      </dgm:t>
    </dgm:pt>
    <dgm:pt modelId="{D942BBE8-8D0E-4843-A448-359337B1AB68}" type="pres">
      <dgm:prSet presAssocID="{B68F6D44-2AE6-4CE4-A8FA-A4D45908DEA9}" presName="aNode" presStyleLbl="fgAcc1" presStyleIdx="0" presStyleCnt="1" custScaleX="420673" custScaleY="57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E6192-983E-45AB-907E-5B2208A6DE9A}" type="pres">
      <dgm:prSet presAssocID="{B68F6D44-2AE6-4CE4-A8FA-A4D45908DEA9}" presName="aSpace" presStyleCnt="0"/>
      <dgm:spPr/>
      <dgm:t>
        <a:bodyPr/>
        <a:lstStyle/>
        <a:p>
          <a:endParaRPr lang="ru-RU"/>
        </a:p>
      </dgm:t>
    </dgm:pt>
  </dgm:ptLst>
  <dgm:cxnLst>
    <dgm:cxn modelId="{443F2E8C-C7D5-41BF-B818-18890C140F51}" type="presOf" srcId="{E3069908-6B79-4C87-A9E9-07D593449BD7}" destId="{41B9F43F-7DDB-4A82-A1F1-F2573C4055CA}" srcOrd="0" destOrd="0" presId="urn:microsoft.com/office/officeart/2005/8/layout/pyramid2"/>
    <dgm:cxn modelId="{E60D486F-32D1-4F1F-A527-77FD5D27172F}" srcId="{E3069908-6B79-4C87-A9E9-07D593449BD7}" destId="{B68F6D44-2AE6-4CE4-A8FA-A4D45908DEA9}" srcOrd="0" destOrd="0" parTransId="{EA234C96-0A46-4D78-9A1C-BE509C30556F}" sibTransId="{3FA597CC-EA6C-40BA-874D-E5FD1FF2F6C3}"/>
    <dgm:cxn modelId="{7D36104F-10F5-452E-BA82-DFEDE2615F86}" type="presOf" srcId="{B68F6D44-2AE6-4CE4-A8FA-A4D45908DEA9}" destId="{D942BBE8-8D0E-4843-A448-359337B1AB68}" srcOrd="0" destOrd="0" presId="urn:microsoft.com/office/officeart/2005/8/layout/pyramid2"/>
    <dgm:cxn modelId="{AD48A9A5-7180-4722-B00F-D9F6235DA7E8}" type="presParOf" srcId="{41B9F43F-7DDB-4A82-A1F1-F2573C4055CA}" destId="{1400AE18-E8EB-4AF2-AE1E-387DF4D01F74}" srcOrd="0" destOrd="0" presId="urn:microsoft.com/office/officeart/2005/8/layout/pyramid2"/>
    <dgm:cxn modelId="{AE1D3A5C-D732-4B52-BB82-32DD95AD83E0}" type="presParOf" srcId="{41B9F43F-7DDB-4A82-A1F1-F2573C4055CA}" destId="{E4B53603-E52D-4AF1-B42C-EF384103D33B}" srcOrd="1" destOrd="0" presId="urn:microsoft.com/office/officeart/2005/8/layout/pyramid2"/>
    <dgm:cxn modelId="{CF645D93-F436-466E-BD7D-5AC5FE1E2D09}" type="presParOf" srcId="{E4B53603-E52D-4AF1-B42C-EF384103D33B}" destId="{D942BBE8-8D0E-4843-A448-359337B1AB68}" srcOrd="0" destOrd="0" presId="urn:microsoft.com/office/officeart/2005/8/layout/pyramid2"/>
    <dgm:cxn modelId="{15EC4A03-9A99-4FE9-BD3A-3BA5521FF9D7}" type="presParOf" srcId="{E4B53603-E52D-4AF1-B42C-EF384103D33B}" destId="{445E6192-983E-45AB-907E-5B2208A6DE9A}" srcOrd="1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69908-6B79-4C87-A9E9-07D593449BD7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F6D44-2AE6-4CE4-A8FA-A4D45908DEA9}">
      <dgm:prSet/>
      <dgm:spPr/>
      <dgm:t>
        <a:bodyPr/>
        <a:lstStyle/>
        <a:p>
          <a:pPr rtl="0"/>
          <a:r>
            <a:rPr lang="ru-RU" b="1" dirty="0" smtClean="0"/>
            <a:t>«Игры с </a:t>
          </a:r>
          <a:r>
            <a:rPr lang="ru-RU" b="1" dirty="0" err="1" smtClean="0"/>
            <a:t>Симпл</a:t>
          </a:r>
          <a:r>
            <a:rPr lang="ru-RU" b="1" dirty="0" smtClean="0"/>
            <a:t> - </a:t>
          </a:r>
          <a:r>
            <a:rPr lang="ru-RU" b="1" dirty="0" err="1" smtClean="0"/>
            <a:t>Димпл</a:t>
          </a:r>
          <a:r>
            <a:rPr lang="ru-RU" b="1" dirty="0" smtClean="0"/>
            <a:t>» :</a:t>
          </a:r>
          <a:endParaRPr lang="ru-RU" dirty="0"/>
        </a:p>
      </dgm:t>
    </dgm:pt>
    <dgm:pt modelId="{EA234C96-0A46-4D78-9A1C-BE509C30556F}" type="parTrans" cxnId="{E60D486F-32D1-4F1F-A527-77FD5D27172F}">
      <dgm:prSet/>
      <dgm:spPr/>
      <dgm:t>
        <a:bodyPr/>
        <a:lstStyle/>
        <a:p>
          <a:endParaRPr lang="ru-RU"/>
        </a:p>
      </dgm:t>
    </dgm:pt>
    <dgm:pt modelId="{3FA597CC-EA6C-40BA-874D-E5FD1FF2F6C3}" type="sibTrans" cxnId="{E60D486F-32D1-4F1F-A527-77FD5D27172F}">
      <dgm:prSet/>
      <dgm:spPr/>
      <dgm:t>
        <a:bodyPr/>
        <a:lstStyle/>
        <a:p>
          <a:endParaRPr lang="ru-RU"/>
        </a:p>
      </dgm:t>
    </dgm:pt>
    <dgm:pt modelId="{41B9F43F-7DDB-4A82-A1F1-F2573C4055CA}" type="pres">
      <dgm:prSet presAssocID="{E3069908-6B79-4C87-A9E9-07D593449BD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400AE18-E8EB-4AF2-AE1E-387DF4D01F74}" type="pres">
      <dgm:prSet presAssocID="{E3069908-6B79-4C87-A9E9-07D593449BD7}" presName="pyramid" presStyleLbl="node1" presStyleIdx="0" presStyleCnt="1" custScaleX="147500"/>
      <dgm:spPr/>
      <dgm:t>
        <a:bodyPr/>
        <a:lstStyle/>
        <a:p>
          <a:endParaRPr lang="ru-RU"/>
        </a:p>
      </dgm:t>
    </dgm:pt>
    <dgm:pt modelId="{E4B53603-E52D-4AF1-B42C-EF384103D33B}" type="pres">
      <dgm:prSet presAssocID="{E3069908-6B79-4C87-A9E9-07D593449BD7}" presName="theList" presStyleCnt="0"/>
      <dgm:spPr/>
      <dgm:t>
        <a:bodyPr/>
        <a:lstStyle/>
        <a:p>
          <a:endParaRPr lang="ru-RU"/>
        </a:p>
      </dgm:t>
    </dgm:pt>
    <dgm:pt modelId="{D942BBE8-8D0E-4843-A448-359337B1AB68}" type="pres">
      <dgm:prSet presAssocID="{B68F6D44-2AE6-4CE4-A8FA-A4D45908DEA9}" presName="aNode" presStyleLbl="fgAcc1" presStyleIdx="0" presStyleCnt="1" custScaleX="346154" custScaleY="57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E6192-983E-45AB-907E-5B2208A6DE9A}" type="pres">
      <dgm:prSet presAssocID="{B68F6D44-2AE6-4CE4-A8FA-A4D45908DEA9}" presName="aSpace" presStyleCnt="0"/>
      <dgm:spPr/>
      <dgm:t>
        <a:bodyPr/>
        <a:lstStyle/>
        <a:p>
          <a:endParaRPr lang="ru-RU"/>
        </a:p>
      </dgm:t>
    </dgm:pt>
  </dgm:ptLst>
  <dgm:cxnLst>
    <dgm:cxn modelId="{E60D486F-32D1-4F1F-A527-77FD5D27172F}" srcId="{E3069908-6B79-4C87-A9E9-07D593449BD7}" destId="{B68F6D44-2AE6-4CE4-A8FA-A4D45908DEA9}" srcOrd="0" destOrd="0" parTransId="{EA234C96-0A46-4D78-9A1C-BE509C30556F}" sibTransId="{3FA597CC-EA6C-40BA-874D-E5FD1FF2F6C3}"/>
    <dgm:cxn modelId="{F2032581-B4B7-4D71-BCC2-1B3EB10E4AB8}" type="presOf" srcId="{E3069908-6B79-4C87-A9E9-07D593449BD7}" destId="{41B9F43F-7DDB-4A82-A1F1-F2573C4055CA}" srcOrd="0" destOrd="0" presId="urn:microsoft.com/office/officeart/2005/8/layout/pyramid2"/>
    <dgm:cxn modelId="{5A4A8065-770A-45D4-8E19-163AB384CA82}" type="presOf" srcId="{B68F6D44-2AE6-4CE4-A8FA-A4D45908DEA9}" destId="{D942BBE8-8D0E-4843-A448-359337B1AB68}" srcOrd="0" destOrd="0" presId="urn:microsoft.com/office/officeart/2005/8/layout/pyramid2"/>
    <dgm:cxn modelId="{2B6B9C3B-EBD4-4A9B-878F-A31D5D9C7730}" type="presParOf" srcId="{41B9F43F-7DDB-4A82-A1F1-F2573C4055CA}" destId="{1400AE18-E8EB-4AF2-AE1E-387DF4D01F74}" srcOrd="0" destOrd="0" presId="urn:microsoft.com/office/officeart/2005/8/layout/pyramid2"/>
    <dgm:cxn modelId="{EED3D681-2C21-4C9C-95CA-7FE20718A64E}" type="presParOf" srcId="{41B9F43F-7DDB-4A82-A1F1-F2573C4055CA}" destId="{E4B53603-E52D-4AF1-B42C-EF384103D33B}" srcOrd="1" destOrd="0" presId="urn:microsoft.com/office/officeart/2005/8/layout/pyramid2"/>
    <dgm:cxn modelId="{A1120587-EF90-46AA-9656-326E1013F119}" type="presParOf" srcId="{E4B53603-E52D-4AF1-B42C-EF384103D33B}" destId="{D942BBE8-8D0E-4843-A448-359337B1AB68}" srcOrd="0" destOrd="0" presId="urn:microsoft.com/office/officeart/2005/8/layout/pyramid2"/>
    <dgm:cxn modelId="{240C6CFD-FC4F-4BF3-8BDC-ED02AC2730DB}" type="presParOf" srcId="{E4B53603-E52D-4AF1-B42C-EF384103D33B}" destId="{445E6192-983E-45AB-907E-5B2208A6DE9A}" srcOrd="1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7D0F3-197C-4A14-A969-7F5C5E3E0D7C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D7BA1-03BD-46E2-BCC9-81096FB68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7BA1-03BD-46E2-BCC9-81096FB68BB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un6-20.userapi.com/impf/c845416/v845416311/102dca/f7Sl_ssI0iQ.jpg?size=1280x960&amp;quality=96&amp;sign=752ea552a6ef850f0d577fdc623a90e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285860"/>
            <a:ext cx="7143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Методическая </a:t>
            </a:r>
            <a:r>
              <a:rPr lang="ru-RU" sz="2000" b="1" i="1" dirty="0" smtClean="0"/>
              <a:t>разработка на тему: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400" b="1" dirty="0" smtClean="0"/>
              <a:t> Развивающие игры с использованием современных игрушек </a:t>
            </a:r>
            <a:endParaRPr lang="ru-RU" sz="2400" dirty="0" smtClean="0"/>
          </a:p>
          <a:p>
            <a:pPr algn="ctr"/>
            <a:r>
              <a:rPr lang="ru-RU" sz="2400" b="1" dirty="0" smtClean="0"/>
              <a:t>"</a:t>
            </a:r>
            <a:r>
              <a:rPr lang="ru-RU" sz="2400" b="1" dirty="0" err="1" smtClean="0"/>
              <a:t>Поп-Ит</a:t>
            </a:r>
            <a:r>
              <a:rPr lang="ru-RU" sz="2400" b="1" dirty="0" smtClean="0"/>
              <a:t>" и "</a:t>
            </a:r>
            <a:r>
              <a:rPr lang="ru-RU" sz="2400" b="1" dirty="0" err="1" smtClean="0"/>
              <a:t>Симпл-Димпл</a:t>
            </a:r>
            <a:r>
              <a:rPr lang="ru-RU" sz="2400" b="1" dirty="0" smtClean="0"/>
              <a:t>" </a:t>
            </a:r>
            <a:endParaRPr lang="ru-RU" sz="2400" dirty="0" smtClean="0"/>
          </a:p>
          <a:p>
            <a:pPr algn="ctr"/>
            <a:r>
              <a:rPr lang="ru-RU" sz="2400" b="1" dirty="0" smtClean="0"/>
              <a:t>для развития дошкольников 3 - 7 лет</a:t>
            </a:r>
            <a:endParaRPr lang="ru-RU" sz="32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Подготовила:</a:t>
            </a:r>
          </a:p>
          <a:p>
            <a:pPr algn="ctr"/>
            <a:r>
              <a:rPr lang="ru-RU" sz="1600" b="1" dirty="0" smtClean="0"/>
              <a:t>Воспитатель</a:t>
            </a:r>
          </a:p>
          <a:p>
            <a:pPr algn="ctr"/>
            <a:r>
              <a:rPr lang="ru-RU" sz="1600" b="1" dirty="0" err="1" smtClean="0"/>
              <a:t>Солохина</a:t>
            </a:r>
            <a:r>
              <a:rPr lang="ru-RU" sz="1600" b="1" dirty="0" smtClean="0"/>
              <a:t> Динара </a:t>
            </a:r>
            <a:r>
              <a:rPr lang="ru-RU" sz="1600" b="1" dirty="0" err="1" smtClean="0"/>
              <a:t>Нурахметовна</a:t>
            </a:r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МОСКВА, 2022  г.</a:t>
            </a:r>
            <a:endParaRPr lang="ru-RU" sz="1600" b="1" dirty="0"/>
          </a:p>
        </p:txBody>
      </p:sp>
      <p:pic>
        <p:nvPicPr>
          <p:cNvPr id="4" name="Рисунок 3" descr="C:\Users\User\Desktop\Фото к проекту мир дошкольника\16454650598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1571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к проекту мир дошкольника\16454649747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14290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к проекту мир дошкольника\16454666282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85728"/>
            <a:ext cx="171525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к проекту мир дошкольника\16454665148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57166"/>
            <a:ext cx="14287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User\Desktop\мои конкурсы 2022\Мир дошкольника -первый опыт\Фото к проекту мир дошкольника\16457258441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876"/>
            <a:ext cx="5295977" cy="256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мои конкурсы 2022\Мир дошкольника -первый опыт\Фото к проекту мир дошкольника\16457259891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04"/>
            <a:ext cx="56436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1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    Дидактическая игра «Смотри, не пропусти»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 для детей 3 – 4 лет</a:t>
            </a:r>
            <a:endParaRPr lang="ru-RU" sz="24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51819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развитие внимания.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Оборудование: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- пластина «Поп –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» (по количеству участников игры);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-  песочные часы.</a:t>
            </a:r>
          </a:p>
        </p:txBody>
      </p:sp>
      <p:pic>
        <p:nvPicPr>
          <p:cNvPr id="6" name="Рисунок 5" descr="C:\Users\User\Desktop\Фото к проекту мир дошкольника\16454649747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27146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к проекту мир дошкольника\16454650598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786058"/>
            <a:ext cx="27146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к проекту мир дошкольника\16454656720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857496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1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</a:rPr>
              <a:t>    Дидактическая игра «Я знаю…» для детей 3 – 5 лет</a:t>
            </a:r>
          </a:p>
          <a:p>
            <a:endParaRPr lang="ru-RU" sz="2400" b="1" u="sng" dirty="0" smtClean="0">
              <a:solidFill>
                <a:srgbClr val="7030A0"/>
              </a:solidFill>
            </a:endParaRPr>
          </a:p>
          <a:p>
            <a:endParaRPr lang="ru-RU" sz="24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857232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расширение словарного запаса.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Оборудование: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- пластина «Поп –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» (по количеству игроков);</a:t>
            </a:r>
          </a:p>
        </p:txBody>
      </p:sp>
      <p:pic>
        <p:nvPicPr>
          <p:cNvPr id="5" name="Рисунок 4" descr="C:\Users\User\Desktop\Фото к проекту мир дошкольника\16454649747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714620"/>
            <a:ext cx="27146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к проекту мир дошкольника\16454650598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714620"/>
            <a:ext cx="27146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1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 Дидактическая игра «Я умею считать»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для детей 4 – 6 лет</a:t>
            </a: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endParaRPr lang="ru-RU" sz="2400" b="1" u="sng" dirty="0" smtClean="0">
              <a:solidFill>
                <a:srgbClr val="7030A0"/>
              </a:solidFill>
            </a:endParaRPr>
          </a:p>
          <a:p>
            <a:endParaRPr lang="ru-RU" sz="2400" dirty="0"/>
          </a:p>
        </p:txBody>
      </p:sp>
      <p:pic>
        <p:nvPicPr>
          <p:cNvPr id="5" name="Рисунок 4" descr="C:\Users\User\Desktop\Фото к проекту мир дошкольника\16454649747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28575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674607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закрепление счета от 1 до 6.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Оборудование: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            - 2 пластины «Поп –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            - игровой кубик (с точками для детей помладше);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- игровой кубик с числами (для детей постарше и кто знает числа)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8" name="Рисунок 7" descr="C:\Users\User\Desktop\Фото к проекту мир дошкольника\164546579665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286124"/>
            <a:ext cx="1657350" cy="148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к проекту мир дошкольника\16454658667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286124"/>
            <a:ext cx="1480824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1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 Дидактическая игра «Повтори узор»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для детей 5 – 7 лет</a:t>
            </a: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endParaRPr lang="ru-RU" sz="2400" b="1" u="sng" dirty="0" smtClean="0">
              <a:solidFill>
                <a:srgbClr val="7030A0"/>
              </a:solidFill>
            </a:endParaRPr>
          </a:p>
          <a:p>
            <a:endParaRPr lang="ru-RU" sz="2400" dirty="0"/>
          </a:p>
        </p:txBody>
      </p:sp>
      <p:pic>
        <p:nvPicPr>
          <p:cNvPr id="5" name="Рисунок 4" descr="C:\Users\User\Desktop\Фото к проекту мир дошкольника\16454649747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785794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300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6425157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+mj-lt"/>
                <a:cs typeface="Arial" pitchFamily="34" charset="0"/>
              </a:rPr>
              <a:t>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Цель: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развитие умения создавать простейшие узоры по образцу;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+mj-lt"/>
                <a:cs typeface="Arial" pitchFamily="34" charset="0"/>
              </a:rPr>
              <a:t>         </a:t>
            </a:r>
            <a:r>
              <a:rPr lang="ru-RU" sz="2000" b="1" dirty="0" smtClean="0">
                <a:latin typeface="+mj-lt"/>
                <a:cs typeface="Arial" pitchFamily="34" charset="0"/>
              </a:rPr>
              <a:t>Оборудование: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     - пластина «Поп –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» (по количеству игроков);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     - карточки с узорами.</a:t>
            </a:r>
          </a:p>
        </p:txBody>
      </p:sp>
      <p:pic>
        <p:nvPicPr>
          <p:cNvPr id="10" name="Рисунок 9" descr="C:\Users\User\Desktop\Фото к проекту мир дошкольника\16454659607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43577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 к проекту мир дошкольника\16454660440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esktop\Фото к проекту мир дошкольника\16454650598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5955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к проекту мир дошкольника\16454661203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42148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к проекту мир дошкольника\16454661951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42148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1"/>
            <a:ext cx="807249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 Дидактическая игра «Реши пример» 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для детей 5 – 7 лет</a:t>
            </a: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r>
              <a:rPr lang="ru-RU" sz="2000" b="1" dirty="0" smtClean="0"/>
              <a:t>Цель:</a:t>
            </a:r>
            <a:r>
              <a:rPr lang="ru-RU" sz="1600" b="1" dirty="0" smtClean="0"/>
              <a:t> </a:t>
            </a:r>
            <a:r>
              <a:rPr lang="ru-RU" sz="1600" dirty="0" smtClean="0"/>
              <a:t>упражнять в счете в пределах 6.</a:t>
            </a:r>
          </a:p>
          <a:p>
            <a:endParaRPr lang="ru-RU" sz="1600" dirty="0" smtClean="0"/>
          </a:p>
          <a:p>
            <a:r>
              <a:rPr lang="ru-RU" sz="2000" b="1" dirty="0" smtClean="0"/>
              <a:t>Оборудование:</a:t>
            </a:r>
            <a:endParaRPr lang="ru-RU" sz="2000" dirty="0" smtClean="0"/>
          </a:p>
          <a:p>
            <a:r>
              <a:rPr lang="ru-RU" sz="1600" dirty="0" smtClean="0"/>
              <a:t>- пластина «Поп – </a:t>
            </a:r>
            <a:r>
              <a:rPr lang="ru-RU" sz="1600" dirty="0" err="1" smtClean="0"/>
              <a:t>Ит</a:t>
            </a:r>
            <a:r>
              <a:rPr lang="ru-RU" sz="1600" dirty="0" smtClean="0"/>
              <a:t>» (по количеству игроков);</a:t>
            </a:r>
          </a:p>
          <a:p>
            <a:r>
              <a:rPr lang="ru-RU" sz="1600" dirty="0" smtClean="0"/>
              <a:t>- карточки с примерами.</a:t>
            </a: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endParaRPr lang="ru-RU" sz="2400" b="1" u="sng" dirty="0" smtClean="0">
              <a:solidFill>
                <a:srgbClr val="7030A0"/>
              </a:solidFill>
            </a:endParaRPr>
          </a:p>
          <a:p>
            <a:endParaRPr lang="ru-RU" sz="2400" dirty="0"/>
          </a:p>
        </p:txBody>
      </p:sp>
      <p:pic>
        <p:nvPicPr>
          <p:cNvPr id="5" name="Рисунок 4" descr="C:\Users\User\Desktop\Фото к проекту мир дошкольника\16454649747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71546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300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58862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+mj-lt"/>
                <a:cs typeface="Arial" pitchFamily="34" charset="0"/>
              </a:rPr>
              <a:t>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" name="Рисунок 12" descr="C:\Users\User\Desktop\Фото к проекту мир дошкольника\16454662811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42148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Фото к проекту мир дошкольника\16454663749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86190"/>
            <a:ext cx="414340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357158" y="214290"/>
          <a:ext cx="8286807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2643182"/>
            <a:ext cx="85725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Дидактическая игра «Разноцветный кубик»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 для детей 3 – 4 лет</a:t>
            </a: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r>
              <a:rPr lang="ru-RU" sz="2000" b="1" dirty="0" smtClean="0"/>
              <a:t>Цель:</a:t>
            </a:r>
            <a:r>
              <a:rPr lang="ru-RU" sz="1600" b="1" dirty="0" smtClean="0"/>
              <a:t> </a:t>
            </a:r>
            <a:r>
              <a:rPr lang="ru-RU" sz="1600" dirty="0" smtClean="0"/>
              <a:t> закрепление знаний  цветов и их оттенков.</a:t>
            </a:r>
          </a:p>
          <a:p>
            <a:endParaRPr lang="ru-RU" sz="1600" dirty="0" smtClean="0"/>
          </a:p>
          <a:p>
            <a:r>
              <a:rPr lang="ru-RU" sz="2000" b="1" dirty="0" smtClean="0"/>
              <a:t>Оборудование:</a:t>
            </a:r>
            <a:endParaRPr lang="ru-RU" sz="2000" dirty="0" smtClean="0"/>
          </a:p>
          <a:p>
            <a:r>
              <a:rPr lang="ru-RU" sz="1600" dirty="0" smtClean="0"/>
              <a:t>- пластина «</a:t>
            </a:r>
            <a:r>
              <a:rPr lang="ru-RU" sz="1600" dirty="0" err="1" smtClean="0"/>
              <a:t>Симпл</a:t>
            </a:r>
            <a:r>
              <a:rPr lang="ru-RU" sz="1600" dirty="0" smtClean="0"/>
              <a:t>–</a:t>
            </a:r>
            <a:r>
              <a:rPr lang="ru-RU" sz="1600" dirty="0" err="1" smtClean="0"/>
              <a:t>Димпл</a:t>
            </a:r>
            <a:r>
              <a:rPr lang="ru-RU" sz="1600" dirty="0" smtClean="0"/>
              <a:t>»;</a:t>
            </a:r>
          </a:p>
          <a:p>
            <a:r>
              <a:rPr lang="ru-RU" sz="1600" dirty="0" smtClean="0"/>
              <a:t>- игровой кубик с основными цветами.</a:t>
            </a: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</p:txBody>
      </p:sp>
      <p:pic>
        <p:nvPicPr>
          <p:cNvPr id="7" name="Рисунок 6" descr="C:\Users\User\Desktop\Фото к проекту мир дошкольника\164546662828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286256"/>
            <a:ext cx="2358194" cy="203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к проекту мир дошкольника\1645466514823.jpg"/>
          <p:cNvPicPr/>
          <p:nvPr/>
        </p:nvPicPr>
        <p:blipFill rotWithShape="1">
          <a:blip r:embed="rId8" cstate="print"/>
          <a:srcRect t="6433"/>
          <a:stretch/>
        </p:blipFill>
        <p:spPr bwMode="auto">
          <a:xfrm>
            <a:off x="4143372" y="4357694"/>
            <a:ext cx="2143140" cy="19526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9" name="Рисунок 8" descr="C:\Users\User\Desktop\Фото к проекту мир дошкольника\164546643549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5214950"/>
            <a:ext cx="1300164" cy="12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1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</a:rPr>
              <a:t>    Дидактическая игра «Повтори» для детей 4 – 5 лет</a:t>
            </a:r>
          </a:p>
          <a:p>
            <a:endParaRPr lang="ru-RU" sz="2400" b="1" u="sng" dirty="0" smtClean="0">
              <a:solidFill>
                <a:srgbClr val="7030A0"/>
              </a:solidFill>
            </a:endParaRPr>
          </a:p>
          <a:p>
            <a:endParaRPr lang="ru-RU" sz="24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857232"/>
            <a:ext cx="86439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развитие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слухоречевой памяти</a:t>
            </a:r>
            <a:r>
              <a:rPr lang="ru-RU" sz="1600" dirty="0" smtClean="0">
                <a:latin typeface="+mj-lt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Оборудование: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пластина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Симпл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-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Димпл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7030A0"/>
                </a:solidFill>
              </a:rPr>
              <a:t>Дидактическая игра «Запоминай -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ка</a:t>
            </a:r>
            <a:r>
              <a:rPr lang="ru-RU" sz="2400" b="1" u="sng" dirty="0" smtClean="0">
                <a:solidFill>
                  <a:srgbClr val="7030A0"/>
                </a:solidFill>
              </a:rPr>
              <a:t>» для детей 4 – 5 лет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C:\Users\User\Desktop\Фото к проекту мир дошкольника\16454665744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071546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к проекту мир дошкольника\16454694609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71942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0034" y="3857628"/>
            <a:ext cx="4143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Arial" pitchFamily="34" charset="0"/>
              </a:rPr>
              <a:t>Цель: 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развитие зрительной памяти;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Arial" pitchFamily="34" charset="0"/>
              </a:rPr>
              <a:t>Оборудование:</a:t>
            </a:r>
            <a:endParaRPr lang="ru-RU" sz="20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пластина «</a:t>
            </a:r>
            <a:r>
              <a:rPr lang="ru-RU" sz="1600" dirty="0" err="1" smtClean="0">
                <a:cs typeface="Arial" pitchFamily="34" charset="0"/>
              </a:rPr>
              <a:t>Симпл</a:t>
            </a:r>
            <a:r>
              <a:rPr lang="ru-RU" sz="1600" dirty="0" smtClean="0">
                <a:cs typeface="Arial" pitchFamily="34" charset="0"/>
              </a:rPr>
              <a:t> – </a:t>
            </a:r>
            <a:r>
              <a:rPr lang="ru-RU" sz="1600" dirty="0" err="1" smtClean="0">
                <a:cs typeface="Arial" pitchFamily="34" charset="0"/>
              </a:rPr>
              <a:t>Димпл</a:t>
            </a:r>
            <a:r>
              <a:rPr lang="ru-RU" sz="1600" dirty="0" smtClean="0">
                <a:cs typeface="Arial" pitchFamily="34" charset="0"/>
              </a:rPr>
              <a:t>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 цветные карандаши (или фломастеры)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1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 Дидактическая игра «Нажми количество слогов на пластине»  для детей 5 – 7 лет</a:t>
            </a: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r>
              <a:rPr lang="ru-RU" sz="2000" b="1" dirty="0" smtClean="0"/>
              <a:t>Цель:</a:t>
            </a:r>
            <a:r>
              <a:rPr lang="ru-RU" sz="1600" b="1" dirty="0" smtClean="0"/>
              <a:t> </a:t>
            </a:r>
            <a:r>
              <a:rPr lang="ru-RU" sz="1600" dirty="0" smtClean="0"/>
              <a:t>закрепление умения делить слова на слоги;</a:t>
            </a:r>
          </a:p>
          <a:p>
            <a:endParaRPr lang="ru-RU" sz="1600" dirty="0" smtClean="0"/>
          </a:p>
          <a:p>
            <a:r>
              <a:rPr lang="ru-RU" sz="2000" b="1" dirty="0" smtClean="0"/>
              <a:t>Оборудование:</a:t>
            </a:r>
            <a:endParaRPr lang="ru-RU" sz="2000" dirty="0" smtClean="0"/>
          </a:p>
          <a:p>
            <a:r>
              <a:rPr lang="ru-RU" sz="1600" dirty="0" smtClean="0"/>
              <a:t>- пластина «</a:t>
            </a:r>
            <a:r>
              <a:rPr lang="ru-RU" sz="1600" dirty="0" err="1" smtClean="0"/>
              <a:t>Симпл</a:t>
            </a:r>
            <a:r>
              <a:rPr lang="ru-RU" sz="1600" dirty="0" smtClean="0"/>
              <a:t> – </a:t>
            </a:r>
            <a:r>
              <a:rPr lang="ru-RU" sz="1600" dirty="0" err="1" smtClean="0"/>
              <a:t>Димпл</a:t>
            </a:r>
            <a:r>
              <a:rPr lang="ru-RU" sz="1600" dirty="0" smtClean="0"/>
              <a:t>» (по количеству игроков);</a:t>
            </a:r>
          </a:p>
          <a:p>
            <a:pPr>
              <a:buFontTx/>
              <a:buChar char="-"/>
            </a:pPr>
            <a:r>
              <a:rPr lang="ru-RU" sz="1600" dirty="0" smtClean="0"/>
              <a:t>карточки с изображением предметов, состоящих из одного, двух или трех слогов.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endParaRPr lang="ru-RU" sz="2400" b="1" u="sng" dirty="0" smtClean="0">
              <a:solidFill>
                <a:srgbClr val="7030A0"/>
              </a:solidFill>
            </a:endParaRPr>
          </a:p>
          <a:p>
            <a:endParaRPr lang="ru-RU" sz="24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300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58862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+mj-lt"/>
                <a:cs typeface="Arial" pitchFamily="34" charset="0"/>
              </a:rPr>
              <a:t>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Рисунок 8" descr="C:\Users\User\Desktop\Фото к проекту мир дошкольника\16454666282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14686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etsad-shop.ru/images/thumbnails/550/450/detailed/89/delim-slova-na-slogi-1.1_f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071810"/>
            <a:ext cx="3500462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357166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      Актуальность темы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9220" name="Picture 4" descr="https://i.pinimg.com/originals/93/fe/c9/93fec9629d4c395beb8666732d7de19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2786058"/>
            <a:ext cx="5715008" cy="3500445"/>
          </a:xfrm>
          <a:prstGeom prst="rect">
            <a:avLst/>
          </a:prstGeom>
          <a:noFill/>
        </p:spPr>
      </p:pic>
      <p:pic>
        <p:nvPicPr>
          <p:cNvPr id="9222" name="Picture 6" descr="https://im0-tub-ru.yandex.net/i?id=fddd470abb4d2fc64a6da359c458a19e-l&amp;ref=rim&amp;n=13&amp;w=1080&amp;h=10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85926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1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</a:rPr>
              <a:t>    Дидактическая игра «Цветочек» для детей 5 – 6 лет</a:t>
            </a:r>
          </a:p>
          <a:p>
            <a:endParaRPr lang="ru-RU" sz="2400" b="1" u="sng" dirty="0" smtClean="0">
              <a:solidFill>
                <a:srgbClr val="7030A0"/>
              </a:solidFill>
            </a:endParaRPr>
          </a:p>
          <a:p>
            <a:endParaRPr lang="ru-RU" sz="24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857232"/>
            <a:ext cx="864396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развитие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фонематического слуха,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+mj-lt"/>
                <a:cs typeface="Arial" pitchFamily="34" charset="0"/>
              </a:rPr>
              <a:t>Расширение словарного запаса;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Оборудование: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пластина «Поп –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6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7030A0"/>
                </a:solidFill>
              </a:rPr>
              <a:t>Дидактическая игра «Поймай слог» для детей 6 – 7 лет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C:\Users\User\Desktop\Фото к проекту мир дошкольника\16454665744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00034" y="3857628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Arial" pitchFamily="34" charset="0"/>
              </a:rPr>
              <a:t>Цель: 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1600" dirty="0" smtClean="0">
                <a:cs typeface="Arial" pitchFamily="34" charset="0"/>
              </a:rPr>
              <a:t>развитие фонематического слуха;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Arial" pitchFamily="34" charset="0"/>
              </a:rPr>
              <a:t>Оборудование:</a:t>
            </a:r>
            <a:endParaRPr lang="ru-RU" sz="20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cs typeface="Arial" pitchFamily="34" charset="0"/>
              </a:rPr>
              <a:t>пластина «Поп –</a:t>
            </a:r>
            <a:r>
              <a:rPr lang="ru-RU" sz="1600" dirty="0" err="1" smtClean="0">
                <a:cs typeface="Arial" pitchFamily="34" charset="0"/>
              </a:rPr>
              <a:t>Ит</a:t>
            </a:r>
            <a:r>
              <a:rPr lang="ru-RU" sz="1600" dirty="0" smtClean="0">
                <a:cs typeface="Arial" pitchFamily="34" charset="0"/>
              </a:rPr>
              <a:t>»;</a:t>
            </a:r>
          </a:p>
        </p:txBody>
      </p:sp>
      <p:pic>
        <p:nvPicPr>
          <p:cNvPr id="9" name="Рисунок 8" descr="C:\Users\User\Desktop\Фото к проекту мир дошкольника\16454666282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357694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 к проекту мир дошкольника\16454665148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357694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357166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При создании игр были использованы: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Дидактическая игра «Соберем бусы» для детей 3-4 лет.</a:t>
            </a: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5860"/>
            <a:ext cx="8286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*** При создании игры (вариант 2)были использованы иллюстративные карточки, сделанные самостоятельно в программе «</a:t>
            </a:r>
            <a:r>
              <a:rPr lang="en-US" sz="1400" dirty="0" smtClean="0"/>
              <a:t>Microsoft Office WORLD</a:t>
            </a:r>
            <a:r>
              <a:rPr lang="ru-RU" sz="1400" dirty="0" smtClean="0"/>
              <a:t>»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Дидактическая игра "Изучаем геометрические фигуры: прямоугольник, квадрат, треугольник"  для детей 3-4 лет.</a:t>
            </a:r>
          </a:p>
          <a:p>
            <a:r>
              <a:rPr lang="ru-RU" sz="1400" dirty="0" smtClean="0"/>
              <a:t>*** При создании игры были использованы иллюстративные карточки сделанные самостоятельно в программе «</a:t>
            </a:r>
            <a:r>
              <a:rPr lang="en-US" sz="1400" dirty="0" smtClean="0"/>
              <a:t>Microsoft Office WORLD</a:t>
            </a:r>
            <a:r>
              <a:rPr lang="ru-RU" sz="1400" dirty="0" smtClean="0"/>
              <a:t>»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Дидактическая игра «Повтори узор» для детей 5- 7 лет.</a:t>
            </a:r>
          </a:p>
          <a:p>
            <a:r>
              <a:rPr lang="ru-RU" sz="1400" dirty="0" smtClean="0"/>
              <a:t>*** При создании игры были использованы иллюстративные карточки сделанные самостоятельно в программе «</a:t>
            </a:r>
            <a:r>
              <a:rPr lang="en-US" sz="1400" dirty="0" smtClean="0"/>
              <a:t>Microsoft Office WORLD</a:t>
            </a:r>
            <a:r>
              <a:rPr lang="ru-RU" sz="1400" dirty="0" smtClean="0"/>
              <a:t>» 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Дидактическая игра «Реши пример» для детей 5-6 лет.</a:t>
            </a:r>
          </a:p>
          <a:p>
            <a:r>
              <a:rPr lang="ru-RU" sz="1400" dirty="0" smtClean="0"/>
              <a:t>*** При создании игры были использованы иллюстративные карточки сделанные самостоятельно в программе "</a:t>
            </a:r>
            <a:r>
              <a:rPr lang="en-US" sz="1400" dirty="0" smtClean="0"/>
              <a:t>Microsoft Office WORLD</a:t>
            </a:r>
            <a:r>
              <a:rPr lang="ru-RU" sz="1400" dirty="0" smtClean="0"/>
              <a:t>»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Дидактическая  игра «Нажми количество слогов  на пластине» для детей 5-7 лет.</a:t>
            </a:r>
            <a:endParaRPr lang="ru-RU" sz="1600" dirty="0" smtClean="0"/>
          </a:p>
          <a:p>
            <a:r>
              <a:rPr lang="ru-RU" sz="1400" dirty="0" smtClean="0"/>
              <a:t>*** При создании игры был использован иллюстративный материал из дидактического пособия "Делим слова на слоги" для занятий в группах детских садов и индивидуально , арт. Д - 226, Весна - Дизайн </a:t>
            </a:r>
            <a:endParaRPr lang="ru-RU" sz="14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357166"/>
            <a:ext cx="66437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Список  литературы:</a:t>
            </a:r>
          </a:p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357298"/>
            <a:ext cx="86439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1. Дидактические игры и упражнения по сенсорному воспитанию дошкольников [Текст] / [Л.А.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Венгер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, Э.Г. Пилюгина, З.Н. Максимова и др.] ; Под ред. Л.А.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Венгера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. - 2-е изд.,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перераб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. - Москва : Просвещение, 1978. - 96 с., 12 л. ил. : ил.; 20 см. - (Пособие для воспитателя детского сада)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Сербина Е.В.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Математика для малышей :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Мл.разновозраст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. группа) : Кн. для воспитателя дет. Сада - М. : Просвещение, 1992 77,[3] с. : ил.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Швайко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Г.С. Игры и игровые упражнения для развития речи: Кн. Для воспитателей дет.сада/ под ред. В.В.Гербовой.-2-е издание.,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испр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М.:Просвещение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1988.-64с.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5" name="Picture 3" descr="https://i.pinimg.com/originals/f7/62/36/f7623618c832fb229e6562a65e9553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286256"/>
            <a:ext cx="1999484" cy="2010451"/>
          </a:xfrm>
          <a:prstGeom prst="rect">
            <a:avLst/>
          </a:prstGeom>
          <a:noFill/>
        </p:spPr>
      </p:pic>
      <p:pic>
        <p:nvPicPr>
          <p:cNvPr id="3077" name="Picture 5" descr="https://images.wbstatic.net/big/new/34770000/3477834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000504"/>
            <a:ext cx="192882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50098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Практическая  апробация: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Индивидуальные и подгрупповые занятия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Отдел6\Desktop\1646042167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571882" cy="4762509"/>
          </a:xfrm>
          <a:prstGeom prst="rect">
            <a:avLst/>
          </a:prstGeom>
          <a:noFill/>
        </p:spPr>
      </p:pic>
      <p:pic>
        <p:nvPicPr>
          <p:cNvPr id="1027" name="Picture 3" descr="C:\Users\Отдел6\Desktop\1646042232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643050"/>
            <a:ext cx="3357586" cy="4713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s://fs.znanio.ru/d5af0e/50/ba/050d39c07542f81a4c41d942f799c89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7269864" cy="5300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77867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   </a:t>
            </a:r>
            <a:r>
              <a:rPr lang="ru-RU" sz="4400" b="1" dirty="0" smtClean="0">
                <a:solidFill>
                  <a:srgbClr val="C00000"/>
                </a:solidFill>
              </a:rPr>
              <a:t>Цели данной методической разработки способствуют: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Развитию внимания; мелкой моторики у детей; мышлению;</a:t>
            </a:r>
          </a:p>
          <a:p>
            <a:endParaRPr lang="ru-RU" b="1" dirty="0" smtClean="0"/>
          </a:p>
          <a:p>
            <a:r>
              <a:rPr lang="ru-RU" b="1" dirty="0" smtClean="0"/>
              <a:t>Закреплению знаний основных цветов;</a:t>
            </a:r>
          </a:p>
          <a:p>
            <a:endParaRPr lang="ru-RU" b="1" dirty="0" smtClean="0"/>
          </a:p>
          <a:p>
            <a:r>
              <a:rPr lang="ru-RU" b="1" dirty="0" smtClean="0"/>
              <a:t>Обогащению тактильного восприятия;</a:t>
            </a:r>
          </a:p>
          <a:p>
            <a:endParaRPr lang="ru-RU" b="1" dirty="0" smtClean="0"/>
          </a:p>
          <a:p>
            <a:r>
              <a:rPr lang="ru-RU" b="1" dirty="0" smtClean="0"/>
              <a:t>Развитию умения чередовать цвета;</a:t>
            </a:r>
          </a:p>
          <a:p>
            <a:endParaRPr lang="ru-RU" b="1" dirty="0" smtClean="0"/>
          </a:p>
          <a:p>
            <a:r>
              <a:rPr lang="ru-RU" b="1" dirty="0" smtClean="0"/>
              <a:t>Закреплению  умения называть геометрические фигуры;</a:t>
            </a:r>
          </a:p>
          <a:p>
            <a:endParaRPr lang="ru-RU" b="1" dirty="0" smtClean="0"/>
          </a:p>
          <a:p>
            <a:r>
              <a:rPr lang="ru-RU" b="1" dirty="0" smtClean="0"/>
              <a:t>Расширению словарного запаса;</a:t>
            </a:r>
          </a:p>
          <a:p>
            <a:endParaRPr lang="ru-RU" b="1" dirty="0" smtClean="0"/>
          </a:p>
          <a:p>
            <a:r>
              <a:rPr lang="ru-RU" b="1" dirty="0" smtClean="0"/>
              <a:t>Упражнению в счете в пределах 6.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7" name="Picture 5" descr="https://im0-tub-ru.yandex.net/i?id=c673264e454bdcef2741911eca5cc19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500570"/>
            <a:ext cx="3441684" cy="2170493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643050"/>
            <a:ext cx="569591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https://cdn.pixabay.com/photo/2014/10/24/09/03/quality-500950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571504" cy="571504"/>
          </a:xfrm>
          <a:prstGeom prst="rect">
            <a:avLst/>
          </a:prstGeom>
          <a:noFill/>
        </p:spPr>
      </p:pic>
      <p:pic>
        <p:nvPicPr>
          <p:cNvPr id="8199" name="Picture 7" descr="https://enzo.ru/upload/medialibrary/7c3/7c31e1f14e6d42cc3cdafb8c99b61f4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285992"/>
            <a:ext cx="500066" cy="500066"/>
          </a:xfrm>
          <a:prstGeom prst="rect">
            <a:avLst/>
          </a:prstGeom>
          <a:noFill/>
        </p:spPr>
      </p:pic>
      <p:pic>
        <p:nvPicPr>
          <p:cNvPr id="9" name="Picture 3" descr="https://cdn.pixabay.com/photo/2014/10/24/09/03/quality-500950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86058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7" descr="https://enzo.ru/upload/medialibrary/7c3/7c31e1f14e6d42cc3cdafb8c99b61f4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357562"/>
            <a:ext cx="500066" cy="500066"/>
          </a:xfrm>
          <a:prstGeom prst="rect">
            <a:avLst/>
          </a:prstGeom>
          <a:noFill/>
        </p:spPr>
      </p:pic>
      <p:pic>
        <p:nvPicPr>
          <p:cNvPr id="11" name="Picture 3" descr="https://cdn.pixabay.com/photo/2014/10/24/09/03/quality-500950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571504" cy="571504"/>
          </a:xfrm>
          <a:prstGeom prst="rect">
            <a:avLst/>
          </a:prstGeom>
          <a:noFill/>
        </p:spPr>
      </p:pic>
      <p:pic>
        <p:nvPicPr>
          <p:cNvPr id="12" name="Picture 3" descr="https://cdn.pixabay.com/photo/2014/10/24/09/03/quality-500950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00636"/>
            <a:ext cx="571504" cy="571504"/>
          </a:xfrm>
          <a:prstGeom prst="rect">
            <a:avLst/>
          </a:prstGeom>
          <a:noFill/>
        </p:spPr>
      </p:pic>
      <p:pic>
        <p:nvPicPr>
          <p:cNvPr id="13" name="Picture 7" descr="https://enzo.ru/upload/medialibrary/7c3/7c31e1f14e6d42cc3cdafb8c99b61f4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429132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</a:t>
            </a:r>
            <a:r>
              <a:rPr lang="ru-RU" sz="3600" b="1" dirty="0" smtClean="0">
                <a:solidFill>
                  <a:srgbClr val="C00000"/>
                </a:solidFill>
              </a:rPr>
              <a:t>Структура методической разработки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Дидактические игры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 использованием «Поп - </a:t>
            </a:r>
            <a:r>
              <a:rPr lang="ru-RU" sz="3200" b="1" dirty="0" err="1" smtClean="0">
                <a:solidFill>
                  <a:srgbClr val="7030A0"/>
                </a:solidFill>
              </a:rPr>
              <a:t>Ит</a:t>
            </a:r>
            <a:r>
              <a:rPr lang="ru-RU" sz="3200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71678"/>
            <a:ext cx="6500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 smtClean="0">
                <a:latin typeface="+mj-lt"/>
                <a:ea typeface="Times New Roman" pitchFamily="18" charset="0"/>
                <a:cs typeface="Arial" pitchFamily="34" charset="0"/>
              </a:rPr>
              <a:t> Дидактическая игра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«Соберем бусы» </a:t>
            </a:r>
            <a:r>
              <a:rPr lang="ru-RU" sz="1600" b="1" dirty="0" smtClean="0">
                <a:latin typeface="+mj-lt"/>
                <a:ea typeface="Times New Roman" pitchFamily="18" charset="0"/>
                <a:cs typeface="Arial" pitchFamily="34" charset="0"/>
              </a:rPr>
              <a:t>для детей 3 - 4 лет.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 smtClean="0">
                <a:latin typeface="+mj-lt"/>
                <a:cs typeface="Arial" pitchFamily="34" charset="0"/>
              </a:rPr>
              <a:t> Дидактическая игра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«Отгадай заданный цвет» </a:t>
            </a:r>
            <a:r>
              <a:rPr lang="ru-RU" sz="1600" b="1" dirty="0" smtClean="0">
                <a:latin typeface="+mj-lt"/>
                <a:cs typeface="Arial" pitchFamily="34" charset="0"/>
              </a:rPr>
              <a:t>для детей 3 - 4 лет.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 smtClean="0">
                <a:latin typeface="+mj-lt"/>
                <a:cs typeface="Arial" pitchFamily="34" charset="0"/>
              </a:rPr>
              <a:t> Дидактическая игра «Разложи по цветам» для детей 3 - 4 лет.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 smtClean="0">
                <a:latin typeface="+mj-lt"/>
                <a:cs typeface="Arial" pitchFamily="34" charset="0"/>
              </a:rPr>
              <a:t> Дидактическая игра "Изучаем геометрические формы: прямоугольник, квадрат, треугольник"  для детей 3 - 4 лет.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 smtClean="0">
                <a:latin typeface="+mj-lt"/>
                <a:cs typeface="Arial" pitchFamily="34" charset="0"/>
              </a:rPr>
              <a:t> Дидактическая  игра «Смотри, не пропусти» для детей 3 - 5 лет.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 smtClean="0">
                <a:latin typeface="+mj-lt"/>
                <a:cs typeface="Arial" pitchFamily="34" charset="0"/>
              </a:rPr>
              <a:t> Дидактическая игра "Я знаю…….»    3 - 5 лет.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 smtClean="0">
                <a:latin typeface="+mj-lt"/>
                <a:cs typeface="Arial" pitchFamily="34" charset="0"/>
              </a:rPr>
              <a:t> Дидактическая игра «Я умею считать» для детей 4 - 6 лет.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 smtClean="0">
                <a:latin typeface="+mj-lt"/>
                <a:cs typeface="Arial" pitchFamily="34" charset="0"/>
              </a:rPr>
              <a:t> Дидактическая игра «Повтори узор» для детей 5 - 7 лет.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 smtClean="0">
                <a:latin typeface="+mj-lt"/>
                <a:ea typeface="Times New Roman" pitchFamily="18" charset="0"/>
                <a:cs typeface="Arial" pitchFamily="34" charset="0"/>
              </a:rPr>
              <a:t>Дидактическая игра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«Реши пример» </a:t>
            </a:r>
            <a:r>
              <a:rPr lang="ru-RU" sz="1600" b="1" dirty="0" smtClean="0">
                <a:latin typeface="+mj-lt"/>
                <a:ea typeface="Times New Roman" pitchFamily="18" charset="0"/>
                <a:cs typeface="Arial" pitchFamily="34" charset="0"/>
              </a:rPr>
              <a:t>для детей 5 - 7 лет.</a:t>
            </a:r>
            <a:r>
              <a:rPr lang="ru-RU" sz="1600" b="1" dirty="0" smtClean="0"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7" name="Рисунок 6" descr="C:\Users\User\Desktop\Фото к проекту мир дошкольника\16454649747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86256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к проекту мир дошкольника\16454650598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000240"/>
            <a:ext cx="20002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7868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</a:t>
            </a:r>
            <a:r>
              <a:rPr lang="ru-RU" sz="3600" b="1" dirty="0" smtClean="0">
                <a:solidFill>
                  <a:srgbClr val="C00000"/>
                </a:solidFill>
              </a:rPr>
              <a:t>Структура методической разработки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Дидактические игры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 использованием «</a:t>
            </a:r>
            <a:r>
              <a:rPr lang="ru-RU" sz="3200" b="1" dirty="0" err="1" smtClean="0">
                <a:solidFill>
                  <a:srgbClr val="7030A0"/>
                </a:solidFill>
              </a:rPr>
              <a:t>Симпл</a:t>
            </a:r>
            <a:r>
              <a:rPr lang="ru-RU" sz="3200" b="1" dirty="0" smtClean="0">
                <a:solidFill>
                  <a:srgbClr val="7030A0"/>
                </a:solidFill>
              </a:rPr>
              <a:t> - </a:t>
            </a:r>
            <a:r>
              <a:rPr lang="ru-RU" sz="3200" b="1" dirty="0" err="1" smtClean="0">
                <a:solidFill>
                  <a:srgbClr val="7030A0"/>
                </a:solidFill>
              </a:rPr>
              <a:t>Димпл</a:t>
            </a:r>
            <a:r>
              <a:rPr lang="ru-RU" sz="3200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ru-RU" sz="1600" b="1" dirty="0" smtClean="0"/>
              <a:t> Дидактическая игра «Разноцветный кубик» для детей 3 - 4 лет.</a:t>
            </a:r>
          </a:p>
          <a:p>
            <a:pPr>
              <a:buFontTx/>
              <a:buChar char="-"/>
            </a:pPr>
            <a:endParaRPr lang="ru-RU" sz="1600" b="1" dirty="0" smtClean="0"/>
          </a:p>
          <a:p>
            <a:pPr>
              <a:buFontTx/>
              <a:buChar char="-"/>
            </a:pPr>
            <a:r>
              <a:rPr lang="ru-RU" sz="1600" b="1" dirty="0" smtClean="0"/>
              <a:t> Дидактическая игра «Повтори» для детей 5-6 лет.</a:t>
            </a:r>
          </a:p>
          <a:p>
            <a:pPr>
              <a:buFontTx/>
              <a:buChar char="-"/>
            </a:pPr>
            <a:endParaRPr lang="ru-RU" sz="1600" b="1" dirty="0" smtClean="0"/>
          </a:p>
          <a:p>
            <a:r>
              <a:rPr lang="ru-RU" sz="1600" b="1" dirty="0" smtClean="0"/>
              <a:t>- Дидактическая игра «Запоминай-ка» для детей 5-6 лет.</a:t>
            </a:r>
          </a:p>
          <a:p>
            <a:endParaRPr lang="ru-RU" sz="1600" b="1" dirty="0" smtClean="0"/>
          </a:p>
          <a:p>
            <a:pPr>
              <a:buFontTx/>
              <a:buChar char="-"/>
            </a:pPr>
            <a:r>
              <a:rPr lang="ru-RU" sz="1600" b="1" dirty="0" smtClean="0"/>
              <a:t> Дидактическая  игра «Нажми слоги на пластине » для детей 5-6 лет.</a:t>
            </a:r>
          </a:p>
          <a:p>
            <a:pPr>
              <a:buFontTx/>
              <a:buChar char="-"/>
            </a:pPr>
            <a:endParaRPr lang="ru-RU" sz="1600" b="1" dirty="0" smtClean="0"/>
          </a:p>
          <a:p>
            <a:pPr>
              <a:buFontTx/>
              <a:buChar char="-"/>
            </a:pPr>
            <a:r>
              <a:rPr lang="ru-RU" sz="1600" b="1" dirty="0" smtClean="0"/>
              <a:t> Дидактическая  игра «Цветочек » для детей 5-6 лет.</a:t>
            </a:r>
          </a:p>
          <a:p>
            <a:pPr>
              <a:buFontTx/>
              <a:buChar char="-"/>
            </a:pPr>
            <a:endParaRPr lang="ru-RU" sz="1600" b="1" dirty="0" smtClean="0"/>
          </a:p>
          <a:p>
            <a:r>
              <a:rPr lang="ru-RU" sz="1600" b="1" dirty="0" smtClean="0"/>
              <a:t>- Дидактическая игра «Поймай слог»для детей 6 - 7 лет.</a:t>
            </a:r>
          </a:p>
          <a:p>
            <a:pPr algn="ctr"/>
            <a:endParaRPr lang="ru-RU" sz="1600" b="1" dirty="0" smtClean="0">
              <a:solidFill>
                <a:srgbClr val="7030A0"/>
              </a:solidFill>
            </a:endParaRPr>
          </a:p>
          <a:p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C:\Users\User\Desktop\Фото к проекту мир дошкольника\16454665744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000240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к проекту мир дошкольника\16454665148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357694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357158" y="214290"/>
          <a:ext cx="8286807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158" y="2571744"/>
            <a:ext cx="85725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/>
              <a:t> </a:t>
            </a:r>
            <a:r>
              <a:rPr lang="ru-RU" sz="2400" b="1" u="sng" dirty="0" smtClean="0">
                <a:solidFill>
                  <a:srgbClr val="7030A0"/>
                </a:solidFill>
              </a:rPr>
              <a:t>Дидактическая игра «Отгадай заданный цвет»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 для детей 3 – 4 лет</a:t>
            </a:r>
          </a:p>
          <a:p>
            <a:pPr algn="ctr"/>
            <a:endParaRPr lang="ru-RU" sz="2000" b="1" u="sng" dirty="0" smtClean="0">
              <a:solidFill>
                <a:srgbClr val="7030A0"/>
              </a:solidFill>
            </a:endParaRPr>
          </a:p>
          <a:p>
            <a:r>
              <a:rPr lang="ru-RU" sz="2000" b="1" dirty="0" smtClean="0"/>
              <a:t>   Цель: </a:t>
            </a:r>
            <a:r>
              <a:rPr lang="ru-RU" sz="2000" dirty="0" smtClean="0"/>
              <a:t> </a:t>
            </a:r>
            <a:r>
              <a:rPr lang="ru-RU" sz="1600" dirty="0" smtClean="0"/>
              <a:t>закрепление умения называть основные цвета;</a:t>
            </a:r>
          </a:p>
          <a:p>
            <a:endParaRPr lang="ru-RU" sz="2000" dirty="0" smtClean="0"/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123" name="Рисунок 4" descr="164546497477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4572008"/>
            <a:ext cx="1674718" cy="180821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0034" y="0"/>
            <a:ext cx="650085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Оборудование: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пластина «Поп –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» (по количеству игроков);</a:t>
            </a:r>
            <a:endParaRPr lang="ru-RU" sz="16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:\Users\User\Desktop\Фото к проекту мир дошкольника\164546505981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714884"/>
            <a:ext cx="1500198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357166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</a:rPr>
              <a:t>    Дидактическая игра «Соберем бусы» для детей 3 – 4 лет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/>
              <a:t>  </a:t>
            </a:r>
          </a:p>
          <a:p>
            <a:r>
              <a:rPr lang="ru-RU" sz="2000" b="1" dirty="0" smtClean="0"/>
              <a:t>Цель: </a:t>
            </a:r>
            <a:r>
              <a:rPr lang="ru-RU" sz="2000" dirty="0" smtClean="0"/>
              <a:t> </a:t>
            </a:r>
            <a:r>
              <a:rPr lang="ru-RU" sz="1600" dirty="0" smtClean="0"/>
              <a:t>развитие умения чередовать цвета, выявлять закономерность;</a:t>
            </a:r>
          </a:p>
          <a:p>
            <a:endParaRPr lang="ru-RU" sz="2000" dirty="0" smtClean="0"/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123" name="Рисунок 4" descr="16454649747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857628"/>
            <a:ext cx="2246222" cy="2425268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0034" y="0"/>
            <a:ext cx="650085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Оборудование: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пластина «Поп –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(по количеству игроков);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разноцветные шарики;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+mj-lt"/>
                <a:cs typeface="Arial" pitchFamily="34" charset="0"/>
              </a:rPr>
              <a:t> схемы.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:\Users\User\Desktop\мои конкурсы 2022\Мир дошкольника -первый опыт\Фото к проекту мир дошкольника\16456222115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572008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3357562"/>
            <a:ext cx="4707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429000"/>
            <a:ext cx="4769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982998"/>
            <a:ext cx="4647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3" name="Рисунок 3" descr="16454651584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214554"/>
            <a:ext cx="4224584" cy="4040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357167"/>
            <a:ext cx="88583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7030A0"/>
                </a:solidFill>
              </a:rPr>
              <a:t> </a:t>
            </a:r>
            <a:r>
              <a:rPr lang="ru-RU" sz="2400" b="1" u="sng" dirty="0" smtClean="0">
                <a:solidFill>
                  <a:srgbClr val="7030A0"/>
                </a:solidFill>
              </a:rPr>
              <a:t>Дидактическая игра «Разложи по цветам»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 для детей 3 – 4 лет</a:t>
            </a: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r>
              <a:rPr lang="ru-RU" sz="2000" b="1" dirty="0" smtClean="0"/>
              <a:t>Цель:</a:t>
            </a:r>
            <a:r>
              <a:rPr lang="ru-RU" sz="2400" b="1" dirty="0" smtClean="0"/>
              <a:t> </a:t>
            </a:r>
            <a:r>
              <a:rPr lang="ru-RU" sz="2400" dirty="0" smtClean="0"/>
              <a:t> </a:t>
            </a:r>
            <a:r>
              <a:rPr lang="ru-RU" sz="1600" dirty="0" smtClean="0"/>
              <a:t>формирование умения различать и правильно называть основные цвета </a:t>
            </a:r>
            <a:r>
              <a:rPr lang="ru-RU" sz="1600" i="1" dirty="0" smtClean="0"/>
              <a:t>(красный, синий, зеленый, желтый)</a:t>
            </a:r>
            <a:r>
              <a:rPr lang="ru-RU" sz="1600" dirty="0" smtClean="0"/>
              <a:t>; их оттенки (оранжевый, </a:t>
            </a:r>
            <a:r>
              <a:rPr lang="ru-RU" sz="1600" dirty="0" err="1" smtClean="0"/>
              <a:t>голубой</a:t>
            </a:r>
            <a:r>
              <a:rPr lang="ru-RU" sz="1600" dirty="0" smtClean="0"/>
              <a:t>, фиолетовый)</a:t>
            </a:r>
          </a:p>
          <a:p>
            <a:endParaRPr lang="ru-RU" sz="1600" dirty="0" smtClean="0"/>
          </a:p>
          <a:p>
            <a:r>
              <a:rPr lang="ru-RU" sz="2000" b="1" dirty="0" smtClean="0"/>
              <a:t>Оборудование:</a:t>
            </a:r>
            <a:endParaRPr lang="ru-RU" sz="2000" dirty="0" smtClean="0"/>
          </a:p>
          <a:p>
            <a:r>
              <a:rPr lang="ru-RU" sz="1600" dirty="0" smtClean="0"/>
              <a:t>- пластина «Поп –</a:t>
            </a:r>
            <a:r>
              <a:rPr lang="ru-RU" sz="1600" dirty="0" err="1" smtClean="0"/>
              <a:t>Ит</a:t>
            </a:r>
            <a:r>
              <a:rPr lang="ru-RU" sz="1600" dirty="0" smtClean="0"/>
              <a:t>»(по количеству игроков);</a:t>
            </a:r>
          </a:p>
          <a:p>
            <a:r>
              <a:rPr lang="ru-RU" sz="1600" dirty="0" smtClean="0"/>
              <a:t>- набор разноцветных медведей;</a:t>
            </a:r>
          </a:p>
          <a:p>
            <a:r>
              <a:rPr lang="ru-RU" sz="1600" dirty="0" smtClean="0"/>
              <a:t>- пинцет (по количеству игроков);</a:t>
            </a:r>
          </a:p>
          <a:p>
            <a:r>
              <a:rPr lang="ru-RU" sz="1600" dirty="0" smtClean="0"/>
              <a:t>- набор стаканчиков по цветам.</a:t>
            </a:r>
            <a:endParaRPr lang="ru-RU" sz="1600" b="1" u="sng" dirty="0" smtClean="0">
              <a:solidFill>
                <a:srgbClr val="7030A0"/>
              </a:solidFill>
            </a:endParaRPr>
          </a:p>
          <a:p>
            <a:pPr algn="ctr"/>
            <a:endParaRPr lang="ru-RU" sz="2600" b="1" u="sng" dirty="0" smtClean="0">
              <a:solidFill>
                <a:srgbClr val="7030A0"/>
              </a:solidFill>
            </a:endParaRPr>
          </a:p>
          <a:p>
            <a:pPr algn="ctr"/>
            <a:endParaRPr lang="ru-RU" sz="2600" b="1" u="sng" dirty="0" smtClean="0">
              <a:solidFill>
                <a:srgbClr val="7030A0"/>
              </a:solidFill>
            </a:endParaRPr>
          </a:p>
        </p:txBody>
      </p:sp>
      <p:pic>
        <p:nvPicPr>
          <p:cNvPr id="16" name="Рисунок 15" descr="C:\Users\User\Desktop\16454652498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428868"/>
            <a:ext cx="440056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Фото к проекту мир дошкольника\16454650598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Фото к проекту мир дошкольника\16454649747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071942"/>
            <a:ext cx="1500198" cy="169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006828/f69ff888-82f3-4538-b19d-934b46a5f1c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1"/>
            <a:ext cx="83582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Дидактическая игра «Изучаем геометрические фигуры: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прямоугольник, квадрат, треугольник»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 для детей 3 – 4 лет</a:t>
            </a: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  <a:p>
            <a:r>
              <a:rPr lang="ru-RU" sz="2000" b="1" dirty="0" smtClean="0"/>
              <a:t>Цель:</a:t>
            </a:r>
            <a:r>
              <a:rPr lang="ru-RU" sz="1600" b="1" dirty="0" smtClean="0"/>
              <a:t> </a:t>
            </a:r>
            <a:r>
              <a:rPr lang="ru-RU" sz="1600" dirty="0" smtClean="0"/>
              <a:t>развитие умения называть геометрические фигуры.</a:t>
            </a:r>
          </a:p>
          <a:p>
            <a:endParaRPr lang="ru-RU" sz="1600" dirty="0" smtClean="0"/>
          </a:p>
          <a:p>
            <a:r>
              <a:rPr lang="ru-RU" sz="2000" b="1" dirty="0" smtClean="0"/>
              <a:t>Оборудование:</a:t>
            </a:r>
            <a:endParaRPr lang="ru-RU" sz="2000" dirty="0" smtClean="0"/>
          </a:p>
          <a:p>
            <a:r>
              <a:rPr lang="ru-RU" sz="1600" dirty="0" smtClean="0"/>
              <a:t>- пластина «Поп –</a:t>
            </a:r>
            <a:r>
              <a:rPr lang="ru-RU" sz="1600" dirty="0" err="1" smtClean="0"/>
              <a:t>Ит</a:t>
            </a:r>
            <a:r>
              <a:rPr lang="ru-RU" sz="1600" dirty="0" smtClean="0"/>
              <a:t>» (по количеству игроков);</a:t>
            </a:r>
          </a:p>
          <a:p>
            <a:r>
              <a:rPr lang="ru-RU" sz="1600" dirty="0" smtClean="0"/>
              <a:t>- карточки с геометрическими фигурами (прямоугольник, треугольник, квадрат);</a:t>
            </a:r>
          </a:p>
          <a:p>
            <a:pPr algn="ctr"/>
            <a:endParaRPr lang="ru-RU" sz="2400" b="1" u="sng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 descr="C:\Users\User\Desktop\мои конкурсы 2022\Мир дошкольника -первый опыт\Фото к проекту мир дошкольника\1645725767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48577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к проекту мир дошкольника\16454649747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643570" y="3357562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1274</Words>
  <PresentationFormat>Экран (4:3)</PresentationFormat>
  <Paragraphs>326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79</cp:revision>
  <dcterms:created xsi:type="dcterms:W3CDTF">2022-02-19T20:28:43Z</dcterms:created>
  <dcterms:modified xsi:type="dcterms:W3CDTF">2022-05-27T16:48:49Z</dcterms:modified>
</cp:coreProperties>
</file>