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7" r:id="rId3"/>
    <p:sldId id="278" r:id="rId4"/>
    <p:sldId id="25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82" r:id="rId19"/>
    <p:sldId id="296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04A5-3886-4474-953D-AF1238EBA3AC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674-8FC8-42BC-BFF4-3F1C20A9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D42B1C-087F-444B-91DE-5C3C280765FF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69.imageshack.us/img169/3782/ur72.jpg" TargetMode="External"/><Relationship Id="rId2" Type="http://schemas.openxmlformats.org/officeDocument/2006/relationships/hyperlink" Target="http://img0.bloggum.com/upload/lib/img/5018/500/r_tdv2x961wbk6isqc4j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7.privet.ru/lr/0932d9170b0a3f34046e6a4fcac6df40" TargetMode="External"/><Relationship Id="rId5" Type="http://schemas.openxmlformats.org/officeDocument/2006/relationships/hyperlink" Target="http://s52.radikal.ru/i137/0811/09/7158a9878ebe.png" TargetMode="External"/><Relationship Id="rId4" Type="http://schemas.openxmlformats.org/officeDocument/2006/relationships/hyperlink" Target="http://www.mouschool12.ucoz.ru/photos/novosti_2010-11/Solnishno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785794"/>
            <a:ext cx="6267464" cy="235745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Урок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обучения грамоте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по теме:  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429000"/>
            <a:ext cx="5786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Звуки  [Х], [Х]   и буква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Х,х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143512"/>
            <a:ext cx="5857916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Лопатина Татьяна Ивановна,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учитель начальных классов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ЧУ СОШ «Потенциал» г. Москвы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29698" name="Picture 2" descr="C:\Users\Дом\Desktop\Dendrocopos major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29221" cy="5976956"/>
          </a:xfrm>
          <a:prstGeom prst="rect">
            <a:avLst/>
          </a:prstGeom>
          <a:noFill/>
        </p:spPr>
      </p:pic>
      <p:pic>
        <p:nvPicPr>
          <p:cNvPr id="29699" name="Picture 3" descr="C:\Users\Дом\Desktop\petu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357718" cy="593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30722" name="Picture 2" descr="C:\Users\Дом\Desktop\тренировка-296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714488"/>
            <a:ext cx="82550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31746" name="Picture 2" descr="C:\Users\Дом\Desktop\1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558112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768" y="1142984"/>
            <a:ext cx="1214446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7" name="Picture 3" descr="C:\Users\Дом\Desktop\62282__cake-with-fruits-for-valentine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696200" cy="5772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4500570"/>
            <a:ext cx="1428760" cy="164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8" name="Picture 4" descr="C:\Users\Дом\Desktop\su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42"/>
            <a:ext cx="7715304" cy="57864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500042"/>
            <a:ext cx="1500198" cy="157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9" name="Picture 5" descr="C:\Users\Дом\Desktop\lvivshch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8216685" cy="61436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215206" y="428604"/>
            <a:ext cx="1428760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7261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ХА   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ХО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ХУ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ХИ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971924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928670"/>
            <a:ext cx="2357454" cy="4500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СХА</a:t>
            </a:r>
          </a:p>
          <a:p>
            <a:pPr algn="ctr"/>
            <a:r>
              <a:rPr lang="ru-RU" sz="6000" dirty="0" smtClean="0"/>
              <a:t>СХО</a:t>
            </a:r>
          </a:p>
          <a:p>
            <a:pPr algn="ctr"/>
            <a:r>
              <a:rPr lang="ru-RU" sz="6000" dirty="0" smtClean="0"/>
              <a:t>СХУ</a:t>
            </a:r>
          </a:p>
          <a:p>
            <a:pPr algn="ctr"/>
            <a:r>
              <a:rPr lang="ru-RU" sz="6000" dirty="0" smtClean="0"/>
              <a:t>СХИ</a:t>
            </a:r>
          </a:p>
          <a:p>
            <a:pPr algn="ctr"/>
            <a:r>
              <a:rPr lang="ru-RU" sz="6000" dirty="0" smtClean="0"/>
              <a:t>СХЕ</a:t>
            </a:r>
            <a:endParaRPr lang="ru-RU" sz="6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/>
          <a:lstStyle/>
          <a:p>
            <a:r>
              <a:rPr lang="ru-RU" sz="8800" dirty="0" smtClean="0">
                <a:solidFill>
                  <a:schemeClr val="accent6">
                    <a:lumMod val="50000"/>
                  </a:schemeClr>
                </a:solidFill>
              </a:rPr>
              <a:t>ХЛЕБ</a:t>
            </a:r>
            <a:endParaRPr lang="ru-RU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C:\Users\Дом\Desktop\2015051012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658153" cy="4786345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928662" y="1928802"/>
            <a:ext cx="3429024" cy="928694"/>
          </a:xfrm>
          <a:prstGeom prst="roundRect">
            <a:avLst>
              <a:gd name="adj" fmla="val 232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хлебушек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214686"/>
            <a:ext cx="321471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хлебороб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2428868"/>
            <a:ext cx="285752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хлебный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4429132"/>
            <a:ext cx="3571900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нахлебник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4500570"/>
            <a:ext cx="3286148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хлебница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1604" y="5715016"/>
            <a:ext cx="171451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ЧТО?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86446" y="5643578"/>
            <a:ext cx="171451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КТО?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41546 0.021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ЗАПАХ</a:t>
            </a:r>
            <a:endParaRPr lang="ru-RU" sz="6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     КОЛХОЗНИЦА</a:t>
            </a:r>
            <a:endParaRPr lang="ru-RU" sz="6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     ИСПЕКЛА</a:t>
            </a:r>
            <a:endParaRPr lang="ru-RU" sz="6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     ХИРУРГ</a:t>
            </a:r>
            <a:endParaRPr lang="ru-RU" sz="6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   ......... - всему голова.</a:t>
            </a:r>
          </a:p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    Худ обед, когда    </a:t>
            </a:r>
          </a:p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   ........ нет.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428736"/>
            <a:ext cx="1928826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Хлеб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643314"/>
            <a:ext cx="192882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хлеба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sz="12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Дом\Desktop\0_73d27_ce050c0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узнал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Я понял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Мне понравилось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Было трудно…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Для меня было открытием, что…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Могу порадоваться успехам 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9600" y="866756"/>
            <a:ext cx="3971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Молодцы!</a:t>
            </a:r>
          </a:p>
          <a:p>
            <a:endParaRPr lang="ru-RU" dirty="0"/>
          </a:p>
        </p:txBody>
      </p:sp>
      <p:pic>
        <p:nvPicPr>
          <p:cNvPr id="33794" name="Picture 2" descr="C:\Users\Дом\Desktop\88197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24765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2500306"/>
            <a:ext cx="8501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9713" algn="l"/>
                <a:tab pos="5410200" algn="l"/>
                <a:tab pos="5591175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г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Б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Ч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Е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Е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 smtClean="0">
                <a:hlinkClick r:id="rId2"/>
              </a:rPr>
              <a:t>http://img0.bloggum.com/upload/lib/img/5018/500/r_tdv2x961wbk6isqc4j58.jpg</a:t>
            </a:r>
            <a:r>
              <a:rPr lang="ru-RU" dirty="0" smtClean="0"/>
              <a:t> - </a:t>
            </a:r>
          </a:p>
          <a:p>
            <a:r>
              <a:rPr lang="sq-AL" dirty="0" smtClean="0">
                <a:hlinkClick r:id="rId3"/>
              </a:rPr>
              <a:t>http://img169.imageshack.us/img169/3782/ur72.jpg</a:t>
            </a:r>
            <a:r>
              <a:rPr lang="ru-RU" dirty="0" smtClean="0"/>
              <a:t> </a:t>
            </a:r>
          </a:p>
          <a:p>
            <a:r>
              <a:rPr lang="sq-AL" dirty="0" smtClean="0">
                <a:hlinkClick r:id="rId4"/>
              </a:rPr>
              <a:t>http://www.mouschool12.ucoz.ru/photos/novosti_2010-11/Solnishno.png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http://s52.radikal.ru/i137/0811/09/7158a9878ebe.png</a:t>
            </a:r>
            <a:r>
              <a:rPr lang="ru-RU" dirty="0" smtClean="0"/>
              <a:t> </a:t>
            </a:r>
          </a:p>
          <a:p>
            <a:r>
              <a:rPr lang="sq-AL" dirty="0" smtClean="0">
                <a:hlinkClick r:id="rId6"/>
              </a:rPr>
              <a:t>http://stat17.privet.ru/lr/0932d9170b0a3f34046e6a4fcac6df40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42886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1869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7148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357422" y="2071678"/>
            <a:ext cx="2643206" cy="11287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ЗЕРНО</a:t>
            </a:r>
            <a:endParaRPr lang="ru-RU" sz="4400" dirty="0"/>
          </a:p>
        </p:txBody>
      </p:sp>
      <p:sp>
        <p:nvSpPr>
          <p:cNvPr id="19" name="Овал 18"/>
          <p:cNvSpPr/>
          <p:nvPr/>
        </p:nvSpPr>
        <p:spPr>
          <a:xfrm>
            <a:off x="1000100" y="714356"/>
            <a:ext cx="2643206" cy="1143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ХЛЕБ</a:t>
            </a:r>
            <a:endParaRPr lang="ru-RU" sz="4400" dirty="0"/>
          </a:p>
        </p:txBody>
      </p:sp>
      <p:sp>
        <p:nvSpPr>
          <p:cNvPr id="20" name="Овал 19"/>
          <p:cNvSpPr/>
          <p:nvPr/>
        </p:nvSpPr>
        <p:spPr>
          <a:xfrm>
            <a:off x="5786446" y="4643446"/>
            <a:ext cx="2643206" cy="1200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КОЛОС</a:t>
            </a:r>
            <a:endParaRPr lang="ru-RU" sz="4400" dirty="0"/>
          </a:p>
        </p:txBody>
      </p:sp>
      <p:sp>
        <p:nvSpPr>
          <p:cNvPr id="21" name="Овал 20"/>
          <p:cNvSpPr/>
          <p:nvPr/>
        </p:nvSpPr>
        <p:spPr>
          <a:xfrm>
            <a:off x="4572000" y="3357562"/>
            <a:ext cx="2286016" cy="10572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МУКА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7327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34652 -0.3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24375 L 0.52344 0.57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21" name="Овал 20"/>
          <p:cNvSpPr/>
          <p:nvPr/>
        </p:nvSpPr>
        <p:spPr>
          <a:xfrm>
            <a:off x="785786" y="2214554"/>
            <a:ext cx="3286148" cy="17145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ХЛЕБ</a:t>
            </a:r>
            <a:endParaRPr lang="ru-RU" sz="6000" dirty="0"/>
          </a:p>
        </p:txBody>
      </p:sp>
      <p:sp>
        <p:nvSpPr>
          <p:cNvPr id="22" name="Овал 21"/>
          <p:cNvSpPr/>
          <p:nvPr/>
        </p:nvSpPr>
        <p:spPr>
          <a:xfrm>
            <a:off x="4214810" y="2143116"/>
            <a:ext cx="4357718" cy="18573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ХИТРЫЙ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Тема урока: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4800" dirty="0" smtClean="0">
                <a:latin typeface="Bookman Old Style" pitchFamily="18" charset="0"/>
              </a:rPr>
              <a:t>"Звуки    </a:t>
            </a:r>
            <a:r>
              <a:rPr lang="ru-RU" sz="4800" dirty="0" err="1" smtClean="0">
                <a:latin typeface="Bookman Old Style" pitchFamily="18" charset="0"/>
              </a:rPr>
              <a:t>х</a:t>
            </a:r>
            <a:r>
              <a:rPr lang="ru-RU" sz="4800" b="1" dirty="0" smtClean="0">
                <a:latin typeface="Bookman Old Style" pitchFamily="18" charset="0"/>
              </a:rPr>
              <a:t>  ,  </a:t>
            </a:r>
            <a:r>
              <a:rPr lang="ru-RU" sz="4800" dirty="0" err="1" smtClean="0">
                <a:latin typeface="Bookman Old Style" pitchFamily="18" charset="0"/>
              </a:rPr>
              <a:t>х</a:t>
            </a:r>
            <a:r>
              <a:rPr lang="ru-RU" sz="4800" dirty="0" smtClean="0">
                <a:latin typeface="Bookman Old Style" pitchFamily="18" charset="0"/>
              </a:rPr>
              <a:t>    и буква, которая их обозначает."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85725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4500562" y="1785926"/>
            <a:ext cx="142876" cy="9144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 flipH="1">
            <a:off x="5715008" y="1785926"/>
            <a:ext cx="71438" cy="92869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5143504" y="1785926"/>
            <a:ext cx="117157" cy="9144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6572264" y="1785926"/>
            <a:ext cx="142876" cy="928694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785926"/>
            <a:ext cx="357190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,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Цели урока: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357298"/>
            <a:ext cx="7429552" cy="1485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1.Познакомиться со звуками </a:t>
            </a:r>
            <a:r>
              <a:rPr lang="ru-RU" sz="3200" dirty="0" err="1" smtClean="0"/>
              <a:t>х</a:t>
            </a:r>
            <a:r>
              <a:rPr lang="ru-RU" sz="3200" dirty="0" smtClean="0"/>
              <a:t> и </a:t>
            </a:r>
            <a:r>
              <a:rPr lang="ru-RU" sz="3200" dirty="0" err="1" smtClean="0"/>
              <a:t>х</a:t>
            </a:r>
            <a:r>
              <a:rPr lang="ru-RU" sz="3200" dirty="0" smtClean="0"/>
              <a:t> </a:t>
            </a:r>
            <a:r>
              <a:rPr lang="ru-RU" sz="3200" dirty="0" err="1" smtClean="0"/>
              <a:t>и</a:t>
            </a:r>
            <a:r>
              <a:rPr lang="ru-RU" sz="3200" dirty="0" smtClean="0"/>
              <a:t> буквой , которая их обозначает.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143248"/>
            <a:ext cx="7429552" cy="1485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2.Учиться отличать звуки </a:t>
            </a:r>
            <a:r>
              <a:rPr lang="ru-RU" sz="3200" dirty="0" err="1" smtClean="0"/>
              <a:t>х</a:t>
            </a:r>
            <a:r>
              <a:rPr lang="ru-RU" sz="3200" dirty="0" smtClean="0"/>
              <a:t> и </a:t>
            </a:r>
            <a:r>
              <a:rPr lang="ru-RU" sz="3200" dirty="0" err="1" smtClean="0"/>
              <a:t>х</a:t>
            </a:r>
            <a:r>
              <a:rPr lang="ru-RU" sz="3200" dirty="0" smtClean="0"/>
              <a:t> </a:t>
            </a:r>
            <a:r>
              <a:rPr lang="ru-RU" sz="3200" dirty="0" err="1" smtClean="0"/>
              <a:t>и</a:t>
            </a:r>
            <a:r>
              <a:rPr lang="ru-RU" sz="3200" dirty="0" smtClean="0"/>
              <a:t> букву,  </a:t>
            </a:r>
          </a:p>
          <a:p>
            <a:pPr algn="ctr"/>
            <a:r>
              <a:rPr lang="ru-RU" sz="3200" dirty="0" smtClean="0"/>
              <a:t>   которая их обозначает от других звуков и букв.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4857760"/>
            <a:ext cx="7429552" cy="1485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 Учиться читать слоги и слова с новой буквой.</a:t>
            </a:r>
            <a:endParaRPr lang="ru-RU" sz="32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9713" algn="l"/>
                <a:tab pos="5410200" algn="l"/>
                <a:tab pos="5591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9713" algn="l"/>
                <a:tab pos="5410200" algn="l"/>
                <a:tab pos="5591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9713" algn="l"/>
                <a:tab pos="5410200" algn="l"/>
                <a:tab pos="5591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24579" name="Picture 3" descr="C:\Users\Дом\Desktop\3d9e03b79155be85dcfb28a9d7a19c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4653648" cy="4071942"/>
          </a:xfrm>
          <a:prstGeom prst="rect">
            <a:avLst/>
          </a:prstGeom>
          <a:noFill/>
        </p:spPr>
      </p:pic>
      <p:pic>
        <p:nvPicPr>
          <p:cNvPr id="24581" name="Picture 5" descr="C:\Users\Дом\Desktop\image-194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49472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27650" name="Picture 2" descr="C:\Users\Дом\Desktop\138556038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14620"/>
            <a:ext cx="3857632" cy="3857632"/>
          </a:xfrm>
          <a:prstGeom prst="rect">
            <a:avLst/>
          </a:prstGeom>
          <a:noFill/>
        </p:spPr>
      </p:pic>
      <p:pic>
        <p:nvPicPr>
          <p:cNvPr id="27651" name="Picture 3" descr="C:\Users\Дом\Desktop\2-hlebnit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642918"/>
            <a:ext cx="552930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   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28674" name="Picture 2" descr="C:\Users\Дом\Desktop\6d8da83f6b44dd7816f32f2646823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572005" cy="3429004"/>
          </a:xfrm>
          <a:prstGeom prst="rect">
            <a:avLst/>
          </a:prstGeom>
          <a:noFill/>
        </p:spPr>
      </p:pic>
      <p:pic>
        <p:nvPicPr>
          <p:cNvPr id="28675" name="Picture 3" descr="C:\Users\Дом\Desktop\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4802190" cy="320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270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для начальной школы</vt:lpstr>
      <vt:lpstr>Слайд 1</vt:lpstr>
      <vt:lpstr>Слайд 2</vt:lpstr>
      <vt:lpstr>Слайд 3</vt:lpstr>
      <vt:lpstr> </vt:lpstr>
      <vt:lpstr> Тема урока:   "Звуки    х  ,  х    и буква, которая их обозначает."</vt:lpstr>
      <vt:lpstr> Цели урока: </vt:lpstr>
      <vt:lpstr> </vt:lpstr>
      <vt:lpstr> </vt:lpstr>
      <vt:lpstr> </vt:lpstr>
      <vt:lpstr> </vt:lpstr>
      <vt:lpstr> ФИЗМИНУТКА</vt:lpstr>
      <vt:lpstr>  </vt:lpstr>
      <vt:lpstr> ХА     ХО ХУ  ХИ  ХЕ</vt:lpstr>
      <vt:lpstr>ХЛЕБ</vt:lpstr>
      <vt:lpstr>Слайд 15</vt:lpstr>
      <vt:lpstr>Слайд 16</vt:lpstr>
      <vt:lpstr>Слайд 17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67</cp:revision>
  <dcterms:created xsi:type="dcterms:W3CDTF">2012-01-19T09:22:45Z</dcterms:created>
  <dcterms:modified xsi:type="dcterms:W3CDTF">2016-07-25T07:42:23Z</dcterms:modified>
</cp:coreProperties>
</file>