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76" r:id="rId5"/>
    <p:sldId id="259" r:id="rId6"/>
    <p:sldId id="269" r:id="rId7"/>
    <p:sldId id="277" r:id="rId8"/>
    <p:sldId id="258" r:id="rId9"/>
    <p:sldId id="268" r:id="rId10"/>
    <p:sldId id="260" r:id="rId11"/>
    <p:sldId id="267" r:id="rId12"/>
    <p:sldId id="270" r:id="rId13"/>
    <p:sldId id="271" r:id="rId14"/>
    <p:sldId id="274" r:id="rId15"/>
    <p:sldId id="262" r:id="rId16"/>
    <p:sldId id="265" r:id="rId17"/>
    <p:sldId id="264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5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A0AF1-01D0-4316-B93C-B27FE6B8C97A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B17F-792E-4BDA-8A98-55320B10F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8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B11DD-6640-4C34-B5C0-B3EB154F72C6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D3B84-8515-4381-B0CD-E65514B50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47612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B1E13-006F-4476-AFE6-67BE2F3FE730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0AD4-DF1E-495C-8DF7-5840B2C2E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799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B5439-9B2B-4A53-8294-3B6C452E0637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A29E-EFB9-4075-8B99-0FE86F572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3982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4196-7CCA-49D1-BAE0-3AFB4AE274F6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348FC-9AEF-4C7B-842B-D0B3DCE9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83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D6AA1-FD29-4383-A8B4-2057B3790668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606DF-7C4C-495B-9959-968393ECC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4584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098C3-F975-4624-AA88-5E2466051B4E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51787-E386-48C1-A70B-30D4DF706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6157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8F1D1-D5C1-421E-8825-2C12D76FCCB8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178D-36F2-40FE-A55C-7164E8D3F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80630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51F45-318D-4E9D-93AE-599F63BFAD1D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F360-D8AF-4121-B032-66FE1A002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58546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8A1D2-E4EF-47B9-AFE6-4584F51D9016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25B9A-C073-426C-9FF3-10E3756D5C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8543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91617-8188-4EC0-8C83-92E63FE58240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6BBE3-70B8-450C-8F5E-25FEE91AB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72145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0CBC77-27E2-4239-B722-6B6CAF953965}" type="datetimeFigureOut">
              <a:rPr lang="ru-RU"/>
              <a:pPr>
                <a:defRPr/>
              </a:pPr>
              <a:t>15.03.2022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7A3C5D-EA12-4FC2-B70C-20F512E40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5" r:id="rId2"/>
    <p:sldLayoutId id="2147483754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5" r:id="rId9"/>
    <p:sldLayoutId id="2147483751" r:id="rId10"/>
    <p:sldLayoutId id="2147483752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900igr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СОБАКА</a:t>
            </a:r>
            <a:r>
              <a:rPr lang="en-US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БЫВАЕТ КУСАЧЕЙ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Скругленный прямоугольник 5">
            <a:hlinkClick r:id="rId2" tooltip=" Каталог презентаций "/>
          </p:cNvPr>
          <p:cNvSpPr/>
          <p:nvPr/>
        </p:nvSpPr>
        <p:spPr>
          <a:xfrm>
            <a:off x="3898900" y="6477000"/>
            <a:ext cx="1371600" cy="355600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shade val="88000"/>
                </a:srgbClr>
              </a:gs>
            </a:gsLst>
            <a:lin ang="5400000" scaled="1"/>
            <a:tileRect/>
          </a:gradFill>
          <a:ln w="127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25400" rIns="88900" bIns="50800" rtlCol="0" anchor="ctr"/>
          <a:lstStyle/>
          <a:p>
            <a:pPr algn="ctr"/>
            <a:r>
              <a:rPr lang="en-US" sz="2000" u="sng" smtClean="0">
                <a:solidFill>
                  <a:srgbClr val="3333CC"/>
                </a:solidFill>
                <a:latin typeface="Arial"/>
              </a:rPr>
              <a:t>5klass.net</a:t>
            </a:r>
            <a:endParaRPr lang="ru-RU" sz="2000" u="sng">
              <a:solidFill>
                <a:srgbClr val="3333CC"/>
              </a:solid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34563"/>
            <a:ext cx="2926334" cy="292023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692696"/>
            <a:ext cx="828092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/>
              <a:t>По статистике, 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ежегодно </a:t>
            </a:r>
            <a:r>
              <a:rPr lang="ru-RU" sz="3600" dirty="0"/>
              <a:t>в нашей стране 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от </a:t>
            </a:r>
            <a:r>
              <a:rPr lang="ru-RU" sz="3600" dirty="0"/>
              <a:t>укусов </a:t>
            </a:r>
            <a:r>
              <a:rPr lang="ru-RU" sz="3600" dirty="0" smtClean="0"/>
              <a:t>собак погибает </a:t>
            </a:r>
            <a:r>
              <a:rPr lang="ru-RU" sz="3600" dirty="0"/>
              <a:t>около 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 </a:t>
            </a:r>
            <a:r>
              <a:rPr lang="ru-RU" sz="3600" b="1" dirty="0">
                <a:solidFill>
                  <a:srgbClr val="FF0000"/>
                </a:solidFill>
              </a:rPr>
              <a:t>500 </a:t>
            </a:r>
            <a:r>
              <a:rPr lang="ru-RU" sz="3600" dirty="0" smtClean="0"/>
              <a:t>человек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524"/>
          <a:stretch/>
        </p:blipFill>
        <p:spPr>
          <a:xfrm>
            <a:off x="5076056" y="3356992"/>
            <a:ext cx="3978256" cy="317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35010"/>
            <a:ext cx="4536504" cy="302077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24744"/>
            <a:ext cx="8712968" cy="4462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ВСЕГДА ПОМНИ!</a:t>
            </a: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Monotype Corsiva" pitchFamily="66" charset="0"/>
            </a:endParaRP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Monotype Corsiva" pitchFamily="66" charset="0"/>
              </a:rPr>
              <a:t>1</a:t>
            </a:r>
            <a:r>
              <a:rPr lang="ru-RU" sz="3200" dirty="0">
                <a:latin typeface="Monotype Corsiva" pitchFamily="66" charset="0"/>
              </a:rPr>
              <a:t>. </a:t>
            </a:r>
            <a:r>
              <a:rPr lang="ru-RU" sz="3600" b="1" dirty="0">
                <a:latin typeface="+mj-lt"/>
              </a:rPr>
              <a:t>Опасно трогать собаку , когда она ест;</a:t>
            </a: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+mj-lt"/>
            </a:endParaRP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+mj-lt"/>
              </a:rPr>
              <a:t>2. Подходить к собаке , у которой есть щенки;</a:t>
            </a: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+mj-lt"/>
            </a:endParaRP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+mj-lt"/>
              </a:rPr>
              <a:t>3. Замахиваться на хозяина  собаки </a:t>
            </a:r>
            <a:endParaRPr lang="ru-RU" sz="3600" b="1" dirty="0" smtClean="0">
              <a:latin typeface="+mj-lt"/>
            </a:endParaRPr>
          </a:p>
          <a:p>
            <a:pPr indent="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atin typeface="+mj-lt"/>
              </a:rPr>
              <a:t>( </a:t>
            </a:r>
            <a:r>
              <a:rPr lang="ru-RU" sz="3600" b="1" dirty="0">
                <a:latin typeface="+mj-lt"/>
              </a:rPr>
              <a:t>она будет его защищать)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5429288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FF0000"/>
                </a:solidFill>
              </a:rPr>
              <a:t>ПРИ ВСТРЕЧЕ С СОБАКОЙ 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  </a:t>
            </a:r>
            <a:r>
              <a:rPr lang="ru-RU" sz="2800" dirty="0"/>
              <a:t>Не пугайся;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 Не кричи;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 По возможности остановись;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Не маши руками;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Не  смотри ей в глаза;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Не  топай ногами;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49608" y="4005064"/>
            <a:ext cx="5294392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Встань боком к собаке;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Твёрдым голосом  отдай команду «Фу!», «Нельзя!», «Сидеть!», «Лежать!»;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 Не делай резких движений;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800" dirty="0"/>
              <a:t>Позови хозяина;</a:t>
            </a:r>
          </a:p>
        </p:txBody>
      </p:sp>
      <p:pic>
        <p:nvPicPr>
          <p:cNvPr id="4" name="Рисунок 3" descr="z7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24744"/>
            <a:ext cx="2103635" cy="253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собака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8" y="5086954"/>
            <a:ext cx="25003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928670"/>
            <a:ext cx="8358214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FF0000"/>
                </a:solidFill>
              </a:rPr>
              <a:t>ЕСЛИ СОБАКА ГОТОВИТСЯ К ПРЫЖКУ: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 </a:t>
            </a:r>
            <a:r>
              <a:rPr lang="ru-RU" sz="2800" dirty="0" smtClean="0"/>
              <a:t> </a:t>
            </a:r>
            <a:r>
              <a:rPr lang="ru-RU" sz="2800" dirty="0"/>
              <a:t>Защити своё горло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 ( прижми подбородок к груди и выставь вперёд локти);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3286124"/>
            <a:ext cx="8358246" cy="15388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FF0000"/>
                </a:solidFill>
              </a:rPr>
              <a:t>ЕСЛИ СОБАКА  УКУСИЛА: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/>
              <a:t> Немедленно сообщи об этом взрослым;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/>
              <a:t> Обратись в больницу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5286388"/>
            <a:ext cx="8286808" cy="13542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</a:rPr>
              <a:t>Если собака больна бешенством, то её укус для человека смертельно опасен</a:t>
            </a:r>
            <a:r>
              <a:rPr lang="ru-RU" sz="3200" dirty="0">
                <a:solidFill>
                  <a:srgbClr val="FF0000"/>
                </a:solidFill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5" descr="dog004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2125" y="0"/>
            <a:ext cx="3279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01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000893" y="3429000"/>
            <a:ext cx="175873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92167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latin typeface="+mn-lt"/>
              </a:rPr>
              <a:t>Рефлексия:</a:t>
            </a:r>
          </a:p>
        </p:txBody>
      </p:sp>
      <p:sp>
        <p:nvSpPr>
          <p:cNvPr id="20484" name="Содержимое 2"/>
          <p:cNvSpPr>
            <a:spLocks noGrp="1"/>
          </p:cNvSpPr>
          <p:nvPr>
            <p:ph idx="1"/>
          </p:nvPr>
        </p:nvSpPr>
        <p:spPr>
          <a:xfrm>
            <a:off x="179512" y="1591472"/>
            <a:ext cx="8784975" cy="4389437"/>
          </a:xfrm>
        </p:spPr>
        <p:txBody>
          <a:bodyPr/>
          <a:lstStyle/>
          <a:p>
            <a:pPr eaLnBrk="1" hangingPunct="1"/>
            <a:r>
              <a:rPr lang="ru-RU" sz="2800" dirty="0" smtClean="0"/>
              <a:t>Какой  самый яркий для вас момент  урока?</a:t>
            </a:r>
          </a:p>
          <a:p>
            <a:pPr eaLnBrk="1" hangingPunct="1"/>
            <a:r>
              <a:rPr lang="ru-RU" sz="2800" dirty="0" smtClean="0"/>
              <a:t>Нужно ли бояться собак?</a:t>
            </a:r>
          </a:p>
          <a:p>
            <a:pPr eaLnBrk="1" hangingPunct="1"/>
            <a:r>
              <a:rPr lang="ru-RU" sz="2800" dirty="0" smtClean="0"/>
              <a:t>Что необходимо сделать , если вас укусила собака?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5" name="Рисунок 4" descr="IMG_000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28662" y="3615266"/>
            <a:ext cx="1643074" cy="2314040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IMG_001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643174" y="4143380"/>
            <a:ext cx="2622599" cy="2071702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IMG_000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143504" y="4857760"/>
            <a:ext cx="2121057" cy="1506047"/>
          </a:xfrm>
          <a:prstGeom prst="rect">
            <a:avLst/>
          </a:prstGeom>
          <a:ln>
            <a:solidFill>
              <a:schemeClr val="accent1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1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16200000">
            <a:off x="850617" y="149460"/>
            <a:ext cx="2895097" cy="40248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IMG_0014.jpg"/>
          <p:cNvPicPr>
            <a:picLocks noChangeAspect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>
          <a:xfrm rot="16200000">
            <a:off x="5466740" y="3507116"/>
            <a:ext cx="2741900" cy="32454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2" name="Рисунок 3" descr="Собака3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688" y="4071938"/>
            <a:ext cx="28575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носка-облако 7"/>
          <p:cNvSpPr/>
          <p:nvPr/>
        </p:nvSpPr>
        <p:spPr>
          <a:xfrm rot="828993">
            <a:off x="4726883" y="459186"/>
            <a:ext cx="4283060" cy="3610870"/>
          </a:xfrm>
          <a:prstGeom prst="cloudCallout">
            <a:avLst>
              <a:gd name="adj1" fmla="val -53595"/>
              <a:gd name="adj2" fmla="val 7120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5286375" y="1071563"/>
            <a:ext cx="303004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u="sng" dirty="0">
                <a:solidFill>
                  <a:srgbClr val="FF0000"/>
                </a:solidFill>
                <a:latin typeface="Constantia" pitchFamily="18" charset="0"/>
              </a:rPr>
              <a:t>  </a:t>
            </a:r>
            <a:r>
              <a:rPr lang="ru-RU" sz="2800" u="sng" dirty="0">
                <a:solidFill>
                  <a:srgbClr val="FF0000"/>
                </a:solidFill>
                <a:latin typeface="Constantia" pitchFamily="18" charset="0"/>
              </a:rPr>
              <a:t>Задание:</a:t>
            </a:r>
          </a:p>
          <a:p>
            <a:pPr eaLnBrk="1" hangingPunct="1"/>
            <a:r>
              <a:rPr lang="ru-RU" sz="2000" dirty="0">
                <a:latin typeface="Constantia" pitchFamily="18" charset="0"/>
              </a:rPr>
              <a:t> </a:t>
            </a:r>
            <a:r>
              <a:rPr lang="ru-RU" sz="2400" dirty="0">
                <a:latin typeface="Constantia" pitchFamily="18" charset="0"/>
              </a:rPr>
              <a:t>Нарисуй в тетради или на альбомном листе своего четвероногого друга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 descr="Рисунок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285875"/>
            <a:ext cx="672623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>
            <a:off x="2786050" y="857232"/>
            <a:ext cx="6357950" cy="3714776"/>
          </a:xfrm>
          <a:prstGeom prst="wedgeEllipseCallout">
            <a:avLst>
              <a:gd name="adj1" fmla="val -49506"/>
              <a:gd name="adj2" fmla="val 3247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2" descr="IMG_0016.jpg"/>
          <p:cNvPicPr>
            <a:picLocks noChangeAspect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3929063" y="1500188"/>
            <a:ext cx="4000500" cy="2363787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9462" name="Рисунок 4" descr="Собака2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571875"/>
            <a:ext cx="28114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РАЗГАДАЙТЕ РЕБУС</a:t>
            </a:r>
            <a:endParaRPr lang="ru-RU" sz="4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2" descr="ребус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2875" y="1844824"/>
            <a:ext cx="9505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419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02518"/>
            <a:ext cx="7429551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</a:rPr>
              <a:t>ЧЕТВЕРОНОГИЕ ДРУЗЬЯ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885" y="1114323"/>
            <a:ext cx="4572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Задавали вы себе </a:t>
            </a:r>
            <a:endParaRPr lang="ru-RU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когда-нибудь  вопрос,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за </a:t>
            </a:r>
            <a:r>
              <a:rPr lang="ru-RU" sz="2400" dirty="0"/>
              <a:t>что мы любим собак?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643578"/>
            <a:ext cx="457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Собака- самый верный , преданный и надёжный  друг</a:t>
            </a:r>
          </a:p>
        </p:txBody>
      </p:sp>
      <p:pic>
        <p:nvPicPr>
          <p:cNvPr id="7178" name="Рисунок 11" descr="Рисунок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14488"/>
            <a:ext cx="281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3" y="2483464"/>
            <a:ext cx="4719702" cy="28851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925" y="332656"/>
            <a:ext cx="8229600" cy="70792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СИНКВЕЙН «СОБАКА»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7325" y="1040582"/>
            <a:ext cx="8686800" cy="5616624"/>
          </a:xfrm>
        </p:spPr>
        <p:txBody>
          <a:bodyPr/>
          <a:lstStyle/>
          <a:p>
            <a:pPr marL="182563" indent="360363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1 строка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— тема синквейна, заключает в себе одно слово (обычно существительное или местоимение), которое обозначает объект или предмет, о котором пойдет речь.</a:t>
            </a:r>
          </a:p>
          <a:p>
            <a:pPr marL="182563" indent="360363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2 строка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— два слова (чаще всего прилагательные или причастия), они дают описание признаков и свойств выбранного в синквейне предмета или объекта.</a:t>
            </a:r>
          </a:p>
          <a:p>
            <a:pPr marL="182563" indent="360363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3 строка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— образована тремя глаголами или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деепричатиями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описывающими характерные действия объекта.</a:t>
            </a:r>
          </a:p>
          <a:p>
            <a:pPr marL="182563" indent="360363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4 строка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— фраза из четырёх слов, выражающая личное отношение автора синквейна к описываемому предмету или объекту.</a:t>
            </a:r>
          </a:p>
          <a:p>
            <a:pPr marL="182563" indent="360363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5 строка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— одно слово, характеризующее суть предмета или объекта.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7201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928" y="281202"/>
            <a:ext cx="853239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СОБАКА – ЭТО ХОРОШЕЕ НАСТРОЕНИЕ 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9" y="1697925"/>
            <a:ext cx="4074566" cy="2595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691" y="1697925"/>
            <a:ext cx="3825376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731" y="4365598"/>
            <a:ext cx="5095930" cy="249240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5850" y="0"/>
            <a:ext cx="446449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СОБАКА –???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40" t="17241" r="20705" b="861"/>
          <a:stretch/>
        </p:blipFill>
        <p:spPr>
          <a:xfrm>
            <a:off x="5580112" y="3659855"/>
            <a:ext cx="2664295" cy="3198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62" y="885371"/>
            <a:ext cx="3763450" cy="24953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62" y="3926819"/>
            <a:ext cx="3801260" cy="2611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112" y="885371"/>
            <a:ext cx="3807256" cy="249533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5" y="2204864"/>
            <a:ext cx="4320480" cy="3397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12717"/>
            <a:ext cx="4149971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104" y="4079574"/>
            <a:ext cx="4149972" cy="24525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05800" cy="63668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Почему так происходит?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835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1662" y="633490"/>
            <a:ext cx="350046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Естественное желание любого ребёнка, когда он видит собаку, погладить </a:t>
            </a:r>
            <a:r>
              <a:rPr lang="ru-RU" sz="3200" dirty="0" smtClean="0"/>
              <a:t>её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3645024"/>
            <a:ext cx="422168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Но не </a:t>
            </a:r>
            <a:r>
              <a:rPr lang="ru-RU" sz="3200" dirty="0" smtClean="0"/>
              <a:t>каждый </a:t>
            </a:r>
            <a:r>
              <a:rPr lang="ru-RU" sz="3200" dirty="0"/>
              <a:t>знает, </a:t>
            </a:r>
            <a:endParaRPr lang="ru-RU" sz="32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что </a:t>
            </a:r>
            <a:r>
              <a:rPr lang="ru-RU" sz="3200" dirty="0"/>
              <a:t>подходить к собаке,  особенно к незнакомой, чужой, очень </a:t>
            </a:r>
            <a:r>
              <a:rPr lang="ru-RU" sz="3200" dirty="0" smtClean="0"/>
              <a:t>опасно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80" y="633490"/>
            <a:ext cx="4952320" cy="2483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3" y="3361414"/>
            <a:ext cx="3500462" cy="35004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249" t="9500" r="23539" b="5450"/>
          <a:stretch/>
        </p:blipFill>
        <p:spPr>
          <a:xfrm>
            <a:off x="179512" y="2492896"/>
            <a:ext cx="4391101" cy="3592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68" y="548680"/>
            <a:ext cx="903649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Если собака машет хвостом , дремлет или спит </a:t>
            </a:r>
            <a:r>
              <a:rPr lang="ru-RU" sz="3200" dirty="0" smtClean="0"/>
              <a:t>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это </a:t>
            </a:r>
            <a:r>
              <a:rPr lang="ru-RU" sz="3200" dirty="0"/>
              <a:t>не значит, что она настроена дружелюбно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2492895"/>
            <a:ext cx="4394763" cy="359271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269</TotalTime>
  <Words>296</Words>
  <Application>Microsoft Office PowerPoint</Application>
  <PresentationFormat>Экран (4:3)</PresentationFormat>
  <Paragraphs>62</Paragraphs>
  <Slides>17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Monotype Corsiva</vt:lpstr>
      <vt:lpstr>Wingdings</vt:lpstr>
      <vt:lpstr>Wingdings 2</vt:lpstr>
      <vt:lpstr>Поток</vt:lpstr>
      <vt:lpstr>СОБАКА БЫВАЕТ КУСАЧЕЙ</vt:lpstr>
      <vt:lpstr>РАЗГАДАЙТЕ РЕБУС</vt:lpstr>
      <vt:lpstr>Презентация PowerPoint</vt:lpstr>
      <vt:lpstr>СИНКВЕЙН «СОБАКА»</vt:lpstr>
      <vt:lpstr>Презентация PowerPoint</vt:lpstr>
      <vt:lpstr>Презентация PowerPoint</vt:lpstr>
      <vt:lpstr>Почему так происходит?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Рефлексия: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Опасные ситуации на улице</dc:title>
  <dc:creator>Admin</dc:creator>
  <cp:lastModifiedBy>Ларина Наталья Михайловна</cp:lastModifiedBy>
  <cp:revision>40</cp:revision>
  <dcterms:created xsi:type="dcterms:W3CDTF">2009-01-26T17:49:53Z</dcterms:created>
  <dcterms:modified xsi:type="dcterms:W3CDTF">2022-03-15T00:28:04Z</dcterms:modified>
</cp:coreProperties>
</file>