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87125" autoAdjust="0"/>
  </p:normalViewPr>
  <p:slideViewPr>
    <p:cSldViewPr>
      <p:cViewPr varScale="1">
        <p:scale>
          <a:sx n="67" d="100"/>
          <a:sy n="67" d="100"/>
        </p:scale>
        <p:origin x="-12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63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C3F98-FE4D-4CD2-BFD7-B74EA6615EA1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9D2DF-31CA-4024-9506-37B3E63C2D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D2DF-31CA-4024-9506-37B3E63C2DD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D2DF-31CA-4024-9506-37B3E63C2DD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D2DF-31CA-4024-9506-37B3E63C2DD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D2DF-31CA-4024-9506-37B3E63C2DD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3.jpeg"/><Relationship Id="rId7" Type="http://schemas.openxmlformats.org/officeDocument/2006/relationships/image" Target="../media/image18.jpeg"/><Relationship Id="rId12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7.jpeg"/><Relationship Id="rId5" Type="http://schemas.openxmlformats.org/officeDocument/2006/relationships/image" Target="../media/image16.jpeg"/><Relationship Id="rId10" Type="http://schemas.openxmlformats.org/officeDocument/2006/relationships/image" Target="../media/image26.jpeg"/><Relationship Id="rId4" Type="http://schemas.openxmlformats.org/officeDocument/2006/relationships/image" Target="../media/image24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ЧАСТНОЕ ДОШКОЛЬНОЕ ОБРАЗОВАТЕЛЬНОЕ УЧРЕЖДЕНИЕ</a:t>
            </a:r>
            <a:b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«ДЕТСКИЙ САД №42»</a:t>
            </a:r>
            <a:b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ОТКРЫТОГО АКЦИОНЕРНОГО ОБЩЕСТВА</a:t>
            </a:r>
            <a:b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«РОССИЙСКИЕ ЖЕЛЕЗНЫЕ ДОРОГИ»</a:t>
            </a: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И БУКВА Щ.</a:t>
            </a:r>
            <a:endParaRPr lang="ru-RU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</a:p>
          <a:p>
            <a:pPr algn="l"/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l"/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l"/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l"/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algn="r">
              <a:buNone/>
            </a:pPr>
            <a:endPara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algn="r">
              <a:buNone/>
            </a:pP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>
              <a:buNone/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 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Подготовила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учитель-логопед </a:t>
            </a:r>
          </a:p>
          <a:p>
            <a:pPr>
              <a:buNone/>
            </a:pPr>
            <a:r>
              <a:rPr lang="ru-RU" sz="1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                          </a:t>
            </a:r>
            <a:r>
              <a:rPr lang="ru-RU" sz="1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Саличкина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Ольга Сергеевна</a:t>
            </a:r>
          </a:p>
        </p:txBody>
      </p:sp>
    </p:spTree>
  </p:cSld>
  <p:clrMapOvr>
    <a:masterClrMapping/>
  </p:clrMapOvr>
  <p:transition>
    <p:fade thruBlk="1"/>
    <p:sndAc>
      <p:stSnd>
        <p:snd r:embed="rId3" name="Sound_11256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Documents and Settings\Admin\Рабочий стол\100022813200b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2420888"/>
            <a:ext cx="1080120" cy="10579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Молодец! Теперь щенок может открыть третий подарок.</a:t>
            </a:r>
            <a:endParaRPr lang="ru-RU" sz="3600" dirty="0"/>
          </a:p>
        </p:txBody>
      </p:sp>
      <p:pic>
        <p:nvPicPr>
          <p:cNvPr id="4" name="Picture 6" descr="C:\Documents and Settings\Admin\Рабочий стол\11-2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6525" r="59072" b="12575"/>
          <a:stretch>
            <a:fillRect/>
          </a:stretch>
        </p:blipFill>
        <p:spPr bwMode="auto">
          <a:xfrm>
            <a:off x="0" y="1628800"/>
            <a:ext cx="3360420" cy="3672370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e225e6da2febd2e64df2080c26645cc2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0072" y="2276872"/>
            <a:ext cx="1342368" cy="145794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796136" y="1700808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Разложи картинки, определив, сколько слогов в словах. Соедини с косточками.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Documents and Settings\Admin\Рабочий стол\156-1569035_http-vignette1-wikia-nocookie-drawing-dog-bones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81128"/>
            <a:ext cx="1728192" cy="1620182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156-1569035_http-vignette1-wikia-nocookie-drawing-dog-bon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869160"/>
            <a:ext cx="1728192" cy="1620182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156-1569035_http-vignette1-wikia-nocookie-drawing-dog-bon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653136"/>
            <a:ext cx="1728192" cy="1620182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156-1569035_http-vignette1-wikia-nocookie-drawing-dog-bon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941168"/>
            <a:ext cx="1728192" cy="1620182"/>
          </a:xfrm>
          <a:prstGeom prst="rect">
            <a:avLst/>
          </a:prstGeom>
          <a:noFill/>
        </p:spPr>
      </p:pic>
      <p:pic>
        <p:nvPicPr>
          <p:cNvPr id="10" name="Picture 2" descr="C:\Documents and Settings\Admin\Рабочий стол\s120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1844824"/>
            <a:ext cx="1440160" cy="9949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827584" y="515719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</a:t>
            </a:r>
            <a:endParaRPr lang="ru-RU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537321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3</a:t>
            </a:r>
            <a:endParaRPr lang="ru-RU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15816" y="515719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2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44208" y="5445224"/>
            <a:ext cx="393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4</a:t>
            </a:r>
            <a:endParaRPr lang="ru-RU" sz="3200" b="1" dirty="0"/>
          </a:p>
        </p:txBody>
      </p:sp>
      <p:pic>
        <p:nvPicPr>
          <p:cNvPr id="15" name="Picture 4" descr="C:\Documents and Settings\Admin\Рабочий стол\816124ec7b9a4b30cc1ce5cefd1b4b8d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32" r="7525" b="5816"/>
          <a:stretch>
            <a:fillRect/>
          </a:stretch>
        </p:blipFill>
        <p:spPr bwMode="auto">
          <a:xfrm>
            <a:off x="2915816" y="1772816"/>
            <a:ext cx="1440160" cy="9688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2" descr="C:\Documents and Settings\Admin\Рабочий стол\GL000034611_00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1628800"/>
            <a:ext cx="1152128" cy="12344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8" name="Picture 2" descr="C:\Documents and Settings\Admin\Рабочий стол\militsioner-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1556792"/>
            <a:ext cx="1471092" cy="14710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2" descr="C:\Documents and Settings\Admin\Рабочий стол\156-1569035_http-vignette1-wikia-nocookie-drawing-dog-bon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5808" y="4941168"/>
            <a:ext cx="1728192" cy="162018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8028384" y="5445224"/>
            <a:ext cx="393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5</a:t>
            </a:r>
            <a:endParaRPr lang="ru-RU" sz="3200" b="1" dirty="0"/>
          </a:p>
        </p:txBody>
      </p:sp>
      <p:pic>
        <p:nvPicPr>
          <p:cNvPr id="4099" name="Picture 3" descr="C:\Documents and Settings\Admin\Рабочий стол\дрессировщик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919" r="32304" b="4288"/>
          <a:stretch>
            <a:fillRect/>
          </a:stretch>
        </p:blipFill>
        <p:spPr bwMode="auto">
          <a:xfrm>
            <a:off x="1475657" y="3101814"/>
            <a:ext cx="1800200" cy="12632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9" descr="C:\Documents and Settings\Admin\Рабочий стол\00315222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2996952"/>
            <a:ext cx="1512168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40955 0.4629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2384 L -0.03142 0.4782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53542 0.46643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" y="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08489 0.50185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47638 0.2916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" y="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26372 0.257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Молодец! Теперь щенок может открыть четвёртый подарок.</a:t>
            </a:r>
            <a:endParaRPr lang="ru-RU" sz="3600" dirty="0"/>
          </a:p>
        </p:txBody>
      </p:sp>
      <p:pic>
        <p:nvPicPr>
          <p:cNvPr id="4" name="Picture 6" descr="C:\Documents and Settings\Admin\Рабочий стол\11-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6525" r="59072" b="12575"/>
          <a:stretch>
            <a:fillRect/>
          </a:stretch>
        </p:blipFill>
        <p:spPr bwMode="auto">
          <a:xfrm>
            <a:off x="323528" y="1844824"/>
            <a:ext cx="3360420" cy="3672370"/>
          </a:xfrm>
          <a:prstGeom prst="rect">
            <a:avLst/>
          </a:prstGeom>
          <a:noFill/>
        </p:spPr>
      </p:pic>
      <p:pic>
        <p:nvPicPr>
          <p:cNvPr id="5122" name="Picture 2" descr="C:\Documents and Settings\Admin\Рабочий стол\depositphotos_126015600-stock-illustration-two-types-of-delicious-sausag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2132856"/>
            <a:ext cx="1080120" cy="108012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e225e6da2febd2e64df2080c26645cc2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2060848"/>
            <a:ext cx="1342368" cy="145794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228184" y="1484784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Звук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пришёл не один, а со своим «домиком» – буквой Щ.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расческу Щ похожа</a:t>
            </a:r>
          </a:p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Три зубца всего? Ну что же?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Documents and Settings\Admin\Рабочий стол\z2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1988840"/>
            <a:ext cx="3471680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Физминутка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(движения по тексту).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Быстро встаньте, улыбнитесь,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Выше, выше подтянитесь.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Ну-ка, плечи распрямите,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Поднимите, опустите,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Влево, вправо повернулись,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 коленями коснулись.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Сели, встали, сели, встали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 месте побежали.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  <p:sndAc>
      <p:stSnd>
        <p:snd r:embed="rId2" name="Фон-для-Игры-Весёлый__Audio-VK4.ru_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Найди все буквы Щ!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C:\Documents and Settings\Admin\Рабочий стол\shc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552835" cy="4525963"/>
          </a:xfrm>
          <a:prstGeom prst="rect">
            <a:avLst/>
          </a:prstGeom>
          <a:noFill/>
        </p:spPr>
      </p:pic>
      <p:pic>
        <p:nvPicPr>
          <p:cNvPr id="5" name="Picture 6" descr="C:\Documents and Settings\Admin\Рабочий стол\11-2 (1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6065" r="59072" b="12575"/>
          <a:stretch>
            <a:fillRect/>
          </a:stretch>
        </p:blipFill>
        <p:spPr bwMode="auto">
          <a:xfrm>
            <a:off x="251520" y="188640"/>
            <a:ext cx="1173407" cy="129678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Определи, сколько слогов, а затем сколько звуков в слове «Пищалкин». Какие это звуки? Назови каждый звук.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C:\Documents and Settings\Admin\Рабочий стол\11-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6525" r="59072" b="12575"/>
          <a:stretch>
            <a:fillRect/>
          </a:stretch>
        </p:blipFill>
        <p:spPr bwMode="auto">
          <a:xfrm>
            <a:off x="3635896" y="2420888"/>
            <a:ext cx="1872208" cy="2046007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251520" y="4581128"/>
            <a:ext cx="1008111" cy="84311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331640" y="4581128"/>
            <a:ext cx="1008112" cy="8431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339752" y="4005064"/>
            <a:ext cx="0" cy="223224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2411760" y="4653136"/>
            <a:ext cx="1008111" cy="84311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491880" y="4653136"/>
            <a:ext cx="1008112" cy="8431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572000" y="4653136"/>
            <a:ext cx="1008112" cy="84311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652120" y="3933056"/>
            <a:ext cx="0" cy="223224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5724128" y="4653136"/>
            <a:ext cx="1008111" cy="84311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804248" y="4653136"/>
            <a:ext cx="1008112" cy="8431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884368" y="4581128"/>
            <a:ext cx="1008112" cy="84311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093982" y="6165304"/>
            <a:ext cx="3746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Пи – </a:t>
            </a:r>
            <a:r>
              <a:rPr lang="ru-RU" b="1" dirty="0" err="1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щал</a:t>
            </a:r>
            <a:r>
              <a:rPr lang="ru-RU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– </a:t>
            </a:r>
            <a:r>
              <a:rPr lang="ru-RU" b="1" dirty="0" err="1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кин</a:t>
            </a:r>
            <a:r>
              <a:rPr lang="ru-RU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– 3 слога и 8 звуков.</a:t>
            </a:r>
            <a:endParaRPr lang="ru-RU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560" y="486916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9672" y="486916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9912" y="486916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4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9792" y="486916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2" y="486916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5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84168" y="486916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6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288" y="486916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7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72400" y="48691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19672" y="486916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Прочитай и составь правильно предложение про щенка.</a:t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Картинка и  схема тебе помогут.</a:t>
            </a:r>
            <a:endParaRPr lang="ru-RU" sz="3200" dirty="0"/>
          </a:p>
        </p:txBody>
      </p:sp>
      <p:pic>
        <p:nvPicPr>
          <p:cNvPr id="5" name="Picture 2" descr="C:\Documents and Settings\Admin\Рабочий стол\4636656_large.jpg"/>
          <p:cNvPicPr>
            <a:picLocks noChangeAspect="1" noChangeArrowheads="1"/>
          </p:cNvPicPr>
          <p:nvPr/>
        </p:nvPicPr>
        <p:blipFill>
          <a:blip r:embed="rId2" cstate="print"/>
          <a:srcRect b="7703"/>
          <a:stretch>
            <a:fillRect/>
          </a:stretch>
        </p:blipFill>
        <p:spPr bwMode="auto">
          <a:xfrm>
            <a:off x="2555776" y="2276872"/>
            <a:ext cx="4332699" cy="26642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47664" y="170080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Маленьки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</a:rPr>
              <a:t>й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4248" y="1700808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,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0080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щенок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1772816"/>
            <a:ext cx="216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,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1772816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,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772816"/>
            <a:ext cx="216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,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3888" y="1700808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в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4168" y="1700808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лесу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7944" y="170080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заблудился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92280" y="170080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дремучем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8144" y="1772816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,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6456" y="1700808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.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9" name="Фигура, имеющая форму буквы L 18"/>
          <p:cNvSpPr/>
          <p:nvPr/>
        </p:nvSpPr>
        <p:spPr>
          <a:xfrm>
            <a:off x="251520" y="4725144"/>
            <a:ext cx="1656184" cy="686345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339752" y="5085184"/>
            <a:ext cx="1584176" cy="301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211960" y="5085184"/>
            <a:ext cx="1512168" cy="301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092280" y="5085184"/>
            <a:ext cx="1512168" cy="301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012160" y="5085184"/>
            <a:ext cx="576064" cy="301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51520" y="6021288"/>
            <a:ext cx="1512168" cy="301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267744" y="6021288"/>
            <a:ext cx="288032" cy="2710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6821E-7 L -0.15347 0.5283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6821E-7 L 0.26389 0.528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" y="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46821E-7 L -0.00382 0.528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46821E-7 L 0.27969 0.5283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" y="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46821E-7 L -0.00399 0.5283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46821E-7 L -0.60642 0.6645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" y="3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6821E-7 L -0.70086 0.6645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" y="3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dmin\Рабочий стол\94360105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276872"/>
            <a:ext cx="1281100" cy="1024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Молодец! Теперь щенок может открыть пятый подарок.</a:t>
            </a:r>
            <a:endParaRPr lang="ru-RU" sz="3600" dirty="0"/>
          </a:p>
        </p:txBody>
      </p:sp>
      <p:pic>
        <p:nvPicPr>
          <p:cNvPr id="5" name="Picture 6" descr="C:\Documents and Settings\Admin\Рабочий стол\11-2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6525" r="59072" b="12575"/>
          <a:stretch>
            <a:fillRect/>
          </a:stretch>
        </p:blipFill>
        <p:spPr bwMode="auto">
          <a:xfrm>
            <a:off x="395536" y="1700808"/>
            <a:ext cx="3360420" cy="36723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96136" y="1700808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3" descr="C:\Documents and Settings\Admin\Рабочий стол\e225e6da2febd2e64df2080c26645cc2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2132856"/>
            <a:ext cx="1342368" cy="145794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08112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Прочитай!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6122" b="8507"/>
          <a:stretch>
            <a:fillRect/>
          </a:stretch>
        </p:blipFill>
        <p:spPr bwMode="auto">
          <a:xfrm>
            <a:off x="251520" y="1052736"/>
            <a:ext cx="4104456" cy="540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 l="5480" t="5291" b="10372"/>
          <a:stretch>
            <a:fillRect/>
          </a:stretch>
        </p:blipFill>
        <p:spPr bwMode="auto">
          <a:xfrm>
            <a:off x="4572000" y="1052736"/>
            <a:ext cx="4355976" cy="542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Привет! Это щенок  Пищалкин. Он попал в удивительную страну звуков  и букв! Помоги ему выполнить все задания, собрать подарки и попасть к маме. Вперёд, навстречу приключениям!!!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8" name="Picture 4" descr="C:\Documents and Settings\Admin\Рабочий стол\53-533256_dog-house-png-dog-house-clipart-png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4348" b="6518"/>
          <a:stretch>
            <a:fillRect/>
          </a:stretch>
        </p:blipFill>
        <p:spPr bwMode="auto">
          <a:xfrm>
            <a:off x="4866803" y="2996952"/>
            <a:ext cx="4277197" cy="295232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835696" y="17008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9872" y="17008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8" y="17008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8224" y="1628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 descr="C:\Documents and Settings\Admin\Рабочий стол\11-2 (1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5723" r="59072" b="12575"/>
          <a:stretch>
            <a:fillRect/>
          </a:stretch>
        </p:blipFill>
        <p:spPr bwMode="auto">
          <a:xfrm>
            <a:off x="179512" y="1700808"/>
            <a:ext cx="1163206" cy="1296144"/>
          </a:xfrm>
          <a:prstGeom prst="rect">
            <a:avLst/>
          </a:prstGeom>
          <a:noFill/>
        </p:spPr>
      </p:pic>
      <p:pic>
        <p:nvPicPr>
          <p:cNvPr id="2056" name="Picture 8" descr="C:\Documents and Settings\Admin\Рабочий стол\11-2 (1)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00" t="5098" r="14000" b="10036"/>
          <a:stretch>
            <a:fillRect/>
          </a:stretch>
        </p:blipFill>
        <p:spPr bwMode="auto">
          <a:xfrm>
            <a:off x="3059832" y="3645024"/>
            <a:ext cx="2376264" cy="2376264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e225e6da2febd2e64df2080c26645cc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9049" y="7339392"/>
            <a:ext cx="990650" cy="1075945"/>
          </a:xfrm>
          <a:prstGeom prst="rect">
            <a:avLst/>
          </a:prstGeom>
          <a:noFill/>
        </p:spPr>
      </p:pic>
      <p:pic>
        <p:nvPicPr>
          <p:cNvPr id="20" name="Picture 5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1916832"/>
            <a:ext cx="1224136" cy="1224136"/>
          </a:xfrm>
          <a:prstGeom prst="rect">
            <a:avLst/>
          </a:prstGeom>
          <a:noFill/>
        </p:spPr>
      </p:pic>
      <p:pic>
        <p:nvPicPr>
          <p:cNvPr id="21" name="Picture 5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1916832"/>
            <a:ext cx="1224136" cy="1224136"/>
          </a:xfrm>
          <a:prstGeom prst="rect">
            <a:avLst/>
          </a:prstGeom>
          <a:noFill/>
        </p:spPr>
      </p:pic>
      <p:pic>
        <p:nvPicPr>
          <p:cNvPr id="22" name="Picture 5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916832"/>
            <a:ext cx="1224136" cy="1224136"/>
          </a:xfrm>
          <a:prstGeom prst="rect">
            <a:avLst/>
          </a:prstGeom>
          <a:noFill/>
        </p:spPr>
      </p:pic>
      <p:pic>
        <p:nvPicPr>
          <p:cNvPr id="23" name="Picture 5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1988840"/>
            <a:ext cx="1224136" cy="1224136"/>
          </a:xfrm>
          <a:prstGeom prst="rect">
            <a:avLst/>
          </a:prstGeom>
          <a:noFill/>
        </p:spPr>
      </p:pic>
      <p:pic>
        <p:nvPicPr>
          <p:cNvPr id="24" name="Picture 5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19864" y="1988840"/>
            <a:ext cx="1224136" cy="122413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8460432" y="17008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5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3717032"/>
            <a:ext cx="1224136" cy="1224136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11560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  <p:sndAc>
      <p:stSnd>
        <p:snd r:embed="rId3" name="chelovek_sobake_drug_minu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019" b="9837"/>
          <a:stretch>
            <a:fillRect/>
          </a:stretch>
        </p:blipFill>
        <p:spPr bwMode="auto">
          <a:xfrm>
            <a:off x="251520" y="476672"/>
            <a:ext cx="4352840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 l="7634" t="7113" b="10791"/>
          <a:stretch>
            <a:fillRect/>
          </a:stretch>
        </p:blipFill>
        <p:spPr bwMode="auto">
          <a:xfrm>
            <a:off x="4788024" y="476672"/>
            <a:ext cx="4355976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:\Documents and Settings\Admin\Рабочий стол\1522710743_20-gifka-babochka-s-golubymi-krylyam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276872"/>
            <a:ext cx="1418180" cy="13784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Молодец! Теперь щенок может открыть шестой подарок.</a:t>
            </a:r>
            <a:endParaRPr lang="ru-RU" sz="3600" dirty="0"/>
          </a:p>
        </p:txBody>
      </p:sp>
      <p:pic>
        <p:nvPicPr>
          <p:cNvPr id="5" name="Picture 6" descr="C:\Documents and Settings\Admin\Рабочий стол\11-2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6525" r="59072" b="12575"/>
          <a:stretch>
            <a:fillRect/>
          </a:stretch>
        </p:blipFill>
        <p:spPr bwMode="auto">
          <a:xfrm>
            <a:off x="395536" y="1700808"/>
            <a:ext cx="3360420" cy="36723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56176" y="1700808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3" descr="C:\Documents and Settings\Admin\Рабочий стол\e225e6da2febd2e64df2080c26645cc2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104" y="2276872"/>
            <a:ext cx="1457285" cy="158275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Спасибо, дорогой друг! Благодаря тебе щенок выполнил все задания и теперь снова будет с мамой!!!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C:\Documents and Settings\Admin\Рабочий стол\11-2 (1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5723" r="59072" b="12575"/>
          <a:stretch>
            <a:fillRect/>
          </a:stretch>
        </p:blipFill>
        <p:spPr bwMode="auto">
          <a:xfrm>
            <a:off x="539552" y="2348880"/>
            <a:ext cx="1371858" cy="1528606"/>
          </a:xfrm>
          <a:prstGeom prst="rect">
            <a:avLst/>
          </a:prstGeom>
          <a:noFill/>
        </p:spPr>
      </p:pic>
      <p:pic>
        <p:nvPicPr>
          <p:cNvPr id="5" name="Picture 4" descr="C:\Documents and Settings\Admin\Рабочий стол\53-533256_dog-house-png-dog-house-clipart-png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4348" b="6518"/>
          <a:stretch>
            <a:fillRect/>
          </a:stretch>
        </p:blipFill>
        <p:spPr bwMode="auto">
          <a:xfrm>
            <a:off x="4866803" y="2852936"/>
            <a:ext cx="4277197" cy="2952328"/>
          </a:xfrm>
          <a:prstGeom prst="rect">
            <a:avLst/>
          </a:prstGeom>
          <a:noFill/>
        </p:spPr>
      </p:pic>
      <p:pic>
        <p:nvPicPr>
          <p:cNvPr id="6" name="Picture 8" descr="C:\Documents and Settings\Admin\Рабочий стол\11-2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00" t="5098" r="14000" b="10036"/>
          <a:stretch>
            <a:fillRect/>
          </a:stretch>
        </p:blipFill>
        <p:spPr bwMode="auto">
          <a:xfrm>
            <a:off x="4427984" y="3645024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3" name="песенка-СОБАЧКА.__Audio-VK4.ru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711E-6 L -0.14548 0.0053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4624E-7 L 0.14548 0.276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1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Молодец!!!</a:t>
            </a:r>
            <a:endParaRPr lang="ru-RU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Admin\Рабочий стол\invest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24" t="9120" r="20000" b="6521"/>
          <a:stretch>
            <a:fillRect/>
          </a:stretch>
        </p:blipFill>
        <p:spPr bwMode="auto">
          <a:xfrm>
            <a:off x="2195736" y="2564904"/>
            <a:ext cx="4392488" cy="312542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дружба_крепкая__audio-vk4_ru_.Ty3j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Давай  выполним пальчиковую гимнастику!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628800"/>
            <a:ext cx="8229600" cy="4525963"/>
          </a:xfrm>
        </p:spPr>
        <p:txBody>
          <a:bodyPr/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 болезней не бояться, надо спортом заниматься!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Поднимать руки к плечам, вверх, к плечам, в стороны.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Играет в теннис теннисист.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футбол играет футболист.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хоккей играет хоккеист.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волейбол – волейболист.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баскетбол – баскетболист.</a:t>
            </a:r>
          </a:p>
          <a:p>
            <a:pPr>
              <a:buNone/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Сгибать пальцы в кулак, начиная с мизинца.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6" descr="C:\Documents and Settings\Admin\Рабочий стол\11-2 (1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5723" r="59072" b="12575"/>
          <a:stretch>
            <a:fillRect/>
          </a:stretch>
        </p:blipFill>
        <p:spPr bwMode="auto">
          <a:xfrm>
            <a:off x="0" y="764704"/>
            <a:ext cx="1163206" cy="129614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wgHj7QS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теперь пришло время мимической гимнастики! Выполняй движения по тексту!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 чего красив венок:</a:t>
            </a:r>
          </a:p>
          <a:p>
            <a:pPr algn="ctr">
              <a:buNone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Радость.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Ромашки, незабудки!..</a:t>
            </a:r>
          </a:p>
          <a:p>
            <a:pPr algn="ctr">
              <a:buNone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Веселье.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цепи сидит щенок</a:t>
            </a:r>
          </a:p>
          <a:p>
            <a:pPr algn="ctr">
              <a:buNone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Грусть.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 собачьей будки.</a:t>
            </a:r>
          </a:p>
          <a:p>
            <a:pPr algn="ctr">
              <a:buNone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Огорчение.</a:t>
            </a:r>
          </a:p>
          <a:p>
            <a:pPr algn="ctr"/>
            <a:endParaRPr lang="ru-RU" dirty="0"/>
          </a:p>
        </p:txBody>
      </p:sp>
      <p:pic>
        <p:nvPicPr>
          <p:cNvPr id="6" name="Picture 6" descr="C:\Documents and Settings\Admin\Рабочий стол\11-2 (1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6065" r="59072" b="12575"/>
          <a:stretch>
            <a:fillRect/>
          </a:stretch>
        </p:blipFill>
        <p:spPr bwMode="auto">
          <a:xfrm>
            <a:off x="251520" y="2420888"/>
            <a:ext cx="1800200" cy="198947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Молодец! Теперь щенок может открыть первый подарок.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ocuments and Settings\Admin\Рабочий стол\156-1569035_http-vignette1-wikia-nocookie-drawing-dog-bon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132856"/>
            <a:ext cx="799366" cy="7465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20072" y="141277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6" descr="C:\Documents and Settings\Admin\Рабочий стол\11-2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6525" r="59072" b="12575"/>
          <a:stretch>
            <a:fillRect/>
          </a:stretch>
        </p:blipFill>
        <p:spPr bwMode="auto">
          <a:xfrm>
            <a:off x="467544" y="1484784"/>
            <a:ext cx="3360420" cy="3672373"/>
          </a:xfrm>
          <a:prstGeom prst="rect">
            <a:avLst/>
          </a:prstGeom>
          <a:noFill/>
        </p:spPr>
      </p:pic>
      <p:pic>
        <p:nvPicPr>
          <p:cNvPr id="10" name="Picture 3" descr="C:\Documents and Settings\Admin\Рабочий стол\e225e6da2febd2e64df2080c26645cc2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1916832"/>
            <a:ext cx="1342368" cy="145794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Артикуляционная характеристика звука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Admin\Рабочий стол\img5.jpg"/>
          <p:cNvPicPr>
            <a:picLocks noChangeAspect="1" noChangeArrowheads="1"/>
          </p:cNvPicPr>
          <p:nvPr/>
        </p:nvPicPr>
        <p:blipFill>
          <a:blip r:embed="rId2" cstate="print"/>
          <a:srcRect l="18982" t="18500" r="2751" b="28580"/>
          <a:stretch>
            <a:fillRect/>
          </a:stretch>
        </p:blipFill>
        <p:spPr bwMode="auto">
          <a:xfrm>
            <a:off x="539552" y="1628800"/>
            <a:ext cx="3456384" cy="30243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5976" y="1628800"/>
            <a:ext cx="43204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Звук </a:t>
            </a:r>
            <a:r>
              <a:rPr lang="en-US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[</a:t>
            </a:r>
            <a:r>
              <a:rPr lang="ru-RU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Щ</a:t>
            </a:r>
            <a:r>
              <a:rPr lang="en-US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]</a:t>
            </a:r>
            <a:r>
              <a:rPr lang="ru-RU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Губы круглые;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Язык поднят вверх;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Воздушная струя тёплая, идет вверх толчками;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Горлышко   не работает;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Звук – глухой, всегда мягкий.</a:t>
            </a:r>
            <a:endParaRPr lang="ru-RU" sz="32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картинку». 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Назови, в каких словах есть звук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Какие картинки лишние?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Documents and Settings\Admin\Рабочий стол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2060848"/>
            <a:ext cx="1872208" cy="1293384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79d12999d810f5fba1c86e194ad2ec0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2060848"/>
            <a:ext cx="1184920" cy="1156284"/>
          </a:xfrm>
          <a:prstGeom prst="rect">
            <a:avLst/>
          </a:prstGeom>
          <a:noFill/>
        </p:spPr>
      </p:pic>
      <p:pic>
        <p:nvPicPr>
          <p:cNvPr id="4100" name="Picture 4" descr="C:\Documents and Settings\Admin\Рабочий стол\816124ec7b9a4b30cc1ce5cefd1b4b8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1844824"/>
            <a:ext cx="1981994" cy="1592202"/>
          </a:xfrm>
          <a:prstGeom prst="rect">
            <a:avLst/>
          </a:prstGeom>
          <a:noFill/>
        </p:spPr>
      </p:pic>
      <p:pic>
        <p:nvPicPr>
          <p:cNvPr id="4101" name="Picture 5" descr="C:\Documents and Settings\Admin\Рабочий стол\63179586_1282749456_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1916832"/>
            <a:ext cx="1246435" cy="1631918"/>
          </a:xfrm>
          <a:prstGeom prst="rect">
            <a:avLst/>
          </a:prstGeom>
          <a:noFill/>
        </p:spPr>
      </p:pic>
      <p:pic>
        <p:nvPicPr>
          <p:cNvPr id="4102" name="Picture 6" descr="C:\Documents and Settings\Admin\Рабочий стол\648357dba4f94540fd747fc4f74d34c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3573016"/>
            <a:ext cx="936104" cy="936104"/>
          </a:xfrm>
          <a:prstGeom prst="rect">
            <a:avLst/>
          </a:prstGeom>
          <a:noFill/>
        </p:spPr>
      </p:pic>
      <p:pic>
        <p:nvPicPr>
          <p:cNvPr id="4103" name="Picture 7" descr="C:\Documents and Settings\Admin\Рабочий стол\korolevskiy-schit-1600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736" y="3501008"/>
            <a:ext cx="1440160" cy="1440160"/>
          </a:xfrm>
          <a:prstGeom prst="rect">
            <a:avLst/>
          </a:prstGeom>
          <a:noFill/>
        </p:spPr>
      </p:pic>
      <p:pic>
        <p:nvPicPr>
          <p:cNvPr id="4104" name="Picture 8" descr="C:\Documents and Settings\Admin\Рабочий стол\GL000632255_00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3140968"/>
            <a:ext cx="1368152" cy="1466659"/>
          </a:xfrm>
          <a:prstGeom prst="rect">
            <a:avLst/>
          </a:prstGeom>
          <a:noFill/>
        </p:spPr>
      </p:pic>
      <p:pic>
        <p:nvPicPr>
          <p:cNvPr id="4105" name="Picture 9" descr="C:\Documents and Settings\Admin\Рабочий стол\00315222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3356992"/>
            <a:ext cx="1512168" cy="1512168"/>
          </a:xfrm>
          <a:prstGeom prst="rect">
            <a:avLst/>
          </a:prstGeom>
          <a:noFill/>
        </p:spPr>
      </p:pic>
      <p:pic>
        <p:nvPicPr>
          <p:cNvPr id="13" name="Picture 6" descr="C:\Documents and Settings\Admin\Рабочий стол\11-2 (1)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6065" r="59072" b="12575"/>
          <a:stretch>
            <a:fillRect/>
          </a:stretch>
        </p:blipFill>
        <p:spPr bwMode="auto">
          <a:xfrm>
            <a:off x="5508104" y="4797152"/>
            <a:ext cx="1008112" cy="1114108"/>
          </a:xfrm>
          <a:prstGeom prst="rect">
            <a:avLst/>
          </a:prstGeom>
          <a:noFill/>
        </p:spPr>
      </p:pic>
      <p:pic>
        <p:nvPicPr>
          <p:cNvPr id="4107" name="Picture 11" descr="C:\Documents and Settings\Admin\Рабочий стол\AbramisBrama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4653136"/>
            <a:ext cx="1438003" cy="1106438"/>
          </a:xfrm>
          <a:prstGeom prst="rect">
            <a:avLst/>
          </a:prstGeom>
          <a:noFill/>
        </p:spPr>
      </p:pic>
      <p:pic>
        <p:nvPicPr>
          <p:cNvPr id="4108" name="Picture 12" descr="C:\Documents and Settings\Admin\Рабочий стол\s1200 (2)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4797152"/>
            <a:ext cx="1440160" cy="1143727"/>
          </a:xfrm>
          <a:prstGeom prst="rect">
            <a:avLst/>
          </a:prstGeom>
          <a:noFill/>
        </p:spPr>
      </p:pic>
      <p:pic>
        <p:nvPicPr>
          <p:cNvPr id="4109" name="Picture 13" descr="C:\Documents and Settings\Admin\Рабочий стол\8bdb53eb1e66bde4396abde435c215ac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00950" y="4581128"/>
            <a:ext cx="1343050" cy="108868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Молодец! Теперь щенок может открыть второй подарок.</a:t>
            </a:r>
            <a:endParaRPr lang="ru-RU" sz="3600" dirty="0"/>
          </a:p>
        </p:txBody>
      </p:sp>
      <p:pic>
        <p:nvPicPr>
          <p:cNvPr id="5" name="Picture 6" descr="C:\Documents and Settings\Admin\Рабочий стол\11-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6525" r="59072" b="12575"/>
          <a:stretch>
            <a:fillRect/>
          </a:stretch>
        </p:blipFill>
        <p:spPr bwMode="auto">
          <a:xfrm>
            <a:off x="395536" y="1700808"/>
            <a:ext cx="3360420" cy="3672370"/>
          </a:xfrm>
          <a:prstGeom prst="rect">
            <a:avLst/>
          </a:prstGeom>
          <a:noFill/>
        </p:spPr>
      </p:pic>
      <p:pic>
        <p:nvPicPr>
          <p:cNvPr id="5124" name="Picture 4" descr="C:\Documents and Settings\Admin\Рабочий стол\s1200 (3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2348880"/>
            <a:ext cx="1008112" cy="10081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96136" y="1700808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3" descr="C:\Documents and Settings\Admin\Рабочий стол\e225e6da2febd2e64df2080c26645cc2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2204864"/>
            <a:ext cx="1342368" cy="145794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Определи, где стоит звук 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словах и разложи картинки в сундучки.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C:\Documents and Settings\Admin\Рабочий стол\11-2 (1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68" t="46065" r="59072" b="12575"/>
          <a:stretch>
            <a:fillRect/>
          </a:stretch>
        </p:blipFill>
        <p:spPr bwMode="auto">
          <a:xfrm>
            <a:off x="0" y="404664"/>
            <a:ext cx="1173407" cy="1296782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s12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772816"/>
            <a:ext cx="1512168" cy="104465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7544" y="5949280"/>
            <a:ext cx="504056" cy="43204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5949280"/>
            <a:ext cx="504056" cy="4320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03648" y="5949280"/>
            <a:ext cx="504056" cy="4320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452320" y="5949280"/>
            <a:ext cx="504056" cy="4320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48264" y="5949280"/>
            <a:ext cx="504056" cy="4320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5949280"/>
            <a:ext cx="504056" cy="4320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707904" y="5949280"/>
            <a:ext cx="504056" cy="4320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956376" y="5949280"/>
            <a:ext cx="504056" cy="43204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211960" y="5949280"/>
            <a:ext cx="504056" cy="43204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4" descr="C:\Documents and Settings\Admin\Рабочий стол\816124ec7b9a4b30cc1ce5cefd1b4b8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32" r="7525" b="5816"/>
          <a:stretch>
            <a:fillRect/>
          </a:stretch>
        </p:blipFill>
        <p:spPr bwMode="auto">
          <a:xfrm>
            <a:off x="2843808" y="1700808"/>
            <a:ext cx="1584176" cy="1224136"/>
          </a:xfrm>
          <a:prstGeom prst="rect">
            <a:avLst/>
          </a:prstGeom>
          <a:noFill/>
        </p:spPr>
      </p:pic>
      <p:pic>
        <p:nvPicPr>
          <p:cNvPr id="19" name="Picture 7" descr="C:\Documents and Settings\Admin\Рабочий стол\korolevskiy-schit-16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6296" y="1484784"/>
            <a:ext cx="1440160" cy="1440160"/>
          </a:xfrm>
          <a:prstGeom prst="rect">
            <a:avLst/>
          </a:prstGeom>
          <a:noFill/>
        </p:spPr>
      </p:pic>
      <p:pic>
        <p:nvPicPr>
          <p:cNvPr id="20" name="Picture 8" descr="C:\Documents and Settings\Admin\Рабочий стол\GL000632255_00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10" r="5263"/>
          <a:stretch>
            <a:fillRect/>
          </a:stretch>
        </p:blipFill>
        <p:spPr bwMode="auto">
          <a:xfrm>
            <a:off x="5220072" y="1484784"/>
            <a:ext cx="1296144" cy="1394651"/>
          </a:xfrm>
          <a:prstGeom prst="rect">
            <a:avLst/>
          </a:prstGeom>
          <a:noFill/>
        </p:spPr>
      </p:pic>
      <p:pic>
        <p:nvPicPr>
          <p:cNvPr id="21" name="Picture 9" descr="C:\Documents and Settings\Admin\Рабочий стол\00315222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924944"/>
            <a:ext cx="1512168" cy="1512168"/>
          </a:xfrm>
          <a:prstGeom prst="rect">
            <a:avLst/>
          </a:prstGeom>
          <a:noFill/>
        </p:spPr>
      </p:pic>
      <p:pic>
        <p:nvPicPr>
          <p:cNvPr id="22" name="Picture 11" descr="C:\Documents and Settings\Admin\Рабочий стол\AbramisBram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791" b="12810"/>
          <a:stretch>
            <a:fillRect/>
          </a:stretch>
        </p:blipFill>
        <p:spPr bwMode="auto">
          <a:xfrm>
            <a:off x="2987824" y="3035955"/>
            <a:ext cx="1800200" cy="975109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GL000034611_00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104" y="2780928"/>
            <a:ext cx="1152128" cy="1234423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graphic-of-a-pliers-vector-1882360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92"/>
          <a:stretch>
            <a:fillRect/>
          </a:stretch>
        </p:blipFill>
        <p:spPr bwMode="auto">
          <a:xfrm>
            <a:off x="7380312" y="2924944"/>
            <a:ext cx="885379" cy="936104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wooden-chest-vector-8836604.jpg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438"/>
          <a:stretch>
            <a:fillRect/>
          </a:stretch>
        </p:blipFill>
        <p:spPr bwMode="auto">
          <a:xfrm>
            <a:off x="3707904" y="4365104"/>
            <a:ext cx="1588068" cy="1553239"/>
          </a:xfrm>
          <a:prstGeom prst="rect">
            <a:avLst/>
          </a:prstGeom>
          <a:noFill/>
        </p:spPr>
      </p:pic>
      <p:pic>
        <p:nvPicPr>
          <p:cNvPr id="27" name="Picture 4" descr="C:\Documents and Settings\Admin\Рабочий стол\wooden-chest-vector-883660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438"/>
          <a:stretch>
            <a:fillRect/>
          </a:stretch>
        </p:blipFill>
        <p:spPr bwMode="auto">
          <a:xfrm>
            <a:off x="323528" y="4365104"/>
            <a:ext cx="1588068" cy="1553239"/>
          </a:xfrm>
          <a:prstGeom prst="rect">
            <a:avLst/>
          </a:prstGeom>
          <a:noFill/>
        </p:spPr>
      </p:pic>
      <p:pic>
        <p:nvPicPr>
          <p:cNvPr id="28" name="Picture 4" descr="C:\Documents and Settings\Admin\Рабочий стол\wooden-chest-vector-883660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438"/>
          <a:stretch>
            <a:fillRect/>
          </a:stretch>
        </p:blipFill>
        <p:spPr bwMode="auto">
          <a:xfrm>
            <a:off x="7092280" y="4365104"/>
            <a:ext cx="1588068" cy="1553239"/>
          </a:xfrm>
          <a:prstGeom prst="rect">
            <a:avLst/>
          </a:prstGeom>
          <a:noFill/>
        </p:spPr>
      </p:pic>
      <p:pic>
        <p:nvPicPr>
          <p:cNvPr id="34" name="Picture 2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4077072"/>
            <a:ext cx="2016224" cy="2016224"/>
          </a:xfrm>
          <a:prstGeom prst="rect">
            <a:avLst/>
          </a:prstGeom>
          <a:noFill/>
        </p:spPr>
      </p:pic>
      <p:pic>
        <p:nvPicPr>
          <p:cNvPr id="37" name="Picture 2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770" r="10497"/>
          <a:stretch>
            <a:fillRect/>
          </a:stretch>
        </p:blipFill>
        <p:spPr bwMode="auto">
          <a:xfrm>
            <a:off x="3635896" y="4293096"/>
            <a:ext cx="1805666" cy="1739639"/>
          </a:xfrm>
          <a:prstGeom prst="rect">
            <a:avLst/>
          </a:prstGeom>
          <a:noFill/>
        </p:spPr>
      </p:pic>
      <p:pic>
        <p:nvPicPr>
          <p:cNvPr id="38" name="Picture 2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770" r="10497"/>
          <a:stretch>
            <a:fillRect/>
          </a:stretch>
        </p:blipFill>
        <p:spPr bwMode="auto">
          <a:xfrm>
            <a:off x="6948264" y="4293096"/>
            <a:ext cx="1800200" cy="1734373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37813 0.451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" y="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32 0.02639 L -0.28351 0.425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-0.50399 0.4548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" y="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76181 0.4444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0555 0.2363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-0.00324 L 0.44115 0.2245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" y="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0.22048 0.2460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-0.34444 0.262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1103</TotalTime>
  <Words>452</Words>
  <Application>Microsoft Office PowerPoint</Application>
  <PresentationFormat>Экран (4:3)</PresentationFormat>
  <Paragraphs>110</Paragraphs>
  <Slides>23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ЧАСТНОЕ ДОШКОЛЬНОЕ ОБРАЗОВАТЕЛЬНОЕ УЧРЕЖДЕНИЕ «ДЕТСКИЙ САД №42» ОТКРЫТОГО АКЦИОНЕРНОГО ОБЩЕСТВА «РОССИЙСКИЕ ЖЕЛЕЗНЫЕ ДОРОГИ».    ЗВУК И БУКВА Щ.</vt:lpstr>
      <vt:lpstr>Привет! Это щенок  Пищалкин. Он попал в удивительную страну звуков  и букв! Помоги ему выполнить все задания, собрать подарки и попасть к маме. Вперёд, навстречу приключениям!!!</vt:lpstr>
      <vt:lpstr>Давай  выполним пальчиковую гимнастику!</vt:lpstr>
      <vt:lpstr>А теперь пришло время мимической гимнастики! Выполняй движения по тексту!</vt:lpstr>
      <vt:lpstr>Молодец! Теперь щенок может открыть первый подарок.</vt:lpstr>
      <vt:lpstr>Артикуляционная характеристика звука [Щ].</vt:lpstr>
      <vt:lpstr>Игра «Найди картинку».  Назови, в каких словах есть звук [Щ]. Какие картинки лишние?</vt:lpstr>
      <vt:lpstr>Молодец! Теперь щенок может открыть второй подарок.</vt:lpstr>
      <vt:lpstr>Определи, где стоит звук [Щ] в словах и разложи картинки в сундучки.</vt:lpstr>
      <vt:lpstr>Молодец! Теперь щенок может открыть третий подарок.</vt:lpstr>
      <vt:lpstr>Разложи картинки, определив, сколько слогов в словах. Соедини с косточками.</vt:lpstr>
      <vt:lpstr>Молодец! Теперь щенок может открыть четвёртый подарок.</vt:lpstr>
      <vt:lpstr>Звук [Щ] пришёл не один, а со своим «домиком» – буквой Щ. </vt:lpstr>
      <vt:lpstr>Физминутка (движения по тексту).</vt:lpstr>
      <vt:lpstr>Найди все буквы Щ!</vt:lpstr>
      <vt:lpstr>Определи, сколько слогов, а затем сколько звуков в слове «Пищалкин». Какие это звуки? Назови каждый звук.</vt:lpstr>
      <vt:lpstr>Прочитай и составь правильно предложение про щенка. Картинка и  схема тебе помогут.</vt:lpstr>
      <vt:lpstr>Молодец! Теперь щенок может открыть пятый подарок.</vt:lpstr>
      <vt:lpstr>Прочитай!</vt:lpstr>
      <vt:lpstr>Слайд 20</vt:lpstr>
      <vt:lpstr>Молодец! Теперь щенок может открыть шестой подарок.</vt:lpstr>
      <vt:lpstr>Спасибо, дорогой друг! Благодаря тебе щенок выполнил все задания и теперь снова будет с мамой!!!</vt:lpstr>
      <vt:lpstr>Молодец!!!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101</cp:revision>
  <dcterms:modified xsi:type="dcterms:W3CDTF">2022-04-11T14:37:48Z</dcterms:modified>
</cp:coreProperties>
</file>