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90" r:id="rId3"/>
    <p:sldId id="265" r:id="rId4"/>
    <p:sldId id="257" r:id="rId5"/>
    <p:sldId id="258" r:id="rId6"/>
    <p:sldId id="283" r:id="rId7"/>
    <p:sldId id="259" r:id="rId8"/>
    <p:sldId id="285" r:id="rId9"/>
    <p:sldId id="284" r:id="rId10"/>
    <p:sldId id="260" r:id="rId11"/>
    <p:sldId id="286" r:id="rId12"/>
    <p:sldId id="261" r:id="rId13"/>
    <p:sldId id="287" r:id="rId14"/>
    <p:sldId id="263" r:id="rId15"/>
    <p:sldId id="288" r:id="rId16"/>
    <p:sldId id="264" r:id="rId17"/>
    <p:sldId id="274" r:id="rId18"/>
    <p:sldId id="266" r:id="rId19"/>
    <p:sldId id="267" r:id="rId20"/>
    <p:sldId id="268" r:id="rId21"/>
    <p:sldId id="269" r:id="rId22"/>
    <p:sldId id="270" r:id="rId23"/>
    <p:sldId id="271" r:id="rId24"/>
    <p:sldId id="272" r:id="rId25"/>
    <p:sldId id="273" r:id="rId26"/>
    <p:sldId id="275" r:id="rId27"/>
    <p:sldId id="291" r:id="rId28"/>
    <p:sldId id="276" r:id="rId29"/>
    <p:sldId id="277" r:id="rId30"/>
    <p:sldId id="278" r:id="rId31"/>
    <p:sldId id="279" r:id="rId32"/>
    <p:sldId id="280" r:id="rId33"/>
    <p:sldId id="281" r:id="rId34"/>
    <p:sldId id="282" r:id="rId35"/>
    <p:sldId id="289"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5"/>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FED4284-A800-4779-B472-6259968D55BA}" type="datetimeFigureOut">
              <a:rPr lang="ru-RU" smtClean="0"/>
              <a:pPr/>
              <a:t>08.04.2022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A5C9442-CC85-4000-93D5-E21DB8C13E6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ED4284-A800-4779-B472-6259968D55BA}" type="datetimeFigureOut">
              <a:rPr lang="ru-RU" smtClean="0"/>
              <a:pPr/>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5C9442-CC85-4000-93D5-E21DB8C13E66}" type="slidenum">
              <a:rPr lang="ru-RU" smtClean="0"/>
              <a:pPr/>
              <a:t>‹#›</a:t>
            </a:fld>
            <a:endParaRPr lang="ru-RU"/>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ED4284-A800-4779-B472-6259968D55BA}" type="datetimeFigureOut">
              <a:rPr lang="ru-RU" smtClean="0"/>
              <a:pPr/>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5C9442-CC85-4000-93D5-E21DB8C13E66}" type="slidenum">
              <a:rPr lang="ru-RU" smtClean="0"/>
              <a:pPr/>
              <a:t>‹#›</a:t>
            </a:fld>
            <a:endParaRPr lang="ru-RU"/>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ED4284-A800-4779-B472-6259968D55BA}" type="datetimeFigureOut">
              <a:rPr lang="ru-RU" smtClean="0"/>
              <a:pPr/>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5C9442-CC85-4000-93D5-E21DB8C13E66}" type="slidenum">
              <a:rPr lang="ru-RU" smtClean="0"/>
              <a:pPr/>
              <a:t>‹#›</a:t>
            </a:fld>
            <a:endParaRPr lang="ru-RU"/>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FED4284-A800-4779-B472-6259968D55BA}" type="datetimeFigureOut">
              <a:rPr lang="ru-RU" smtClean="0"/>
              <a:pPr/>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5C9442-CC85-4000-93D5-E21DB8C13E6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FED4284-A800-4779-B472-6259968D55BA}" type="datetimeFigureOut">
              <a:rPr lang="ru-RU" smtClean="0"/>
              <a:pPr/>
              <a:t>08.04.2022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5C9442-CC85-4000-93D5-E21DB8C13E66}" type="slidenum">
              <a:rPr lang="ru-RU" smtClean="0"/>
              <a:pPr/>
              <a:t>‹#›</a:t>
            </a:fld>
            <a:endParaRPr lang="ru-RU"/>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FED4284-A800-4779-B472-6259968D55BA}" type="datetimeFigureOut">
              <a:rPr lang="ru-RU" smtClean="0"/>
              <a:pPr/>
              <a:t>08.04.2022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5C9442-CC85-4000-93D5-E21DB8C13E66}" type="slidenum">
              <a:rPr lang="ru-RU" smtClean="0"/>
              <a:pPr/>
              <a:t>‹#›</a:t>
            </a:fld>
            <a:endParaRPr lang="ru-RU"/>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FED4284-A800-4779-B472-6259968D55BA}" type="datetimeFigureOut">
              <a:rPr lang="ru-RU" smtClean="0"/>
              <a:pPr/>
              <a:t>08.04.2022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5C9442-CC85-4000-93D5-E21DB8C13E66}" type="slidenum">
              <a:rPr lang="ru-RU" smtClean="0"/>
              <a:pPr/>
              <a:t>‹#›</a:t>
            </a:fld>
            <a:endParaRPr lang="ru-RU"/>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ED4284-A800-4779-B472-6259968D55BA}" type="datetimeFigureOut">
              <a:rPr lang="ru-RU" smtClean="0"/>
              <a:pPr/>
              <a:t>08.04.2022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5C9442-CC85-4000-93D5-E21DB8C13E66}" type="slidenum">
              <a:rPr lang="ru-RU" smtClean="0"/>
              <a:pPr/>
              <a:t>‹#›</a:t>
            </a:fld>
            <a:endParaRPr lang="ru-RU"/>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FED4284-A800-4779-B472-6259968D55BA}" type="datetimeFigureOut">
              <a:rPr lang="ru-RU" smtClean="0"/>
              <a:pPr/>
              <a:t>08.04.2022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5C9442-CC85-4000-93D5-E21DB8C13E66}" type="slidenum">
              <a:rPr lang="ru-RU" smtClean="0"/>
              <a:pPr/>
              <a:t>‹#›</a:t>
            </a:fld>
            <a:endParaRPr lang="ru-RU"/>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FED4284-A800-4779-B472-6259968D55BA}" type="datetimeFigureOut">
              <a:rPr lang="ru-RU" smtClean="0"/>
              <a:pPr/>
              <a:t>08.04.2022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A5C9442-CC85-4000-93D5-E21DB8C13E66}"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ED4284-A800-4779-B472-6259968D55BA}" type="datetimeFigureOut">
              <a:rPr lang="ru-RU" smtClean="0"/>
              <a:pPr/>
              <a:t>08.04.2022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5C9442-CC85-4000-93D5-E21DB8C13E66}"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своей жизни. И каково будет содержание, нам решать."/>
          <p:cNvPicPr>
            <a:picLocks noChangeAspect="1" noChangeArrowheads="1"/>
          </p:cNvPicPr>
          <p:nvPr/>
        </p:nvPicPr>
        <p:blipFill>
          <a:blip r:embed="rId2">
            <a:lum bright="-10000" contrast="20000"/>
          </a:blip>
          <a:srcRect l="7692" t="6287" r="12500" b="23513"/>
          <a:stretch>
            <a:fillRect/>
          </a:stretch>
        </p:blipFill>
        <p:spPr bwMode="auto">
          <a:xfrm>
            <a:off x="1857356" y="785794"/>
            <a:ext cx="5500726" cy="4440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571480"/>
            <a:ext cx="6357982" cy="438896"/>
          </a:xfrm>
        </p:spPr>
        <p:txBody>
          <a:bodyPr>
            <a:normAutofit fontScale="90000"/>
          </a:bodyPr>
          <a:lstStyle/>
          <a:p>
            <a:pPr algn="ctr"/>
            <a:r>
              <a:rPr lang="ru-RU"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Характеристика ПДК как измерителя</a:t>
            </a:r>
            <a:endParaRPr lang="ru-RU" sz="2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1214422"/>
            <a:ext cx="8572560" cy="5429288"/>
          </a:xfrm>
        </p:spPr>
        <p:txBody>
          <a:bodyPr>
            <a:normAutofit fontScale="55000" lnSpcReduction="20000"/>
          </a:bodyPr>
          <a:lstStyle/>
          <a:p>
            <a:pPr>
              <a:buNone/>
            </a:pPr>
            <a:r>
              <a:rPr lang="ru-RU" dirty="0" smtClean="0"/>
              <a:t>Что такое ПДК в экологическом нормировании? Это </a:t>
            </a:r>
            <a:r>
              <a:rPr lang="ru-RU" b="1" dirty="0" smtClean="0"/>
              <a:t>основной показатель промышленной экологии, на который ориентируются все производственные предприятия. </a:t>
            </a:r>
          </a:p>
          <a:p>
            <a:pPr>
              <a:buNone/>
            </a:pPr>
            <a:r>
              <a:rPr lang="ru-RU" dirty="0" smtClean="0"/>
              <a:t>Величины ПДК веществ выведены и распределены по типу химического строения и токсикологического воздействия на живые организмы. Созданы </a:t>
            </a:r>
            <a:r>
              <a:rPr lang="ru-RU" dirty="0" err="1" smtClean="0"/>
              <a:t>ГОСТы</a:t>
            </a:r>
            <a:r>
              <a:rPr lang="ru-RU" dirty="0" smtClean="0"/>
              <a:t>, соблюдение которых является обязательным.</a:t>
            </a:r>
          </a:p>
          <a:p>
            <a:pPr>
              <a:buNone/>
            </a:pPr>
            <a:r>
              <a:rPr lang="ru-RU" dirty="0" smtClean="0"/>
              <a:t> В зависимости от среды, в которой находятся вредные вещества, ПДК измеряется в: </a:t>
            </a:r>
          </a:p>
          <a:p>
            <a:pPr lvl="4">
              <a:buNone/>
            </a:pPr>
            <a:r>
              <a:rPr lang="ru-RU" sz="2600" dirty="0" smtClean="0"/>
              <a:t>мг/дм</a:t>
            </a:r>
            <a:r>
              <a:rPr lang="ru-RU" sz="2600" baseline="30000" dirty="0" smtClean="0"/>
              <a:t>3</a:t>
            </a:r>
            <a:r>
              <a:rPr lang="ru-RU" sz="2600" dirty="0" smtClean="0"/>
              <a:t> – для измерения в гидросфере; </a:t>
            </a:r>
          </a:p>
          <a:p>
            <a:pPr lvl="4">
              <a:buNone/>
            </a:pPr>
            <a:r>
              <a:rPr lang="ru-RU" sz="2600" dirty="0" smtClean="0"/>
              <a:t>мг/м</a:t>
            </a:r>
            <a:r>
              <a:rPr lang="ru-RU" sz="2600" baseline="30000" dirty="0" smtClean="0"/>
              <a:t>3 </a:t>
            </a:r>
            <a:r>
              <a:rPr lang="ru-RU" sz="2600" dirty="0" smtClean="0"/>
              <a:t>– для измерений в атмосфере и воздухе рабочего пространства; </a:t>
            </a:r>
            <a:endParaRPr lang="ru-RU" sz="2600" dirty="0" smtClean="0"/>
          </a:p>
          <a:p>
            <a:pPr lvl="4">
              <a:buNone/>
            </a:pPr>
            <a:r>
              <a:rPr lang="ru-RU" sz="2600" dirty="0" smtClean="0"/>
              <a:t>мг/кг</a:t>
            </a:r>
            <a:r>
              <a:rPr lang="ru-RU" sz="2600" baseline="30000" dirty="0" smtClean="0"/>
              <a:t>3</a:t>
            </a:r>
            <a:r>
              <a:rPr lang="ru-RU" sz="2600" dirty="0" smtClean="0"/>
              <a:t>– </a:t>
            </a:r>
            <a:r>
              <a:rPr lang="ru-RU" sz="2600" dirty="0" smtClean="0"/>
              <a:t>для определения показателя в грунте. </a:t>
            </a:r>
          </a:p>
          <a:p>
            <a:pPr>
              <a:buNone/>
            </a:pPr>
            <a:r>
              <a:rPr lang="ru-RU" dirty="0" smtClean="0"/>
              <a:t>При выведении значения ПДК учитывается пагубное воздействие не только на человека, но и на все живые организмы в целом. </a:t>
            </a:r>
          </a:p>
          <a:p>
            <a:pPr>
              <a:buNone/>
            </a:pPr>
            <a:r>
              <a:rPr lang="ru-RU" dirty="0" smtClean="0"/>
              <a:t>Соблюдение установленных норм позволяет сохранить всю экосистему, а не отдельные виды животного и растительного мира. П</a:t>
            </a:r>
          </a:p>
          <a:p>
            <a:pPr>
              <a:buNone/>
            </a:pPr>
            <a:r>
              <a:rPr lang="ru-RU" dirty="0" smtClean="0"/>
              <a:t>ДК вредных веществ, в зависимости от степени воздействия на живые организмы, делят на 4 группы опасности: </a:t>
            </a:r>
          </a:p>
          <a:p>
            <a:pPr lvl="8">
              <a:buNone/>
            </a:pPr>
            <a:r>
              <a:rPr lang="ru-RU" sz="2900" b="1" dirty="0" smtClean="0">
                <a:solidFill>
                  <a:schemeClr val="accent6">
                    <a:lumMod val="50000"/>
                  </a:schemeClr>
                </a:solidFill>
                <a:effectLst>
                  <a:outerShdw blurRad="38100" dist="38100" dir="2700000" algn="tl">
                    <a:srgbClr val="000000">
                      <a:alpha val="43137"/>
                    </a:srgbClr>
                  </a:outerShdw>
                </a:effectLst>
              </a:rPr>
              <a:t>I класс – чрезвычайно опасно. </a:t>
            </a:r>
          </a:p>
          <a:p>
            <a:pPr lvl="8">
              <a:buNone/>
            </a:pPr>
            <a:r>
              <a:rPr lang="ru-RU" sz="2900" b="1" dirty="0" smtClean="0">
                <a:solidFill>
                  <a:schemeClr val="accent6">
                    <a:lumMod val="50000"/>
                  </a:schemeClr>
                </a:solidFill>
                <a:effectLst>
                  <a:outerShdw blurRad="38100" dist="38100" dir="2700000" algn="tl">
                    <a:srgbClr val="000000">
                      <a:alpha val="43137"/>
                    </a:srgbClr>
                  </a:outerShdw>
                </a:effectLst>
              </a:rPr>
              <a:t>II класс – очень опасно. </a:t>
            </a:r>
            <a:endParaRPr lang="ru-RU" sz="2900" b="1" dirty="0" smtClean="0">
              <a:solidFill>
                <a:schemeClr val="accent6">
                  <a:lumMod val="50000"/>
                </a:schemeClr>
              </a:solidFill>
              <a:effectLst>
                <a:outerShdw blurRad="38100" dist="38100" dir="2700000" algn="tl">
                  <a:srgbClr val="000000">
                    <a:alpha val="43137"/>
                  </a:srgbClr>
                </a:outerShdw>
              </a:effectLst>
            </a:endParaRPr>
          </a:p>
          <a:p>
            <a:pPr lvl="8">
              <a:buNone/>
            </a:pPr>
            <a:r>
              <a:rPr lang="ru-RU" sz="2900" b="1" dirty="0" smtClean="0">
                <a:solidFill>
                  <a:schemeClr val="accent6">
                    <a:lumMod val="50000"/>
                  </a:schemeClr>
                </a:solidFill>
                <a:effectLst>
                  <a:outerShdw blurRad="38100" dist="38100" dir="2700000" algn="tl">
                    <a:srgbClr val="000000">
                      <a:alpha val="43137"/>
                    </a:srgbClr>
                  </a:outerShdw>
                </a:effectLst>
              </a:rPr>
              <a:t>III </a:t>
            </a:r>
            <a:r>
              <a:rPr lang="ru-RU" sz="2900" b="1" dirty="0" smtClean="0">
                <a:solidFill>
                  <a:schemeClr val="accent6">
                    <a:lumMod val="50000"/>
                  </a:schemeClr>
                </a:solidFill>
                <a:effectLst>
                  <a:outerShdw blurRad="38100" dist="38100" dir="2700000" algn="tl">
                    <a:srgbClr val="000000">
                      <a:alpha val="43137"/>
                    </a:srgbClr>
                  </a:outerShdw>
                </a:effectLst>
              </a:rPr>
              <a:t>класс – опасно.</a:t>
            </a:r>
          </a:p>
          <a:p>
            <a:pPr lvl="8">
              <a:buNone/>
            </a:pPr>
            <a:r>
              <a:rPr lang="ru-RU" sz="2900" b="1" dirty="0" smtClean="0">
                <a:solidFill>
                  <a:schemeClr val="accent6">
                    <a:lumMod val="50000"/>
                  </a:schemeClr>
                </a:solidFill>
                <a:effectLst>
                  <a:outerShdw blurRad="38100" dist="38100" dir="2700000" algn="tl">
                    <a:srgbClr val="000000">
                      <a:alpha val="43137"/>
                    </a:srgbClr>
                  </a:outerShdw>
                </a:effectLst>
              </a:rPr>
              <a:t> IV класс – умеренно опасно. </a:t>
            </a:r>
          </a:p>
          <a:p>
            <a:pPr>
              <a:buNone/>
            </a:pPr>
            <a:r>
              <a:rPr lang="ru-RU" dirty="0" smtClean="0"/>
              <a:t>В зависимости от принадлежности загрязняющего вещества к группам опасности, изменяется его ПДК и время пребывания в среде живых организмов в присутствии химических соединений.</a:t>
            </a:r>
            <a:br>
              <a:rPr lang="ru-RU" dirty="0" smtClean="0"/>
            </a:br>
            <a:endParaRPr lang="ru-RU" dirty="0"/>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42918"/>
            <a:ext cx="8229600" cy="581772"/>
          </a:xfrm>
        </p:spPr>
        <p:txBody>
          <a:bodyPr>
            <a:normAutofit fontScale="90000"/>
          </a:bodyPr>
          <a:lstStyle/>
          <a:p>
            <a:pPr algn="ctr"/>
            <a:r>
              <a:rPr lang="ru-RU"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Где нужно применять нормы ПДК?</a:t>
            </a:r>
            <a:endParaRPr lang="ru-RU"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010" name="AutoShape 2" descr="Экологические проблемы загрязнения почвы и пути их решения - Дельта Эк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3012" name="AutoShape 4" descr="Экологические проблемы загрязнения почвы и пути их решения - Дельта Эк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3013" name="Picture 5"/>
          <p:cNvPicPr>
            <a:picLocks noChangeAspect="1" noChangeArrowheads="1"/>
          </p:cNvPicPr>
          <p:nvPr/>
        </p:nvPicPr>
        <p:blipFill>
          <a:blip r:embed="rId2">
            <a:lum contrast="40000"/>
          </a:blip>
          <a:srcRect b="3684"/>
          <a:stretch>
            <a:fillRect/>
          </a:stretch>
        </p:blipFill>
        <p:spPr bwMode="auto">
          <a:xfrm>
            <a:off x="1142976" y="1428736"/>
            <a:ext cx="6929486" cy="4731734"/>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428604"/>
            <a:ext cx="5072098" cy="357190"/>
          </a:xfrm>
        </p:spPr>
        <p:txBody>
          <a:bodyPr>
            <a:normAutofit fontScale="90000"/>
          </a:bodyPr>
          <a:lstStyle/>
          <a:p>
            <a:pPr algn="ctr"/>
            <a:r>
              <a:rPr lang="ru-RU"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Разновидности ПДК</a:t>
            </a:r>
            <a:endParaRPr lang="ru-RU" sz="2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1000100" y="785794"/>
            <a:ext cx="6643734" cy="642942"/>
          </a:xfrm>
        </p:spPr>
        <p:txBody>
          <a:bodyPr>
            <a:normAutofit fontScale="92500" lnSpcReduction="20000"/>
          </a:bodyPr>
          <a:lstStyle/>
          <a:p>
            <a:pPr algn="ctr">
              <a:buNone/>
            </a:pPr>
            <a:r>
              <a:rPr lang="ru-RU" sz="2000" dirty="0" smtClean="0">
                <a:latin typeface="Times New Roman" pitchFamily="18" charset="0"/>
                <a:cs typeface="Times New Roman" pitchFamily="18" charset="0"/>
              </a:rPr>
              <a:t>В зависимости от критериев оценки окружающей среды, </a:t>
            </a:r>
            <a:endParaRPr lang="ru-RU" sz="2000" dirty="0" smtClean="0">
              <a:latin typeface="Times New Roman" pitchFamily="18" charset="0"/>
              <a:cs typeface="Times New Roman" pitchFamily="18" charset="0"/>
            </a:endParaRPr>
          </a:p>
          <a:p>
            <a:pPr algn="ctr">
              <a:buNone/>
            </a:pPr>
            <a:r>
              <a:rPr lang="ru-RU" sz="2000" dirty="0" smtClean="0">
                <a:latin typeface="Times New Roman" pitchFamily="18" charset="0"/>
                <a:cs typeface="Times New Roman" pitchFamily="18" charset="0"/>
              </a:rPr>
              <a:t>выведены </a:t>
            </a:r>
            <a:r>
              <a:rPr lang="ru-RU" sz="2000" dirty="0" smtClean="0">
                <a:latin typeface="Times New Roman" pitchFamily="18" charset="0"/>
                <a:cs typeface="Times New Roman" pitchFamily="18" charset="0"/>
              </a:rPr>
              <a:t>несколько значений ПДК. </a:t>
            </a:r>
          </a:p>
        </p:txBody>
      </p:sp>
      <p:graphicFrame>
        <p:nvGraphicFramePr>
          <p:cNvPr id="4" name="Таблица 3"/>
          <p:cNvGraphicFramePr>
            <a:graphicFrameLocks noGrp="1"/>
          </p:cNvGraphicFramePr>
          <p:nvPr/>
        </p:nvGraphicFramePr>
        <p:xfrm>
          <a:off x="500034" y="1357298"/>
          <a:ext cx="8358246" cy="5072098"/>
        </p:xfrm>
        <a:graphic>
          <a:graphicData uri="http://schemas.openxmlformats.org/drawingml/2006/table">
            <a:tbl>
              <a:tblPr/>
              <a:tblGrid>
                <a:gridCol w="4643470"/>
                <a:gridCol w="3714776"/>
              </a:tblGrid>
              <a:tr h="954748">
                <a:tc>
                  <a:txBody>
                    <a:bodyPr/>
                    <a:lstStyle/>
                    <a:p>
                      <a:pPr algn="ctr">
                        <a:spcAft>
                          <a:spcPts val="0"/>
                        </a:spcAft>
                      </a:pPr>
                      <a:endParaRPr lang="ru-RU" sz="1600" b="1" dirty="0" smtClean="0">
                        <a:solidFill>
                          <a:srgbClr val="0070C0"/>
                        </a:solidFill>
                        <a:effectLst>
                          <a:outerShdw blurRad="38100" dist="38100" dir="2700000" algn="tl">
                            <a:srgbClr val="000000">
                              <a:alpha val="43137"/>
                            </a:srgbClr>
                          </a:outerShdw>
                        </a:effectLst>
                        <a:latin typeface="Times New Roman"/>
                        <a:ea typeface="Calibri"/>
                        <a:cs typeface="Times New Roman"/>
                      </a:endParaRPr>
                    </a:p>
                    <a:p>
                      <a:pPr algn="ctr">
                        <a:spcAft>
                          <a:spcPts val="0"/>
                        </a:spcAft>
                      </a:pPr>
                      <a:r>
                        <a:rPr lang="ru-RU" sz="1600" b="1" dirty="0" smtClean="0">
                          <a:solidFill>
                            <a:srgbClr val="0070C0"/>
                          </a:solidFill>
                          <a:effectLst>
                            <a:outerShdw blurRad="38100" dist="38100" dir="2700000" algn="tl">
                              <a:srgbClr val="000000">
                                <a:alpha val="43137"/>
                              </a:srgbClr>
                            </a:outerShdw>
                          </a:effectLst>
                          <a:latin typeface="Times New Roman"/>
                          <a:ea typeface="Calibri"/>
                          <a:cs typeface="Times New Roman"/>
                        </a:rPr>
                        <a:t>ПДК  </a:t>
                      </a:r>
                      <a:r>
                        <a:rPr lang="ru-RU" sz="1600" b="1" dirty="0">
                          <a:solidFill>
                            <a:srgbClr val="0070C0"/>
                          </a:solidFill>
                          <a:effectLst>
                            <a:outerShdw blurRad="38100" dist="38100" dir="2700000" algn="tl">
                              <a:srgbClr val="000000">
                                <a:alpha val="43137"/>
                              </a:srgbClr>
                            </a:outerShdw>
                          </a:effectLst>
                          <a:latin typeface="Times New Roman"/>
                          <a:ea typeface="Calibri"/>
                          <a:cs typeface="Times New Roman"/>
                        </a:rPr>
                        <a:t>для промышленных </a:t>
                      </a:r>
                      <a:r>
                        <a:rPr lang="ru-RU" sz="1600" b="1" dirty="0" smtClean="0">
                          <a:solidFill>
                            <a:srgbClr val="0070C0"/>
                          </a:solidFill>
                          <a:effectLst>
                            <a:outerShdw blurRad="38100" dist="38100" dir="2700000" algn="tl">
                              <a:srgbClr val="000000">
                                <a:alpha val="43137"/>
                              </a:srgbClr>
                            </a:outerShdw>
                          </a:effectLst>
                          <a:latin typeface="Times New Roman"/>
                          <a:ea typeface="Calibri"/>
                          <a:cs typeface="Times New Roman"/>
                        </a:rPr>
                        <a:t>зон</a:t>
                      </a:r>
                    </a:p>
                    <a:p>
                      <a:pPr algn="ctr">
                        <a:spcAft>
                          <a:spcPts val="0"/>
                        </a:spcAft>
                      </a:pPr>
                      <a:endParaRPr lang="ru-RU" sz="1600"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dirty="0" smtClean="0">
                        <a:solidFill>
                          <a:srgbClr val="0070C0"/>
                        </a:solidFill>
                        <a:effectLst>
                          <a:outerShdw blurRad="38100" dist="38100" dir="2700000" algn="tl">
                            <a:srgbClr val="000000">
                              <a:alpha val="43137"/>
                            </a:srgbClr>
                          </a:outerShdw>
                        </a:effectLst>
                        <a:latin typeface="Times New Roman"/>
                        <a:ea typeface="Calibri"/>
                        <a:cs typeface="Times New Roman"/>
                      </a:endParaRPr>
                    </a:p>
                    <a:p>
                      <a:pPr algn="ctr">
                        <a:spcAft>
                          <a:spcPts val="0"/>
                        </a:spcAft>
                      </a:pPr>
                      <a:r>
                        <a:rPr lang="ru-RU" sz="1600" b="1" dirty="0" smtClean="0">
                          <a:solidFill>
                            <a:srgbClr val="0070C0"/>
                          </a:solidFill>
                          <a:effectLst>
                            <a:outerShdw blurRad="38100" dist="38100" dir="2700000" algn="tl">
                              <a:srgbClr val="000000">
                                <a:alpha val="43137"/>
                              </a:srgbClr>
                            </a:outerShdw>
                          </a:effectLst>
                          <a:latin typeface="Times New Roman"/>
                          <a:ea typeface="Calibri"/>
                          <a:cs typeface="Times New Roman"/>
                        </a:rPr>
                        <a:t>ПДК  </a:t>
                      </a:r>
                      <a:r>
                        <a:rPr lang="ru-RU" sz="1600" b="1" dirty="0">
                          <a:solidFill>
                            <a:srgbClr val="0070C0"/>
                          </a:solidFill>
                          <a:effectLst>
                            <a:outerShdw blurRad="38100" dist="38100" dir="2700000" algn="tl">
                              <a:srgbClr val="000000">
                                <a:alpha val="43137"/>
                              </a:srgbClr>
                            </a:outerShdw>
                          </a:effectLst>
                          <a:latin typeface="Times New Roman"/>
                          <a:ea typeface="Calibri"/>
                          <a:cs typeface="Times New Roman"/>
                        </a:rPr>
                        <a:t>для городской зоны</a:t>
                      </a:r>
                      <a:endParaRPr lang="ru-RU" sz="1600"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7350">
                <a:tc>
                  <a:txBody>
                    <a:bodyPr/>
                    <a:lstStyle/>
                    <a:p>
                      <a:r>
                        <a:rPr lang="ru-RU" sz="1200" dirty="0" smtClean="0">
                          <a:latin typeface="Times New Roman"/>
                          <a:ea typeface="Calibri"/>
                          <a:cs typeface="Times New Roman"/>
                        </a:rPr>
                        <a:t>Используется </a:t>
                      </a:r>
                      <a:r>
                        <a:rPr lang="ru-RU" sz="1200" dirty="0">
                          <a:latin typeface="Times New Roman"/>
                          <a:ea typeface="Calibri"/>
                          <a:cs typeface="Times New Roman"/>
                        </a:rPr>
                        <a:t>для оценки санитарного состояния атмосферы рабочей зоны. </a:t>
                      </a:r>
                      <a:endParaRPr lang="ru-RU" sz="1200" dirty="0" smtClean="0">
                        <a:latin typeface="Times New Roman"/>
                        <a:ea typeface="Calibri"/>
                        <a:cs typeface="Times New Roman"/>
                      </a:endParaRPr>
                    </a:p>
                    <a:p>
                      <a:r>
                        <a:rPr lang="ru-RU" sz="1200" b="1" dirty="0" smtClean="0">
                          <a:latin typeface="Times New Roman"/>
                          <a:ea typeface="Calibri"/>
                          <a:cs typeface="Times New Roman"/>
                        </a:rPr>
                        <a:t>Рабочая </a:t>
                      </a:r>
                      <a:r>
                        <a:rPr lang="ru-RU" sz="1200" b="1" dirty="0">
                          <a:latin typeface="Times New Roman"/>
                          <a:ea typeface="Calibri"/>
                          <a:cs typeface="Times New Roman"/>
                        </a:rPr>
                        <a:t>зона </a:t>
                      </a:r>
                      <a:r>
                        <a:rPr lang="ru-RU" sz="1200" dirty="0">
                          <a:latin typeface="Times New Roman"/>
                          <a:ea typeface="Calibri"/>
                          <a:cs typeface="Times New Roman"/>
                        </a:rPr>
                        <a:t>– это пространство, в котором находятся работники при выполнении задания, включающее в себя 2 метра над уровнем площадки. Коэффициент выражает количество загрязнителя в воздухе, не вызывающее никаких отклонений в здоровье человека на протяжении нескольких десятков лет. </a:t>
                      </a:r>
                      <a:r>
                        <a:rPr lang="ru-RU" sz="1200" b="1" dirty="0" err="1">
                          <a:latin typeface="Times New Roman"/>
                          <a:ea typeface="Calibri"/>
                          <a:cs typeface="Times New Roman"/>
                        </a:rPr>
                        <a:t>ПДКп.п</a:t>
                      </a:r>
                      <a:r>
                        <a:rPr lang="ru-RU" sz="1200" b="1" dirty="0">
                          <a:latin typeface="Times New Roman"/>
                          <a:ea typeface="Calibri"/>
                          <a:cs typeface="Times New Roman"/>
                        </a:rPr>
                        <a:t>. </a:t>
                      </a:r>
                      <a:r>
                        <a:rPr lang="ru-RU" sz="1200" dirty="0">
                          <a:latin typeface="Times New Roman"/>
                          <a:ea typeface="Calibri"/>
                          <a:cs typeface="Times New Roman"/>
                        </a:rPr>
                        <a:t>– выделяется на промышленных предприятиях или на отдельной площадке. Обычно за величину принимают значение 0.3 </a:t>
                      </a:r>
                      <a:r>
                        <a:rPr lang="ru-RU" sz="1200" dirty="0" smtClean="0">
                          <a:latin typeface="Times New Roman"/>
                          <a:ea typeface="Calibri"/>
                          <a:cs typeface="Times New Roman"/>
                        </a:rPr>
                        <a:t>.</a:t>
                      </a:r>
                      <a:r>
                        <a:rPr lang="ru-RU" sz="1200" b="1" dirty="0" smtClean="0"/>
                        <a:t> </a:t>
                      </a:r>
                    </a:p>
                    <a:p>
                      <a:r>
                        <a:rPr lang="ru-RU" sz="1200" b="1" dirty="0" err="1" smtClean="0"/>
                        <a:t>ПДКр.з</a:t>
                      </a:r>
                      <a:r>
                        <a:rPr lang="ru-RU" sz="1200" b="1" dirty="0" smtClean="0"/>
                        <a:t>. </a:t>
                      </a:r>
                      <a:r>
                        <a:rPr lang="ru-RU" sz="1200" dirty="0" smtClean="0"/>
                        <a:t>рассчитывают исходя из данных: в загрязненной среде находятся взрослые люди с крепким здоровьем; время пребывания ограничено должностной инструкцией и обычно не превышает 8 часов. Вредные вещества в атмосфере населенного пункта оказывают влияние на каждого жителя: взрослого или ребенка, больного или здорового, при этом оно круглосуточно и непрерывно на протяжении всей жизни. Вследствие этого для одних и тех же загрязняющих веществ могут быть определены значительно отличающиеся друг от друга значения предельно допустимых концентраций.</a:t>
                      </a:r>
                    </a:p>
                    <a:p>
                      <a:r>
                        <a:rPr lang="ru-RU" sz="1200" dirty="0" smtClean="0"/>
                        <a:t> Обычно коэффициент ПДК веществ в воздухе рабочей зоны намного выше </a:t>
                      </a:r>
                      <a:r>
                        <a:rPr lang="ru-RU" sz="1200" dirty="0" err="1" smtClean="0"/>
                        <a:t>ПДКн.п</a:t>
                      </a:r>
                      <a:r>
                        <a:rPr lang="ru-RU" sz="1200" dirty="0" smtClean="0"/>
                        <a:t>. </a:t>
                      </a:r>
                    </a:p>
                    <a:p>
                      <a:pPr>
                        <a:spcAft>
                          <a:spcPts val="0"/>
                        </a:spcAft>
                      </a:pPr>
                      <a:endParaRPr lang="ru-RU" sz="1200" dirty="0">
                        <a:latin typeface="Calibri"/>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Calibri"/>
                          <a:cs typeface="Times New Roman"/>
                        </a:rPr>
                        <a:t>Для городской зоны существуют другие нормативы экологического состояния атмосферы, которое определяется следующими коэффициентами: </a:t>
                      </a:r>
                      <a:endParaRPr lang="ru-RU" sz="1200" dirty="0">
                        <a:latin typeface="Calibri"/>
                        <a:ea typeface="Calibri"/>
                        <a:cs typeface="Times New Roman"/>
                      </a:endParaRPr>
                    </a:p>
                    <a:p>
                      <a:pPr>
                        <a:spcAft>
                          <a:spcPts val="0"/>
                        </a:spcAft>
                      </a:pPr>
                      <a:r>
                        <a:rPr lang="ru-RU" sz="1200" b="1" dirty="0" err="1">
                          <a:latin typeface="Times New Roman"/>
                          <a:ea typeface="Calibri"/>
                          <a:cs typeface="Times New Roman"/>
                        </a:rPr>
                        <a:t>ПДКн.п</a:t>
                      </a:r>
                      <a:r>
                        <a:rPr lang="ru-RU" sz="1200" b="1" dirty="0">
                          <a:latin typeface="Times New Roman"/>
                          <a:ea typeface="Calibri"/>
                          <a:cs typeface="Times New Roman"/>
                        </a:rPr>
                        <a:t>. </a:t>
                      </a:r>
                      <a:r>
                        <a:rPr lang="ru-RU" sz="1200" dirty="0">
                          <a:latin typeface="Times New Roman"/>
                          <a:ea typeface="Calibri"/>
                          <a:cs typeface="Times New Roman"/>
                        </a:rPr>
                        <a:t>– общее допустимое значение загрязнителя в атмосфере </a:t>
                      </a:r>
                      <a:r>
                        <a:rPr lang="ru-RU" sz="1200" dirty="0">
                          <a:effectLst>
                            <a:outerShdw blurRad="38100" dist="38100" dir="2700000" algn="tl">
                              <a:srgbClr val="000000">
                                <a:alpha val="43137"/>
                              </a:srgbClr>
                            </a:outerShdw>
                          </a:effectLst>
                          <a:latin typeface="Times New Roman"/>
                          <a:ea typeface="Calibri"/>
                          <a:cs typeface="Times New Roman"/>
                        </a:rPr>
                        <a:t>населенного пункта</a:t>
                      </a:r>
                      <a:r>
                        <a:rPr lang="ru-RU" sz="1200" dirty="0">
                          <a:latin typeface="Times New Roman"/>
                          <a:ea typeface="Calibri"/>
                          <a:cs typeface="Times New Roman"/>
                        </a:rPr>
                        <a:t>. Отдельно выделяют коэффициенты среднесуточного и максимально разового загрязнения окружающей среды. </a:t>
                      </a:r>
                      <a:endParaRPr lang="ru-RU" sz="1200" dirty="0">
                        <a:latin typeface="Calibri"/>
                        <a:ea typeface="Calibri"/>
                        <a:cs typeface="Times New Roman"/>
                      </a:endParaRPr>
                    </a:p>
                    <a:p>
                      <a:pPr>
                        <a:spcAft>
                          <a:spcPts val="0"/>
                        </a:spcAft>
                      </a:pPr>
                      <a:r>
                        <a:rPr lang="ru-RU" sz="1200" b="1" dirty="0" err="1">
                          <a:latin typeface="Times New Roman"/>
                          <a:ea typeface="Calibri"/>
                          <a:cs typeface="Times New Roman"/>
                        </a:rPr>
                        <a:t>ПДКм.р</a:t>
                      </a:r>
                      <a:r>
                        <a:rPr lang="ru-RU" sz="1200" b="1" dirty="0">
                          <a:latin typeface="Times New Roman"/>
                          <a:ea typeface="Calibri"/>
                          <a:cs typeface="Times New Roman"/>
                        </a:rPr>
                        <a:t>. </a:t>
                      </a:r>
                      <a:r>
                        <a:rPr lang="ru-RU" sz="1200" dirty="0">
                          <a:latin typeface="Times New Roman"/>
                          <a:ea typeface="Calibri"/>
                          <a:cs typeface="Times New Roman"/>
                        </a:rPr>
                        <a:t>– количество загрязнителя в атмосфере городской зоны в </a:t>
                      </a:r>
                      <a:r>
                        <a:rPr lang="ru-RU" sz="1200" dirty="0">
                          <a:effectLst>
                            <a:outerShdw blurRad="38100" dist="38100" dir="2700000" algn="tl">
                              <a:srgbClr val="000000">
                                <a:alpha val="43137"/>
                              </a:srgbClr>
                            </a:outerShdw>
                          </a:effectLst>
                          <a:latin typeface="Times New Roman"/>
                          <a:ea typeface="Calibri"/>
                          <a:cs typeface="Times New Roman"/>
                        </a:rPr>
                        <a:t>максимальном выражении</a:t>
                      </a:r>
                      <a:r>
                        <a:rPr lang="ru-RU" sz="1200" dirty="0">
                          <a:latin typeface="Times New Roman"/>
                          <a:ea typeface="Calibri"/>
                          <a:cs typeface="Times New Roman"/>
                        </a:rPr>
                        <a:t>, которое допустимо для разового вдыхания. Коэффициент вычисляют таким образом, чтобы вещество не вызывало реакции на химические раздражители при кратковременном воздействии (не более 20 минут). </a:t>
                      </a:r>
                      <a:endParaRPr lang="ru-RU" sz="1200" dirty="0">
                        <a:latin typeface="Calibri"/>
                        <a:ea typeface="Calibri"/>
                        <a:cs typeface="Times New Roman"/>
                      </a:endParaRPr>
                    </a:p>
                    <a:p>
                      <a:r>
                        <a:rPr lang="ru-RU" sz="1200" b="1" dirty="0" smtClean="0">
                          <a:latin typeface="Times New Roman"/>
                          <a:ea typeface="Calibri"/>
                          <a:cs typeface="Times New Roman"/>
                        </a:rPr>
                        <a:t>ПДК с.с</a:t>
                      </a:r>
                      <a:r>
                        <a:rPr lang="ru-RU" sz="1200" b="1" dirty="0">
                          <a:latin typeface="Times New Roman"/>
                          <a:ea typeface="Calibri"/>
                          <a:cs typeface="Times New Roman"/>
                        </a:rPr>
                        <a:t>. </a:t>
                      </a:r>
                      <a:r>
                        <a:rPr lang="ru-RU" sz="1200" dirty="0">
                          <a:latin typeface="Times New Roman"/>
                          <a:ea typeface="Calibri"/>
                          <a:cs typeface="Times New Roman"/>
                        </a:rPr>
                        <a:t>– регулирует количество вредных веществ в концентрации, которая не оказывает пагубного влияния на здоровье человека при условии </a:t>
                      </a:r>
                      <a:r>
                        <a:rPr lang="ru-RU" sz="1200" dirty="0">
                          <a:effectLst>
                            <a:outerShdw blurRad="38100" dist="38100" dir="2700000" algn="tl">
                              <a:srgbClr val="000000">
                                <a:alpha val="43137"/>
                              </a:srgbClr>
                            </a:outerShdw>
                          </a:effectLst>
                          <a:latin typeface="Times New Roman"/>
                          <a:ea typeface="Calibri"/>
                          <a:cs typeface="Times New Roman"/>
                        </a:rPr>
                        <a:t>круглосуточного вдыхания</a:t>
                      </a:r>
                      <a:r>
                        <a:rPr lang="ru-RU" sz="1200" dirty="0">
                          <a:latin typeface="Times New Roman"/>
                          <a:ea typeface="Calibri"/>
                          <a:cs typeface="Times New Roman"/>
                        </a:rPr>
                        <a:t>. </a:t>
                      </a:r>
                      <a:endParaRPr lang="ru-RU" sz="1200" dirty="0" smtClean="0">
                        <a:latin typeface="Times New Roman"/>
                        <a:ea typeface="Calibri"/>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4034" name="Picture 2" descr="Мониторинг загрязнения почв - презентация онлайн"/>
          <p:cNvPicPr>
            <a:picLocks noChangeAspect="1" noChangeArrowheads="1"/>
          </p:cNvPicPr>
          <p:nvPr/>
        </p:nvPicPr>
        <p:blipFill>
          <a:blip r:embed="rId2"/>
          <a:srcRect l="5239" t="5828" r="465" b="7912"/>
          <a:stretch>
            <a:fillRect/>
          </a:stretch>
        </p:blipFill>
        <p:spPr bwMode="auto">
          <a:xfrm>
            <a:off x="500034" y="714356"/>
            <a:ext cx="8236608" cy="5643602"/>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561228"/>
          </a:xfrm>
        </p:spPr>
        <p:txBody>
          <a:bodyPr>
            <a:normAutofit/>
          </a:bodyPr>
          <a:lstStyle/>
          <a:p>
            <a:r>
              <a:rPr lang="ru-RU"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Определение ПДК загрязнителей в грунте</a:t>
            </a:r>
            <a:endParaRPr lang="ru-RU"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229600" cy="5110178"/>
          </a:xfrm>
        </p:spPr>
        <p:txBody>
          <a:bodyPr>
            <a:normAutofit fontScale="77500" lnSpcReduction="20000"/>
          </a:bodyPr>
          <a:lstStyle/>
          <a:p>
            <a:endParaRPr lang="ru-RU" dirty="0" smtClean="0"/>
          </a:p>
          <a:p>
            <a:r>
              <a:rPr lang="ru-RU" dirty="0" smtClean="0"/>
              <a:t>Что такое ПДК водоемов? Это установленный стандарт концентрации загрязнителя, приходящегося на 1 л воды. Значения коэффициента определяются отдельно для каждого типа водоема. Различают воды рыбно-хозяйственного, питьевого и бытового назначения. </a:t>
            </a:r>
            <a:endParaRPr lang="ru-RU" dirty="0" smtClean="0"/>
          </a:p>
          <a:p>
            <a:r>
              <a:rPr lang="ru-RU" dirty="0" smtClean="0"/>
              <a:t>Определение </a:t>
            </a:r>
            <a:r>
              <a:rPr lang="ru-RU" dirty="0" smtClean="0"/>
              <a:t>ПДК загрязнителей в грунте – самая сложная задача. Расчет производится на основании свойств почвы и химической природы вредных веществ. Показатели всегда различаются, и табличных значений для каждого загрязняющего соединения не вывели. Распределение ПДК по характеру воздействия Что такое ПДК химических соединений, если каждое вещество может действовать по-разному? Для систематизированной классификации вредных химикатов выделяют несколько групп по характерным признакам воздействия на живой организм, в частности человека: </a:t>
            </a:r>
            <a:r>
              <a:rPr lang="ru-RU" dirty="0" err="1" smtClean="0"/>
              <a:t>общетоксичные</a:t>
            </a:r>
            <a:r>
              <a:rPr lang="ru-RU" dirty="0" smtClean="0"/>
              <a:t>; раздражающие; сенсибилизаторы; канцерогены; мутагены; влияющие на репродуктивное здоровье. Каждой из групп присущи специфические признаки отравления, сроки действия и выведенные ПДК.</a:t>
            </a:r>
            <a:endParaRPr lang="ru-RU" dirty="0"/>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 name="Picture 2" descr="По происхождению загрязнения классифицируются на природные и: классификация  загрязнителей окружающей среды"/>
          <p:cNvPicPr>
            <a:picLocks noChangeAspect="1" noChangeArrowheads="1"/>
          </p:cNvPicPr>
          <p:nvPr/>
        </p:nvPicPr>
        <p:blipFill>
          <a:blip r:embed="rId2">
            <a:grayscl/>
            <a:lum bright="-10000" contrast="40000"/>
          </a:blip>
          <a:srcRect/>
          <a:stretch>
            <a:fillRect/>
          </a:stretch>
        </p:blipFill>
        <p:spPr bwMode="auto">
          <a:xfrm>
            <a:off x="1071538" y="500042"/>
            <a:ext cx="6643734" cy="5578171"/>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a:bodyPr>
          <a:lstStyle/>
          <a:p>
            <a:pPr algn="ctr"/>
            <a:r>
              <a:rPr lang="ru-RU"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Загрязнители </a:t>
            </a:r>
            <a:br>
              <a:rPr lang="ru-RU"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с </a:t>
            </a:r>
            <a:r>
              <a:rPr lang="ru-RU" sz="3600" b="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общетоксическим</a:t>
            </a:r>
            <a:r>
              <a:rPr lang="ru-RU"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действием</a:t>
            </a:r>
            <a:endParaRPr lang="ru-RU"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643050"/>
            <a:ext cx="8229600" cy="4681550"/>
          </a:xfrm>
        </p:spPr>
        <p:txBody>
          <a:bodyPr>
            <a:normAutofit fontScale="92500" lnSpcReduction="10000"/>
          </a:bodyPr>
          <a:lstStyle/>
          <a:p>
            <a:r>
              <a:rPr lang="ru-RU" dirty="0" smtClean="0"/>
              <a:t>Общие токсины вызывают сильное отравление организма в целом. Наиболее явные нарушения заметны со стороны нервной системы человека: возникают судороги, расстройства сознания, паралич. К группе веществ общих токсинов относят ароматические углеводороды и их нитро- и амидопроизводные, органические соединения с фосфором, хлором, а также некоторые неорганические вещества. Наиболее распространены из них: мышьяк и его соединения; бензол, толуол, анилин, ксилол; дихлорэтан; </a:t>
            </a:r>
            <a:r>
              <a:rPr lang="ru-RU" dirty="0" err="1" smtClean="0"/>
              <a:t>Hg</a:t>
            </a:r>
            <a:r>
              <a:rPr lang="ru-RU" dirty="0" smtClean="0"/>
              <a:t>; </a:t>
            </a:r>
            <a:r>
              <a:rPr lang="ru-RU" dirty="0" err="1" smtClean="0"/>
              <a:t>Pb</a:t>
            </a:r>
            <a:r>
              <a:rPr lang="ru-RU" dirty="0" smtClean="0"/>
              <a:t>; оксид углерода (IV). Заражение многими из веществ происходит не только на производстве, но и в быту.</a:t>
            </a:r>
            <a:endParaRPr lang="ru-RU" dirty="0"/>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85794"/>
            <a:ext cx="6000792" cy="214314"/>
          </a:xfrm>
        </p:spPr>
        <p:txBody>
          <a:bodyPr>
            <a:noAutofit/>
          </a:bodyPr>
          <a:lstStyle/>
          <a:p>
            <a:pPr algn="ctr"/>
            <a:r>
              <a:rPr lang="ru-RU"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ПДК в атмосферном воздухе </a:t>
            </a:r>
            <a:r>
              <a:rPr lang="ru-RU" sz="1800" b="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общетоксичных</a:t>
            </a:r>
            <a:r>
              <a:rPr lang="ru-RU"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веществ</a:t>
            </a:r>
            <a:endParaRPr lang="ru-RU"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8434" name="Picture 2" descr="ЗАГРЯЗНЕНИЕ ОКРУЖАЮЩЕЙ СРЕДЫ | Энциклопедия Кругосвет"/>
          <p:cNvPicPr>
            <a:picLocks noChangeAspect="1" noChangeArrowheads="1"/>
          </p:cNvPicPr>
          <p:nvPr/>
        </p:nvPicPr>
        <p:blipFill>
          <a:blip r:embed="rId2"/>
          <a:srcRect l="5422" t="7098" r="15060" b="2996"/>
          <a:stretch>
            <a:fillRect/>
          </a:stretch>
        </p:blipFill>
        <p:spPr bwMode="auto">
          <a:xfrm>
            <a:off x="7143768" y="500042"/>
            <a:ext cx="1500198" cy="1295626"/>
          </a:xfrm>
          <a:prstGeom prst="rect">
            <a:avLst/>
          </a:prstGeom>
          <a:ln>
            <a:noFill/>
          </a:ln>
          <a:effectLst>
            <a:outerShdw blurRad="190500" algn="tl" rotWithShape="0">
              <a:srgbClr val="000000">
                <a:alpha val="70000"/>
              </a:srgbClr>
            </a:outerShdw>
          </a:effectLst>
        </p:spPr>
      </p:pic>
      <p:graphicFrame>
        <p:nvGraphicFramePr>
          <p:cNvPr id="6" name="Содержимое 5"/>
          <p:cNvGraphicFramePr>
            <a:graphicFrameLocks noGrp="1"/>
          </p:cNvGraphicFramePr>
          <p:nvPr>
            <p:ph idx="1"/>
          </p:nvPr>
        </p:nvGraphicFramePr>
        <p:xfrm>
          <a:off x="428596" y="2071680"/>
          <a:ext cx="8215370" cy="4532311"/>
        </p:xfrm>
        <a:graphic>
          <a:graphicData uri="http://schemas.openxmlformats.org/drawingml/2006/table">
            <a:tbl>
              <a:tblPr/>
              <a:tblGrid>
                <a:gridCol w="1307683"/>
                <a:gridCol w="863115"/>
                <a:gridCol w="706437"/>
                <a:gridCol w="784498"/>
                <a:gridCol w="1098963"/>
                <a:gridCol w="3454674"/>
              </a:tblGrid>
              <a:tr h="359631">
                <a:tc>
                  <a:txBody>
                    <a:bodyPr/>
                    <a:lstStyle/>
                    <a:p>
                      <a:pPr algn="ctr">
                        <a:spcAft>
                          <a:spcPts val="0"/>
                        </a:spcAft>
                      </a:pPr>
                      <a:r>
                        <a:rPr lang="ru-RU" sz="1100" b="1" dirty="0">
                          <a:latin typeface="Times New Roman"/>
                          <a:ea typeface="Calibri"/>
                          <a:cs typeface="Times New Roman"/>
                        </a:rPr>
                        <a:t>Вещество</a:t>
                      </a:r>
                      <a:endParaRPr lang="ru-RU" sz="900" dirty="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Calibri"/>
                          <a:cs typeface="Times New Roman"/>
                        </a:rPr>
                        <a:t>Класс опасности</a:t>
                      </a:r>
                      <a:endParaRPr lang="ru-RU" sz="90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latin typeface="Times New Roman"/>
                          <a:ea typeface="Calibri"/>
                          <a:cs typeface="Times New Roman"/>
                        </a:rPr>
                        <a:t>ПДК</a:t>
                      </a:r>
                      <a:endParaRPr lang="ru-RU" sz="1050" dirty="0">
                        <a:latin typeface="Calibri"/>
                        <a:ea typeface="Calibri"/>
                        <a:cs typeface="Times New Roman"/>
                      </a:endParaRPr>
                    </a:p>
                    <a:p>
                      <a:pPr algn="ctr">
                        <a:spcAft>
                          <a:spcPts val="0"/>
                        </a:spcAft>
                      </a:pPr>
                      <a:r>
                        <a:rPr lang="ru-RU" sz="1050" b="1" dirty="0" err="1" smtClean="0">
                          <a:latin typeface="Times New Roman"/>
                          <a:ea typeface="Calibri"/>
                          <a:cs typeface="Times New Roman"/>
                        </a:rPr>
                        <a:t>сс</a:t>
                      </a:r>
                      <a:r>
                        <a:rPr lang="ru-RU" sz="1050" b="1" dirty="0" smtClean="0">
                          <a:latin typeface="Times New Roman"/>
                          <a:ea typeface="Calibri"/>
                          <a:cs typeface="Times New Roman"/>
                        </a:rPr>
                        <a:t>/</a:t>
                      </a:r>
                      <a:r>
                        <a:rPr kumimoji="0" lang="ru-RU" sz="1050" b="1" kern="1200" dirty="0" smtClean="0">
                          <a:solidFill>
                            <a:schemeClr val="tx1"/>
                          </a:solidFill>
                          <a:effectLst>
                            <a:outerShdw blurRad="50800" dist="38100" algn="tr" rotWithShape="0">
                              <a:prstClr val="black">
                                <a:alpha val="40000"/>
                              </a:prstClr>
                            </a:outerShdw>
                          </a:effectLst>
                          <a:latin typeface="+mn-lt"/>
                          <a:ea typeface="+mn-ea"/>
                          <a:cs typeface="+mn-cs"/>
                        </a:rPr>
                        <a:t>мг/м</a:t>
                      </a:r>
                      <a:r>
                        <a:rPr kumimoji="0" lang="ru-RU" sz="1050" b="1" kern="1200" baseline="30000" dirty="0" smtClean="0">
                          <a:solidFill>
                            <a:schemeClr val="tx1"/>
                          </a:solidFill>
                          <a:effectLst>
                            <a:outerShdw blurRad="50800" dist="38100" algn="tr" rotWithShape="0">
                              <a:prstClr val="black">
                                <a:alpha val="40000"/>
                              </a:prstClr>
                            </a:outerShdw>
                          </a:effectLst>
                          <a:latin typeface="+mn-lt"/>
                          <a:ea typeface="+mn-ea"/>
                          <a:cs typeface="+mn-cs"/>
                        </a:rPr>
                        <a:t>3</a:t>
                      </a:r>
                      <a:endParaRPr lang="ru-RU" sz="1050" baseline="30000" dirty="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latin typeface="Times New Roman"/>
                          <a:ea typeface="Calibri"/>
                          <a:cs typeface="Times New Roman"/>
                        </a:rPr>
                        <a:t>ПДК</a:t>
                      </a:r>
                      <a:endParaRPr lang="ru-RU" sz="1050" dirty="0">
                        <a:latin typeface="Calibri"/>
                        <a:ea typeface="Calibri"/>
                        <a:cs typeface="Times New Roman"/>
                      </a:endParaRPr>
                    </a:p>
                    <a:p>
                      <a:pPr algn="ctr">
                        <a:spcAft>
                          <a:spcPts val="0"/>
                        </a:spcAft>
                      </a:pPr>
                      <a:r>
                        <a:rPr lang="ru-RU" sz="1050" b="1" dirty="0" err="1" smtClean="0">
                          <a:latin typeface="Times New Roman"/>
                          <a:ea typeface="Calibri"/>
                          <a:cs typeface="Times New Roman"/>
                        </a:rPr>
                        <a:t>мр</a:t>
                      </a:r>
                      <a:r>
                        <a:rPr lang="ru-RU" sz="1050" b="1" dirty="0" smtClean="0">
                          <a:latin typeface="Times New Roman"/>
                          <a:ea typeface="Calibri"/>
                          <a:cs typeface="Times New Roman"/>
                        </a:rPr>
                        <a:t>/</a:t>
                      </a:r>
                      <a:r>
                        <a:rPr kumimoji="0" lang="ru-RU" sz="1050" b="1" kern="1200" dirty="0" smtClean="0">
                          <a:solidFill>
                            <a:schemeClr val="tx1"/>
                          </a:solidFill>
                          <a:effectLst>
                            <a:outerShdw blurRad="50800" dist="38100" algn="tr" rotWithShape="0">
                              <a:prstClr val="black">
                                <a:alpha val="40000"/>
                              </a:prstClr>
                            </a:outerShdw>
                          </a:effectLst>
                          <a:latin typeface="+mn-lt"/>
                          <a:ea typeface="+mn-ea"/>
                          <a:cs typeface="+mn-cs"/>
                        </a:rPr>
                        <a:t>мг/м</a:t>
                      </a:r>
                      <a:r>
                        <a:rPr kumimoji="0" lang="ru-RU" sz="1050" b="1" kern="1200" baseline="30000" dirty="0" smtClean="0">
                          <a:solidFill>
                            <a:schemeClr val="tx1"/>
                          </a:solidFill>
                          <a:effectLst>
                            <a:outerShdw blurRad="50800" dist="38100" algn="tr" rotWithShape="0">
                              <a:prstClr val="black">
                                <a:alpha val="40000"/>
                              </a:prstClr>
                            </a:outerShdw>
                          </a:effectLst>
                          <a:latin typeface="+mn-lt"/>
                          <a:ea typeface="+mn-ea"/>
                          <a:cs typeface="+mn-cs"/>
                        </a:rPr>
                        <a:t>3</a:t>
                      </a:r>
                      <a:endParaRPr lang="ru-RU" sz="1050" baseline="30000" dirty="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latin typeface="Times New Roman"/>
                          <a:ea typeface="Calibri"/>
                          <a:cs typeface="Times New Roman"/>
                        </a:rPr>
                        <a:t>ПДК</a:t>
                      </a:r>
                      <a:endParaRPr lang="ru-RU" sz="1050" dirty="0">
                        <a:latin typeface="Calibri"/>
                        <a:ea typeface="Calibri"/>
                        <a:cs typeface="Times New Roman"/>
                      </a:endParaRPr>
                    </a:p>
                    <a:p>
                      <a:pPr algn="ctr">
                        <a:spcAft>
                          <a:spcPts val="0"/>
                        </a:spcAft>
                      </a:pPr>
                      <a:r>
                        <a:rPr lang="ru-RU" sz="1050" b="1" dirty="0" err="1" smtClean="0">
                          <a:latin typeface="Times New Roman"/>
                          <a:ea typeface="Calibri"/>
                          <a:cs typeface="Times New Roman"/>
                        </a:rPr>
                        <a:t>рз</a:t>
                      </a:r>
                      <a:r>
                        <a:rPr lang="ru-RU" sz="1050" b="1" dirty="0" smtClean="0">
                          <a:latin typeface="Times New Roman"/>
                          <a:ea typeface="Calibri"/>
                          <a:cs typeface="Times New Roman"/>
                        </a:rPr>
                        <a:t>/</a:t>
                      </a:r>
                      <a:r>
                        <a:rPr kumimoji="0" lang="ru-RU" sz="1050" b="1" kern="1200" dirty="0" smtClean="0">
                          <a:solidFill>
                            <a:schemeClr val="tx1"/>
                          </a:solidFill>
                          <a:effectLst>
                            <a:outerShdw blurRad="50800" dist="38100" algn="tr" rotWithShape="0">
                              <a:prstClr val="black">
                                <a:alpha val="40000"/>
                              </a:prstClr>
                            </a:outerShdw>
                          </a:effectLst>
                          <a:latin typeface="+mn-lt"/>
                          <a:ea typeface="+mn-ea"/>
                          <a:cs typeface="+mn-cs"/>
                        </a:rPr>
                        <a:t>мг/м</a:t>
                      </a:r>
                      <a:r>
                        <a:rPr kumimoji="0" lang="ru-RU" sz="1050" b="1" kern="1200" baseline="30000" dirty="0" smtClean="0">
                          <a:solidFill>
                            <a:schemeClr val="tx1"/>
                          </a:solidFill>
                          <a:effectLst>
                            <a:outerShdw blurRad="50800" dist="38100" algn="tr" rotWithShape="0">
                              <a:prstClr val="black">
                                <a:alpha val="40000"/>
                              </a:prstClr>
                            </a:outerShdw>
                          </a:effectLst>
                          <a:latin typeface="+mn-lt"/>
                          <a:ea typeface="+mn-ea"/>
                          <a:cs typeface="+mn-cs"/>
                        </a:rPr>
                        <a:t>3</a:t>
                      </a:r>
                      <a:endParaRPr lang="ru-RU" sz="1050" baseline="30000" dirty="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Calibri"/>
                          <a:cs typeface="Times New Roman"/>
                        </a:rPr>
                        <a:t>Оказываемое </a:t>
                      </a:r>
                      <a:endParaRPr lang="ru-RU" sz="900">
                        <a:latin typeface="Calibri"/>
                        <a:ea typeface="Calibri"/>
                        <a:cs typeface="Times New Roman"/>
                      </a:endParaRPr>
                    </a:p>
                    <a:p>
                      <a:pPr algn="ctr">
                        <a:spcAft>
                          <a:spcPts val="0"/>
                        </a:spcAft>
                      </a:pPr>
                      <a:r>
                        <a:rPr lang="ru-RU" sz="1100" b="1">
                          <a:latin typeface="Times New Roman"/>
                          <a:ea typeface="Calibri"/>
                          <a:cs typeface="Times New Roman"/>
                        </a:rPr>
                        <a:t>воздействие</a:t>
                      </a:r>
                      <a:endParaRPr lang="ru-RU" sz="90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175">
                <a:tc>
                  <a:txBody>
                    <a:bodyPr/>
                    <a:lstStyle/>
                    <a:p>
                      <a:pPr algn="ctr">
                        <a:spcAft>
                          <a:spcPts val="0"/>
                        </a:spcAft>
                      </a:pPr>
                      <a:r>
                        <a:rPr lang="ru-RU" sz="1300" b="1" dirty="0">
                          <a:solidFill>
                            <a:srgbClr val="FF0000"/>
                          </a:solidFill>
                          <a:latin typeface="Times New Roman"/>
                          <a:ea typeface="Calibri"/>
                          <a:cs typeface="Times New Roman"/>
                        </a:rPr>
                        <a:t>Ксилол</a:t>
                      </a:r>
                      <a:endParaRPr lang="ru-RU" sz="900" dirty="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3</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0.19</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10,8</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latin typeface="Times New Roman"/>
                          <a:ea typeface="Calibri"/>
                          <a:cs typeface="Times New Roman"/>
                        </a:rPr>
                        <a:t>50</a:t>
                      </a:r>
                      <a:endParaRPr lang="ru-RU" sz="900" dirty="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Arial Narrow"/>
                          <a:ea typeface="Calibri"/>
                          <a:cs typeface="Times New Roman"/>
                        </a:rPr>
                        <a:t>Поражает сердечно-сосудистую систему, печень, почки, кожу.</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082">
                <a:tc>
                  <a:txBody>
                    <a:bodyPr/>
                    <a:lstStyle/>
                    <a:p>
                      <a:pPr algn="ctr">
                        <a:spcAft>
                          <a:spcPts val="0"/>
                        </a:spcAft>
                      </a:pPr>
                      <a:r>
                        <a:rPr lang="ru-RU" sz="1300" b="1">
                          <a:solidFill>
                            <a:srgbClr val="FF0000"/>
                          </a:solidFill>
                          <a:latin typeface="Times New Roman"/>
                          <a:ea typeface="Calibri"/>
                          <a:cs typeface="Times New Roman"/>
                        </a:rPr>
                        <a:t>Бензол</a:t>
                      </a:r>
                      <a:endParaRPr lang="ru-RU" sz="90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2</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0,9</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1,5</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15/5</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Arial Narrow"/>
                          <a:ea typeface="Calibri"/>
                          <a:cs typeface="Times New Roman"/>
                        </a:rPr>
                        <a:t>Вызывает нарушения нервной системы, функций костного мозга, проявляет канцерогенные свойства</a:t>
                      </a:r>
                      <a:endParaRPr lang="ru-RU" sz="900" dirty="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266">
                <a:tc>
                  <a:txBody>
                    <a:bodyPr/>
                    <a:lstStyle/>
                    <a:p>
                      <a:pPr algn="ctr">
                        <a:spcAft>
                          <a:spcPts val="0"/>
                        </a:spcAft>
                      </a:pPr>
                      <a:r>
                        <a:rPr lang="ru-RU" sz="1300" b="1">
                          <a:solidFill>
                            <a:srgbClr val="FF0000"/>
                          </a:solidFill>
                          <a:latin typeface="Times New Roman"/>
                          <a:ea typeface="Calibri"/>
                          <a:cs typeface="Times New Roman"/>
                        </a:rPr>
                        <a:t>Толуол</a:t>
                      </a:r>
                      <a:endParaRPr lang="ru-RU" sz="90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3</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0,59</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0,58</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50</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Arial Narrow"/>
                          <a:ea typeface="Calibri"/>
                          <a:cs typeface="Times New Roman"/>
                        </a:rPr>
                        <a:t>Вызывает нарушения нервной и сердечно-сосудистой систем</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637">
                <a:tc>
                  <a:txBody>
                    <a:bodyPr/>
                    <a:lstStyle/>
                    <a:p>
                      <a:pPr algn="ctr">
                        <a:spcAft>
                          <a:spcPts val="0"/>
                        </a:spcAft>
                      </a:pPr>
                      <a:r>
                        <a:rPr lang="ru-RU" sz="1300" b="1">
                          <a:solidFill>
                            <a:srgbClr val="FF0000"/>
                          </a:solidFill>
                          <a:latin typeface="Times New Roman"/>
                          <a:ea typeface="Calibri"/>
                          <a:cs typeface="Times New Roman"/>
                        </a:rPr>
                        <a:t>Свинец и его соединения</a:t>
                      </a:r>
                      <a:endParaRPr lang="ru-RU" sz="90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1</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0.00029</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0.009</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45</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Arial Narrow"/>
                          <a:ea typeface="Calibri"/>
                          <a:cs typeface="Times New Roman"/>
                        </a:rPr>
                        <a:t>Пагубно влияет на ЦНС, сердце, печень, вызывает эндокринные нарушения, нередки смертельные случаи отравления. Относится к общетоксичным веществам, а также канцерогенам и мутагенам.</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235">
                <a:tc>
                  <a:txBody>
                    <a:bodyPr/>
                    <a:lstStyle/>
                    <a:p>
                      <a:pPr algn="ctr">
                        <a:spcAft>
                          <a:spcPts val="0"/>
                        </a:spcAft>
                      </a:pPr>
                      <a:r>
                        <a:rPr lang="ru-RU" sz="1300" b="1">
                          <a:solidFill>
                            <a:srgbClr val="FF0000"/>
                          </a:solidFill>
                          <a:latin typeface="Times New Roman"/>
                          <a:ea typeface="Calibri"/>
                          <a:cs typeface="Times New Roman"/>
                        </a:rPr>
                        <a:t>Нитробензол</a:t>
                      </a:r>
                      <a:endParaRPr lang="ru-RU" sz="90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4</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0.004</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0.2</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3</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Arial Narrow"/>
                          <a:ea typeface="Calibri"/>
                          <a:cs typeface="Times New Roman"/>
                        </a:rPr>
                        <a:t>Воздействует на кровь и печень</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8741">
                <a:tc>
                  <a:txBody>
                    <a:bodyPr/>
                    <a:lstStyle/>
                    <a:p>
                      <a:pPr algn="ctr">
                        <a:spcAft>
                          <a:spcPts val="0"/>
                        </a:spcAft>
                      </a:pPr>
                      <a:r>
                        <a:rPr lang="ru-RU" sz="1300" b="1">
                          <a:solidFill>
                            <a:srgbClr val="FF0000"/>
                          </a:solidFill>
                          <a:latin typeface="Times New Roman"/>
                          <a:ea typeface="Calibri"/>
                          <a:cs typeface="Times New Roman"/>
                        </a:rPr>
                        <a:t>Ртуть и ее соединения</a:t>
                      </a:r>
                      <a:endParaRPr lang="ru-RU" sz="90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1</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0.00029</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0,19</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0,48</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algn="ctr">
                        <a:spcAft>
                          <a:spcPts val="0"/>
                        </a:spcAft>
                      </a:pPr>
                      <a:r>
                        <a:rPr lang="ru-RU" sz="1200">
                          <a:latin typeface="Arial Narrow"/>
                          <a:ea typeface="Calibri"/>
                          <a:cs typeface="Times New Roman"/>
                        </a:rPr>
                        <a:t>Пагубно влияет на нервную, иммунную и пищеварительную системы</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544">
                <a:tc>
                  <a:txBody>
                    <a:bodyPr/>
                    <a:lstStyle/>
                    <a:p>
                      <a:pPr algn="ctr">
                        <a:spcAft>
                          <a:spcPts val="0"/>
                        </a:spcAft>
                      </a:pPr>
                      <a:r>
                        <a:rPr lang="ru-RU" sz="1300" b="1">
                          <a:solidFill>
                            <a:srgbClr val="FF0000"/>
                          </a:solidFill>
                          <a:latin typeface="Times New Roman"/>
                          <a:ea typeface="Calibri"/>
                          <a:cs typeface="Times New Roman"/>
                        </a:rPr>
                        <a:t>Дихлорэтан</a:t>
                      </a:r>
                      <a:endParaRPr lang="ru-RU" sz="900">
                        <a:latin typeface="Calibri"/>
                        <a:ea typeface="Calibri"/>
                        <a:cs typeface="Times New Roman"/>
                      </a:endParaRPr>
                    </a:p>
                  </a:txBody>
                  <a:tcPr marL="55976" marR="55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2</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1</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3</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Calibri"/>
                          <a:cs typeface="Times New Roman"/>
                        </a:rPr>
                        <a:t>10</a:t>
                      </a:r>
                      <a:endParaRPr lang="ru-RU" sz="90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algn="ctr">
                        <a:spcAft>
                          <a:spcPts val="0"/>
                        </a:spcAft>
                      </a:pPr>
                      <a:r>
                        <a:rPr lang="ru-RU" sz="1200" dirty="0">
                          <a:latin typeface="Arial Narrow"/>
                          <a:ea typeface="Calibri"/>
                          <a:cs typeface="Times New Roman"/>
                        </a:rPr>
                        <a:t>Разрушает печень, почки, является наркотическим веществом</a:t>
                      </a:r>
                      <a:endParaRPr lang="ru-RU" sz="900" dirty="0">
                        <a:latin typeface="Calibri"/>
                        <a:ea typeface="Calibri"/>
                        <a:cs typeface="Times New Roman"/>
                      </a:endParaRPr>
                    </a:p>
                  </a:txBody>
                  <a:tcPr marL="55976" marR="55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5" name="Rectangle 3"/>
          <p:cNvSpPr>
            <a:spLocks noChangeArrowheads="1"/>
          </p:cNvSpPr>
          <p:nvPr/>
        </p:nvSpPr>
        <p:spPr bwMode="auto">
          <a:xfrm>
            <a:off x="428596" y="1214422"/>
            <a:ext cx="635798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Показатели среднесуточного и разового ПДК в воздухе городской и рабочей зоны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428604"/>
            <a:ext cx="6786610" cy="500066"/>
          </a:xfrm>
        </p:spPr>
        <p:txBody>
          <a:bodyPr>
            <a:normAutofit fontScale="90000"/>
          </a:bodyPr>
          <a:lstStyle/>
          <a:p>
            <a:pPr algn="ctr"/>
            <a:r>
              <a:rPr lang="ru-RU"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Действие раздражающих </a:t>
            </a:r>
            <a:r>
              <a:rPr lang="ru-RU"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химических веществ </a:t>
            </a:r>
            <a:br>
              <a:rPr lang="ru-RU"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(составить на основе презентации таблицу)</a:t>
            </a:r>
            <a:endPar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1357298"/>
            <a:ext cx="8572560" cy="4967302"/>
          </a:xfrm>
        </p:spPr>
        <p:txBody>
          <a:bodyPr>
            <a:normAutofit fontScale="62500" lnSpcReduction="20000"/>
          </a:bodyPr>
          <a:lstStyle/>
          <a:p>
            <a:pPr>
              <a:buNone/>
            </a:pPr>
            <a:r>
              <a:rPr lang="ru-RU" dirty="0" smtClean="0"/>
              <a:t>Среднесуточная концентрация вредных веществ подразумевает </a:t>
            </a:r>
            <a:r>
              <a:rPr lang="ru-RU" b="1" dirty="0" smtClean="0"/>
              <a:t>взаимодействие с организмом человека на протяжении нескольких лет без развития каких-либо последствий. </a:t>
            </a:r>
          </a:p>
          <a:p>
            <a:pPr algn="ctr">
              <a:buNone/>
            </a:pPr>
            <a:r>
              <a:rPr lang="ru-RU" b="1" dirty="0" smtClean="0">
                <a:solidFill>
                  <a:srgbClr val="7030A0"/>
                </a:solidFill>
                <a:effectLst>
                  <a:outerShdw blurRad="38100" dist="38100" dir="2700000" algn="tl">
                    <a:srgbClr val="000000">
                      <a:alpha val="43137"/>
                    </a:srgbClr>
                  </a:outerShdw>
                </a:effectLst>
              </a:rPr>
              <a:t>Действие раздражающих химических веществ </a:t>
            </a:r>
          </a:p>
          <a:p>
            <a:pPr>
              <a:buNone/>
            </a:pPr>
            <a:r>
              <a:rPr lang="ru-RU" dirty="0" smtClean="0"/>
              <a:t>Химические соединения поражают кожу, слизистые оболочки и дыхательные пути. Чаще всего в роли раздражающих веществ выступают галогены и оксиды азота и серы. </a:t>
            </a:r>
          </a:p>
          <a:p>
            <a:pPr algn="ctr">
              <a:buNone/>
            </a:pPr>
            <a:r>
              <a:rPr lang="ru-RU" dirty="0" smtClean="0"/>
              <a:t>ПДК раздражающих веществ в </a:t>
            </a:r>
            <a:r>
              <a:rPr lang="ru-RU" dirty="0" smtClean="0"/>
              <a:t>атмосфере. </a:t>
            </a:r>
            <a:r>
              <a:rPr lang="ru-RU" dirty="0" smtClean="0">
                <a:solidFill>
                  <a:srgbClr val="FF0000"/>
                </a:solidFill>
              </a:rPr>
              <a:t>Составление таблицы</a:t>
            </a:r>
          </a:p>
          <a:p>
            <a:pPr algn="ctr">
              <a:buNone/>
            </a:pPr>
            <a:endParaRPr lang="ru-RU" dirty="0" smtClean="0"/>
          </a:p>
          <a:p>
            <a:pPr algn="ctr">
              <a:buNone/>
            </a:pPr>
            <a:endParaRPr lang="ru-RU" dirty="0" smtClean="0"/>
          </a:p>
          <a:p>
            <a:pPr algn="ctr">
              <a:buNone/>
            </a:pPr>
            <a:endParaRPr lang="ru-RU" dirty="0" smtClean="0"/>
          </a:p>
          <a:p>
            <a:pPr>
              <a:buNone/>
            </a:pPr>
            <a:endParaRPr lang="ru-RU" b="1" dirty="0" smtClean="0"/>
          </a:p>
          <a:p>
            <a:pPr>
              <a:buNone/>
            </a:pPr>
            <a:r>
              <a:rPr lang="ru-RU" b="1" dirty="0" smtClean="0"/>
              <a:t>Хлор </a:t>
            </a:r>
            <a:r>
              <a:rPr lang="ru-RU" b="1" dirty="0" smtClean="0"/>
              <a:t>Второй</a:t>
            </a:r>
            <a:r>
              <a:rPr lang="ru-RU" dirty="0" smtClean="0"/>
              <a:t> 0.29 0.09 0.95 Раздражает слизистую глаз и дыхательные пути, вдыхание больших доз приводит к отеку легких </a:t>
            </a:r>
          </a:p>
          <a:p>
            <a:pPr>
              <a:buNone/>
            </a:pPr>
            <a:r>
              <a:rPr lang="ru-RU" b="1" dirty="0" smtClean="0"/>
              <a:t>Двуокись азота </a:t>
            </a:r>
            <a:r>
              <a:rPr lang="ru-RU" dirty="0" smtClean="0"/>
              <a:t>Второй 0.04 0.085 2 Вызывает хронические заболевания легких </a:t>
            </a:r>
          </a:p>
          <a:p>
            <a:pPr>
              <a:buNone/>
            </a:pPr>
            <a:r>
              <a:rPr lang="ru-RU" b="1" dirty="0" smtClean="0"/>
              <a:t>Сероводород Второй </a:t>
            </a:r>
            <a:r>
              <a:rPr lang="ru-RU" dirty="0" smtClean="0"/>
              <a:t>– 0.008 10 Вызывает нарушения нервной и дыхательной систем, часто приводит к смерти </a:t>
            </a:r>
          </a:p>
          <a:p>
            <a:pPr>
              <a:buNone/>
            </a:pPr>
            <a:r>
              <a:rPr lang="ru-RU" b="1" dirty="0" smtClean="0"/>
              <a:t>Серы диоксид </a:t>
            </a:r>
            <a:r>
              <a:rPr lang="ru-RU" dirty="0" smtClean="0"/>
              <a:t>Третий 0.48 0.49 10 Раздражает легкие, провоцирует развитие астмы, отеков носоглотки Длительное вдыхание губительных паров приводит к серьезным нарушениям дыхания, интоксикации и смерти.</a:t>
            </a:r>
            <a:endParaRPr lang="ru-RU" dirty="0"/>
          </a:p>
        </p:txBody>
      </p:sp>
      <p:graphicFrame>
        <p:nvGraphicFramePr>
          <p:cNvPr id="4" name="Таблица 3"/>
          <p:cNvGraphicFramePr>
            <a:graphicFrameLocks noGrp="1"/>
          </p:cNvGraphicFramePr>
          <p:nvPr/>
        </p:nvGraphicFramePr>
        <p:xfrm>
          <a:off x="428596" y="3000372"/>
          <a:ext cx="7786742" cy="813436"/>
        </p:xfrm>
        <a:graphic>
          <a:graphicData uri="http://schemas.openxmlformats.org/drawingml/2006/table">
            <a:tbl>
              <a:tblPr/>
              <a:tblGrid>
                <a:gridCol w="1522614"/>
                <a:gridCol w="1054119"/>
                <a:gridCol w="955573"/>
                <a:gridCol w="990305"/>
                <a:gridCol w="975766"/>
                <a:gridCol w="2288365"/>
              </a:tblGrid>
              <a:tr h="610077">
                <a:tc>
                  <a:txBody>
                    <a:bodyPr/>
                    <a:lstStyle/>
                    <a:p>
                      <a:pPr algn="ctr">
                        <a:spcAft>
                          <a:spcPts val="0"/>
                        </a:spcAft>
                      </a:pP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Вещество</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Класс опасности (</a:t>
                      </a:r>
                      <a:r>
                        <a:rPr lang="en-US" sz="1100" b="1" dirty="0">
                          <a:solidFill>
                            <a:srgbClr val="FF0000"/>
                          </a:solidFill>
                          <a:effectLst>
                            <a:outerShdw blurRad="50800" dist="38100" algn="tr" rotWithShape="0">
                              <a:prstClr val="black">
                                <a:alpha val="40000"/>
                              </a:prstClr>
                            </a:outerShdw>
                          </a:effectLst>
                          <a:latin typeface="Times New Roman"/>
                          <a:ea typeface="Calibri"/>
                          <a:cs typeface="Times New Roman"/>
                        </a:rPr>
                        <a:t>I-IV)</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FF0000"/>
                          </a:solidFill>
                          <a:effectLst>
                            <a:outerShdw blurRad="50800" dist="38100" algn="tr" rotWithShape="0">
                              <a:prstClr val="black">
                                <a:alpha val="40000"/>
                              </a:prstClr>
                            </a:outerShdw>
                          </a:effectLst>
                          <a:latin typeface="Times New Roman"/>
                          <a:ea typeface="Calibri"/>
                          <a:cs typeface="Times New Roman"/>
                        </a:rPr>
                        <a:t>ПДКсс</a:t>
                      </a:r>
                      <a:endParaRPr lang="ru-RU" sz="1100">
                        <a:latin typeface="Calibri"/>
                        <a:ea typeface="Calibri"/>
                        <a:cs typeface="Times New Roman"/>
                      </a:endParaRPr>
                    </a:p>
                    <a:p>
                      <a:pPr algn="ctr">
                        <a:spcAft>
                          <a:spcPts val="0"/>
                        </a:spcAft>
                      </a:pPr>
                      <a:r>
                        <a:rPr lang="ru-RU" sz="1100" b="1">
                          <a:solidFill>
                            <a:srgbClr val="FF0000"/>
                          </a:solidFill>
                          <a:effectLst>
                            <a:outerShdw blurRad="50800" dist="38100" algn="tr" rotWithShape="0">
                              <a:prstClr val="black">
                                <a:alpha val="40000"/>
                              </a:prstClr>
                            </a:outerShdw>
                          </a:effectLst>
                          <a:latin typeface="Times New Roman"/>
                          <a:ea typeface="Calibri"/>
                          <a:cs typeface="Times New Roman"/>
                        </a:rPr>
                        <a:t>мг/м3</a:t>
                      </a:r>
                      <a:endParaRPr lang="ru-RU" sz="110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err="1">
                          <a:solidFill>
                            <a:srgbClr val="FF0000"/>
                          </a:solidFill>
                          <a:effectLst>
                            <a:outerShdw blurRad="50800" dist="38100" algn="tr" rotWithShape="0">
                              <a:prstClr val="black">
                                <a:alpha val="40000"/>
                              </a:prstClr>
                            </a:outerShdw>
                          </a:effectLst>
                          <a:latin typeface="Times New Roman"/>
                          <a:ea typeface="Calibri"/>
                          <a:cs typeface="Times New Roman"/>
                        </a:rPr>
                        <a:t>ПДКмр</a:t>
                      </a: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 мг/м3</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err="1">
                          <a:solidFill>
                            <a:srgbClr val="FF0000"/>
                          </a:solidFill>
                          <a:effectLst>
                            <a:outerShdw blurRad="50800" dist="38100" algn="tr" rotWithShape="0">
                              <a:prstClr val="black">
                                <a:alpha val="40000"/>
                              </a:prstClr>
                            </a:outerShdw>
                          </a:effectLst>
                          <a:latin typeface="Times New Roman"/>
                          <a:ea typeface="Calibri"/>
                          <a:cs typeface="Times New Roman"/>
                        </a:rPr>
                        <a:t>ПДКрз</a:t>
                      </a: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 мг/м3/</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algn="ctr">
                        <a:spcAft>
                          <a:spcPts val="0"/>
                        </a:spcAft>
                      </a:pPr>
                      <a:r>
                        <a:rPr lang="ru-RU" sz="1100" b="1">
                          <a:solidFill>
                            <a:srgbClr val="FF0000"/>
                          </a:solidFill>
                          <a:effectLst>
                            <a:outerShdw blurRad="50800" dist="38100" algn="tr" rotWithShape="0">
                              <a:prstClr val="black">
                                <a:alpha val="40000"/>
                              </a:prstClr>
                            </a:outerShdw>
                          </a:effectLst>
                          <a:latin typeface="Times New Roman"/>
                          <a:ea typeface="Calibri"/>
                          <a:cs typeface="Times New Roman"/>
                        </a:rPr>
                        <a:t>Оказываемое воздействие</a:t>
                      </a:r>
                      <a:endParaRPr lang="ru-RU" sz="110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359">
                <a:tc>
                  <a:txBody>
                    <a:bodyPr/>
                    <a:lstStyle/>
                    <a:p>
                      <a:pPr algn="ctr">
                        <a:spcAft>
                          <a:spcPts val="0"/>
                        </a:spcAft>
                      </a:pPr>
                      <a:endParaRPr lang="ru-RU" sz="110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dirty="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dirty="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dirty="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8229600" cy="581772"/>
          </a:xfrm>
        </p:spPr>
        <p:txBody>
          <a:bodyPr>
            <a:normAutofit fontScale="90000"/>
          </a:bodyPr>
          <a:lstStyle/>
          <a:p>
            <a:pPr algn="ctr"/>
            <a:r>
              <a:rPr lang="ru-RU"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Сенсибилизаторы и их ПДК в </a:t>
            </a:r>
            <a:r>
              <a:rPr lang="ru-RU"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атмосфере </a:t>
            </a:r>
            <a:br>
              <a:rPr lang="ru-RU"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составить на основе презентации таблицу)</a:t>
            </a:r>
            <a:endParaRPr lang="ru-RU"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357298"/>
            <a:ext cx="8472518" cy="4967302"/>
          </a:xfrm>
        </p:spPr>
        <p:txBody>
          <a:bodyPr>
            <a:normAutofit fontScale="77500" lnSpcReduction="20000"/>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Вещества </a:t>
            </a:r>
            <a:r>
              <a:rPr lang="ru-RU" dirty="0" smtClean="0"/>
              <a:t>сенсибилизирующего действия вызывают аллергическую реакцию у человека. К распространенным соединениям данной группы относятся альдегиды и гексахлоран. ПДК воздуха с сенсибилизаторами </a:t>
            </a:r>
            <a:endParaRPr lang="ru-RU" dirty="0" smtClean="0"/>
          </a:p>
          <a:p>
            <a:pPr>
              <a:buNone/>
            </a:pPr>
            <a:r>
              <a:rPr lang="ru-RU" b="1" dirty="0" smtClean="0"/>
              <a:t>Гексахлоран</a:t>
            </a:r>
            <a:r>
              <a:rPr lang="ru-RU" dirty="0" smtClean="0"/>
              <a:t>     Первый </a:t>
            </a:r>
            <a:r>
              <a:rPr lang="ru-RU" dirty="0" smtClean="0"/>
              <a:t>0.029 0.029 0.09 </a:t>
            </a:r>
          </a:p>
          <a:p>
            <a:pPr>
              <a:buNone/>
            </a:pPr>
            <a:r>
              <a:rPr lang="ru-RU" b="1" dirty="0" smtClean="0"/>
              <a:t>Формальдегид</a:t>
            </a:r>
            <a:r>
              <a:rPr lang="ru-RU" dirty="0" smtClean="0"/>
              <a:t> Второй 0.009 0.048 0.5 </a:t>
            </a:r>
          </a:p>
          <a:p>
            <a:pPr>
              <a:buNone/>
            </a:pPr>
            <a:r>
              <a:rPr lang="ru-RU" b="1" dirty="0" err="1" smtClean="0"/>
              <a:t>Бензальдегид</a:t>
            </a:r>
            <a:r>
              <a:rPr lang="ru-RU" dirty="0" smtClean="0"/>
              <a:t> </a:t>
            </a:r>
            <a:r>
              <a:rPr lang="ru-RU" dirty="0" smtClean="0"/>
              <a:t> Третий </a:t>
            </a:r>
            <a:r>
              <a:rPr lang="ru-RU" dirty="0" smtClean="0"/>
              <a:t>– 0.04 5 </a:t>
            </a:r>
          </a:p>
          <a:p>
            <a:pPr>
              <a:buNone/>
            </a:pPr>
            <a:r>
              <a:rPr lang="ru-RU" b="1" dirty="0" smtClean="0"/>
              <a:t>Альдегид </a:t>
            </a:r>
            <a:r>
              <a:rPr lang="ru-RU" b="1" dirty="0" err="1" smtClean="0"/>
              <a:t>пропионов</a:t>
            </a:r>
            <a:r>
              <a:rPr lang="ru-RU" dirty="0" err="1" smtClean="0"/>
              <a:t>ый</a:t>
            </a:r>
            <a:r>
              <a:rPr lang="ru-RU" dirty="0" smtClean="0"/>
              <a:t> Третий – 0.01 5 </a:t>
            </a:r>
          </a:p>
          <a:p>
            <a:pPr>
              <a:buNone/>
            </a:pPr>
            <a:r>
              <a:rPr lang="ru-RU" b="1" dirty="0" smtClean="0"/>
              <a:t>Альдегид </a:t>
            </a:r>
            <a:r>
              <a:rPr lang="ru-RU" dirty="0" err="1" smtClean="0"/>
              <a:t>кротоновый</a:t>
            </a:r>
            <a:r>
              <a:rPr lang="ru-RU" dirty="0" smtClean="0"/>
              <a:t> Второй – 0.024 0.5 </a:t>
            </a:r>
          </a:p>
          <a:p>
            <a:pPr>
              <a:buNone/>
            </a:pPr>
            <a:r>
              <a:rPr lang="ru-RU" dirty="0" smtClean="0"/>
              <a:t>Сенсибилизаторы попадают в атмосферу при сгорании топлива и производственной деятельности. Небольшое количество формальдегида выделяется и в домашних условиях: он содержится во многих строительных и отделочных материалах, мебели.</a:t>
            </a:r>
            <a:endParaRPr lang="ru-RU" dirty="0"/>
          </a:p>
        </p:txBody>
      </p:sp>
      <p:graphicFrame>
        <p:nvGraphicFramePr>
          <p:cNvPr id="4" name="Таблица 3"/>
          <p:cNvGraphicFramePr>
            <a:graphicFrameLocks noGrp="1"/>
          </p:cNvGraphicFramePr>
          <p:nvPr/>
        </p:nvGraphicFramePr>
        <p:xfrm>
          <a:off x="500034" y="1357298"/>
          <a:ext cx="8286808" cy="1143008"/>
        </p:xfrm>
        <a:graphic>
          <a:graphicData uri="http://schemas.openxmlformats.org/drawingml/2006/table">
            <a:tbl>
              <a:tblPr/>
              <a:tblGrid>
                <a:gridCol w="1620397"/>
                <a:gridCol w="1121814"/>
                <a:gridCol w="1016940"/>
                <a:gridCol w="1053903"/>
                <a:gridCol w="1038430"/>
                <a:gridCol w="2435324"/>
              </a:tblGrid>
              <a:tr h="857256">
                <a:tc>
                  <a:txBody>
                    <a:bodyPr/>
                    <a:lstStyle/>
                    <a:p>
                      <a:pPr algn="ctr">
                        <a:spcAft>
                          <a:spcPts val="0"/>
                        </a:spcAft>
                      </a:pP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Вещество</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Класс опасности (</a:t>
                      </a:r>
                      <a:r>
                        <a:rPr lang="en-US" sz="1100" b="1" dirty="0">
                          <a:solidFill>
                            <a:srgbClr val="FF0000"/>
                          </a:solidFill>
                          <a:effectLst>
                            <a:outerShdw blurRad="50800" dist="38100" algn="tr" rotWithShape="0">
                              <a:prstClr val="black">
                                <a:alpha val="40000"/>
                              </a:prstClr>
                            </a:outerShdw>
                          </a:effectLst>
                          <a:latin typeface="Times New Roman"/>
                          <a:ea typeface="Calibri"/>
                          <a:cs typeface="Times New Roman"/>
                        </a:rPr>
                        <a:t>I-IV)</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FF0000"/>
                          </a:solidFill>
                          <a:effectLst>
                            <a:outerShdw blurRad="50800" dist="38100" algn="tr" rotWithShape="0">
                              <a:prstClr val="black">
                                <a:alpha val="40000"/>
                              </a:prstClr>
                            </a:outerShdw>
                          </a:effectLst>
                          <a:latin typeface="Times New Roman"/>
                          <a:ea typeface="Calibri"/>
                          <a:cs typeface="Times New Roman"/>
                        </a:rPr>
                        <a:t>ПДКсс</a:t>
                      </a:r>
                      <a:endParaRPr lang="ru-RU" sz="1100">
                        <a:latin typeface="Calibri"/>
                        <a:ea typeface="Calibri"/>
                        <a:cs typeface="Times New Roman"/>
                      </a:endParaRPr>
                    </a:p>
                    <a:p>
                      <a:pPr algn="ctr">
                        <a:spcAft>
                          <a:spcPts val="0"/>
                        </a:spcAft>
                      </a:pPr>
                      <a:r>
                        <a:rPr lang="ru-RU" sz="1100" b="1">
                          <a:solidFill>
                            <a:srgbClr val="FF0000"/>
                          </a:solidFill>
                          <a:effectLst>
                            <a:outerShdw blurRad="50800" dist="38100" algn="tr" rotWithShape="0">
                              <a:prstClr val="black">
                                <a:alpha val="40000"/>
                              </a:prstClr>
                            </a:outerShdw>
                          </a:effectLst>
                          <a:latin typeface="Times New Roman"/>
                          <a:ea typeface="Calibri"/>
                          <a:cs typeface="Times New Roman"/>
                        </a:rPr>
                        <a:t>мг/м3</a:t>
                      </a:r>
                      <a:endParaRPr lang="ru-RU" sz="110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err="1">
                          <a:solidFill>
                            <a:srgbClr val="FF0000"/>
                          </a:solidFill>
                          <a:effectLst>
                            <a:outerShdw blurRad="50800" dist="38100" algn="tr" rotWithShape="0">
                              <a:prstClr val="black">
                                <a:alpha val="40000"/>
                              </a:prstClr>
                            </a:outerShdw>
                          </a:effectLst>
                          <a:latin typeface="Times New Roman"/>
                          <a:ea typeface="Calibri"/>
                          <a:cs typeface="Times New Roman"/>
                        </a:rPr>
                        <a:t>ПДКмр</a:t>
                      </a: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 мг/м3</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err="1">
                          <a:solidFill>
                            <a:srgbClr val="FF0000"/>
                          </a:solidFill>
                          <a:effectLst>
                            <a:outerShdw blurRad="50800" dist="38100" algn="tr" rotWithShape="0">
                              <a:prstClr val="black">
                                <a:alpha val="40000"/>
                              </a:prstClr>
                            </a:outerShdw>
                          </a:effectLst>
                          <a:latin typeface="Times New Roman"/>
                          <a:ea typeface="Calibri"/>
                          <a:cs typeface="Times New Roman"/>
                        </a:rPr>
                        <a:t>ПДКрз</a:t>
                      </a: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 мг/м3/</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algn="ctr">
                        <a:spcAft>
                          <a:spcPts val="0"/>
                        </a:spcAft>
                      </a:pPr>
                      <a:r>
                        <a:rPr lang="ru-RU" sz="1100" b="1">
                          <a:solidFill>
                            <a:srgbClr val="FF0000"/>
                          </a:solidFill>
                          <a:effectLst>
                            <a:outerShdw blurRad="50800" dist="38100" algn="tr" rotWithShape="0">
                              <a:prstClr val="black">
                                <a:alpha val="40000"/>
                              </a:prstClr>
                            </a:outerShdw>
                          </a:effectLst>
                          <a:latin typeface="Times New Roman"/>
                          <a:ea typeface="Calibri"/>
                          <a:cs typeface="Times New Roman"/>
                        </a:rPr>
                        <a:t>Оказываемое воздействие</a:t>
                      </a:r>
                      <a:endParaRPr lang="ru-RU" sz="110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ctr">
                        <a:spcAft>
                          <a:spcPts val="0"/>
                        </a:spcAft>
                      </a:pPr>
                      <a:endParaRPr lang="ru-RU" sz="1100" dirty="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dirty="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dirty="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dirty="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571480"/>
            <a:ext cx="4357718" cy="510334"/>
          </a:xfrm>
        </p:spPr>
        <p:txBody>
          <a:bodyPr>
            <a:normAutofit/>
          </a:bodyPr>
          <a:lstStyle/>
          <a:p>
            <a:pPr algn="ctr"/>
            <a:r>
              <a:rPr lang="ru-RU" sz="2800" dirty="0" smtClean="0">
                <a:latin typeface="Times New Roman" pitchFamily="18" charset="0"/>
                <a:cs typeface="Times New Roman" pitchFamily="18" charset="0"/>
              </a:rPr>
              <a:t>Урок-презентация </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571612"/>
            <a:ext cx="8229600" cy="4389120"/>
          </a:xfrm>
        </p:spPr>
        <p:txBody>
          <a:bodyPr>
            <a:normAutofit/>
          </a:bodyPr>
          <a:lstStyle/>
          <a:p>
            <a:pPr algn="ctr"/>
            <a:r>
              <a:rPr lang="ru-RU" sz="4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ПДК </a:t>
            </a:r>
            <a:r>
              <a:rPr lang="ru-RU" sz="4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предельно допустимые концентрации загрязняющих веществ</a:t>
            </a:r>
            <a:r>
              <a:rPr lang="ru-RU" sz="2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p>
          <a:p>
            <a:pPr algn="ctr">
              <a:buNone/>
            </a:pPr>
            <a:r>
              <a:rPr lang="ru-RU" sz="2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(34 слайда)</a:t>
            </a:r>
          </a:p>
          <a:p>
            <a:pPr>
              <a:buNone/>
            </a:pPr>
            <a:r>
              <a:rPr lang="ru-RU" sz="2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Преподаватель-организатор основ безопасности жизнедеятельности</a:t>
            </a:r>
          </a:p>
          <a:p>
            <a:pPr>
              <a:buNone/>
            </a:pPr>
            <a:r>
              <a:rPr lang="ru-RU" sz="2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Турянская Ольга Анатольевна</a:t>
            </a:r>
          </a:p>
          <a:p>
            <a:pPr>
              <a:buNone/>
            </a:pPr>
            <a:r>
              <a:rPr lang="ru-RU" sz="2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 Чита</a:t>
            </a:r>
          </a:p>
          <a:p>
            <a:pPr>
              <a:buNone/>
            </a:pPr>
            <a:r>
              <a:rPr lang="ru-RU" sz="2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МБОУ «СОШ № 19»</a:t>
            </a:r>
          </a:p>
          <a:p>
            <a:pPr>
              <a:buNone/>
            </a:pPr>
            <a:r>
              <a:rPr lang="ru-RU" sz="2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Апрель 2022 г.</a:t>
            </a:r>
          </a:p>
          <a:p>
            <a:endParaRPr lang="ru-RU" dirty="0"/>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704088"/>
            <a:ext cx="5572164" cy="438896"/>
          </a:xfrm>
        </p:spPr>
        <p:txBody>
          <a:bodyPr>
            <a:normAutofit fontScale="90000"/>
          </a:bodyPr>
          <a:lstStyle/>
          <a:p>
            <a:pPr algn="ctr"/>
            <a:r>
              <a:rPr lang="ru-RU"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Канцерогены и </a:t>
            </a:r>
            <a:r>
              <a:rPr lang="ru-RU"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мутагены </a:t>
            </a:r>
            <a:r>
              <a:rPr lang="ru-RU" sz="2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(составить на основе презентации таблицу)</a:t>
            </a:r>
            <a:endParaRPr lang="ru-RU" sz="2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571612"/>
            <a:ext cx="8229600" cy="4752988"/>
          </a:xfrm>
        </p:spPr>
        <p:txBody>
          <a:bodyPr>
            <a:normAutofit fontScale="92500" lnSpcReduction="20000"/>
          </a:bodyPr>
          <a:lstStyle/>
          <a:p>
            <a:pPr>
              <a:buNone/>
            </a:pPr>
            <a:r>
              <a:rPr lang="ru-RU" dirty="0" smtClean="0"/>
              <a:t>Наиболее опасная группа химических загрязнителей, влияние которых на организм человека недооценивалось долгое время. </a:t>
            </a:r>
          </a:p>
          <a:p>
            <a:pPr>
              <a:buNone/>
            </a:pPr>
            <a:r>
              <a:rPr lang="ru-RU" b="1" dirty="0" smtClean="0"/>
              <a:t>Канцерогены и мутагены </a:t>
            </a:r>
            <a:r>
              <a:rPr lang="ru-RU" dirty="0" smtClean="0"/>
              <a:t>– сильнодействующие вещества с длительным скрытым периодом действия. </a:t>
            </a:r>
          </a:p>
          <a:p>
            <a:pPr>
              <a:buNone/>
            </a:pPr>
            <a:r>
              <a:rPr lang="ru-RU" dirty="0" smtClean="0"/>
              <a:t>К </a:t>
            </a:r>
            <a:r>
              <a:rPr lang="ru-RU" b="1" dirty="0" smtClean="0"/>
              <a:t>канцерогенам </a:t>
            </a:r>
            <a:r>
              <a:rPr lang="ru-RU" dirty="0" smtClean="0"/>
              <a:t>можно отнести асбест, бериллий, </a:t>
            </a:r>
            <a:r>
              <a:rPr lang="ru-RU" dirty="0" err="1" smtClean="0"/>
              <a:t>бензпирен</a:t>
            </a:r>
            <a:r>
              <a:rPr lang="ru-RU" dirty="0" smtClean="0"/>
              <a:t>, ароматические амины. Они провоцируют образование различных злокачественных опухолей.</a:t>
            </a:r>
            <a:br>
              <a:rPr lang="ru-RU" dirty="0" smtClean="0"/>
            </a:br>
            <a:r>
              <a:rPr lang="ru-RU" b="1" dirty="0" smtClean="0"/>
              <a:t>Мутагены</a:t>
            </a:r>
            <a:r>
              <a:rPr lang="ru-RU" dirty="0" smtClean="0"/>
              <a:t> провоцируют изменения генотипа человека, которые передаются потомству. </a:t>
            </a:r>
          </a:p>
          <a:p>
            <a:pPr>
              <a:buNone/>
            </a:pPr>
            <a:r>
              <a:rPr lang="ru-RU" dirty="0" smtClean="0"/>
              <a:t>К ним относятся </a:t>
            </a:r>
            <a:r>
              <a:rPr lang="ru-RU" i="1" u="sng" dirty="0" smtClean="0"/>
              <a:t>радиоактивные вещества, марганец, свинец, органические перекиси, формальдегид</a:t>
            </a:r>
            <a:r>
              <a:rPr lang="ru-RU" dirty="0" smtClean="0"/>
              <a:t>. ПДК веществ в воздухе канцерогенного и мутагенного действия</a:t>
            </a:r>
            <a:endParaRPr lang="ru-RU" dirty="0"/>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753120"/>
          </a:xfrm>
        </p:spPr>
        <p:txBody>
          <a:bodyPr>
            <a:normAutofit fontScale="85000" lnSpcReduction="20000"/>
          </a:bodyPr>
          <a:lstStyle/>
          <a:p>
            <a:pPr algn="ctr">
              <a:buNone/>
            </a:pPr>
            <a:r>
              <a:rPr lang="ru-RU" b="1" dirty="0" smtClean="0"/>
              <a:t>Составление таблицы.</a:t>
            </a:r>
          </a:p>
          <a:p>
            <a:pPr>
              <a:buNone/>
            </a:pPr>
            <a:endParaRPr lang="ru-RU" b="1" dirty="0" smtClean="0"/>
          </a:p>
          <a:p>
            <a:pPr>
              <a:buNone/>
            </a:pPr>
            <a:endParaRPr lang="ru-RU" b="1" dirty="0" smtClean="0"/>
          </a:p>
          <a:p>
            <a:pPr>
              <a:buNone/>
            </a:pPr>
            <a:endParaRPr lang="ru-RU" b="1" dirty="0" smtClean="0"/>
          </a:p>
          <a:p>
            <a:pPr>
              <a:buNone/>
            </a:pPr>
            <a:endParaRPr lang="ru-RU" sz="2400" dirty="0" smtClean="0"/>
          </a:p>
          <a:p>
            <a:pPr>
              <a:buNone/>
            </a:pPr>
            <a:r>
              <a:rPr lang="ru-RU" sz="2400" dirty="0" smtClean="0"/>
              <a:t>Бериллий </a:t>
            </a:r>
            <a:r>
              <a:rPr lang="ru-RU" sz="2400" dirty="0" smtClean="0"/>
              <a:t>и его соединения I 0.00001 – 0.001</a:t>
            </a:r>
          </a:p>
          <a:p>
            <a:pPr>
              <a:buNone/>
            </a:pPr>
            <a:r>
              <a:rPr lang="ru-RU" sz="2400" dirty="0" smtClean="0"/>
              <a:t>Формальдегид II 0.009 0.0049 0.48 </a:t>
            </a:r>
          </a:p>
          <a:p>
            <a:pPr>
              <a:buNone/>
            </a:pPr>
            <a:r>
              <a:rPr lang="ru-RU" sz="2400" dirty="0" err="1" smtClean="0"/>
              <a:t>Бензпирен</a:t>
            </a:r>
            <a:r>
              <a:rPr lang="ru-RU" sz="2400" dirty="0" smtClean="0"/>
              <a:t> I 0.000001 – 0.00015 </a:t>
            </a:r>
          </a:p>
          <a:p>
            <a:pPr>
              <a:buNone/>
            </a:pPr>
            <a:r>
              <a:rPr lang="ru-RU" sz="2400" dirty="0" smtClean="0"/>
              <a:t>Пыль асбестовая I 0.059 (частиц на 1 мл воздуха) – 2–6</a:t>
            </a:r>
          </a:p>
          <a:p>
            <a:pPr>
              <a:buNone/>
            </a:pPr>
            <a:r>
              <a:rPr lang="ru-RU" sz="2400" dirty="0" smtClean="0"/>
              <a:t>Анилин II 0.029 0.045 0.09 </a:t>
            </a:r>
          </a:p>
          <a:p>
            <a:pPr>
              <a:buNone/>
            </a:pPr>
            <a:r>
              <a:rPr lang="ru-RU" sz="2400" dirty="0" err="1" smtClean="0"/>
              <a:t>Диметиламинобензол</a:t>
            </a:r>
            <a:r>
              <a:rPr lang="ru-RU" sz="2400" dirty="0" smtClean="0"/>
              <a:t> II – 0.0055 3 </a:t>
            </a:r>
          </a:p>
          <a:p>
            <a:pPr>
              <a:buNone/>
            </a:pPr>
            <a:r>
              <a:rPr lang="ru-RU" sz="2400" dirty="0" err="1" smtClean="0"/>
              <a:t>Азиридин</a:t>
            </a:r>
            <a:r>
              <a:rPr lang="ru-RU" sz="2400" dirty="0" smtClean="0"/>
              <a:t> I 0.0005 0.0009 0.02 </a:t>
            </a:r>
          </a:p>
          <a:p>
            <a:pPr>
              <a:buNone/>
            </a:pPr>
            <a:r>
              <a:rPr lang="ru-RU" sz="2400" dirty="0" smtClean="0"/>
              <a:t>Марганец и его соединения II 0.0009 0.009 0.045–0.28</a:t>
            </a:r>
          </a:p>
          <a:p>
            <a:pPr>
              <a:buNone/>
            </a:pPr>
            <a:r>
              <a:rPr lang="ru-RU" sz="2400" dirty="0" smtClean="0"/>
              <a:t>Гидроперекись кумола II – 0.007 1 </a:t>
            </a:r>
          </a:p>
          <a:p>
            <a:pPr>
              <a:buNone/>
            </a:pPr>
            <a:r>
              <a:rPr lang="ru-RU" sz="2400" dirty="0" smtClean="0"/>
              <a:t>Многие мутагенные вещества дополнительно влияют и на </a:t>
            </a:r>
            <a:r>
              <a:rPr lang="ru-RU" sz="2400" u="sng" dirty="0" smtClean="0"/>
              <a:t>репродуктивное здоровье, к ним относятся</a:t>
            </a:r>
            <a:r>
              <a:rPr lang="ru-RU" sz="2400" dirty="0" smtClean="0"/>
              <a:t>: бензол и любые его производные, свинец, сурьма, марганец, ядохимикаты, хлоропрен и другие. </a:t>
            </a:r>
          </a:p>
          <a:p>
            <a:endParaRPr lang="ru-RU" dirty="0"/>
          </a:p>
        </p:txBody>
      </p:sp>
      <p:graphicFrame>
        <p:nvGraphicFramePr>
          <p:cNvPr id="4" name="Таблица 3"/>
          <p:cNvGraphicFramePr>
            <a:graphicFrameLocks noGrp="1"/>
          </p:cNvGraphicFramePr>
          <p:nvPr/>
        </p:nvGraphicFramePr>
        <p:xfrm>
          <a:off x="500034" y="928670"/>
          <a:ext cx="8286808" cy="1143008"/>
        </p:xfrm>
        <a:graphic>
          <a:graphicData uri="http://schemas.openxmlformats.org/drawingml/2006/table">
            <a:tbl>
              <a:tblPr/>
              <a:tblGrid>
                <a:gridCol w="1620397"/>
                <a:gridCol w="1121814"/>
                <a:gridCol w="1016940"/>
                <a:gridCol w="1053903"/>
                <a:gridCol w="1038430"/>
                <a:gridCol w="2435324"/>
              </a:tblGrid>
              <a:tr h="857256">
                <a:tc>
                  <a:txBody>
                    <a:bodyPr/>
                    <a:lstStyle/>
                    <a:p>
                      <a:pPr algn="ctr">
                        <a:spcAft>
                          <a:spcPts val="0"/>
                        </a:spcAft>
                      </a:pP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Вещество</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Класс опасности (</a:t>
                      </a:r>
                      <a:r>
                        <a:rPr lang="en-US" sz="1100" b="1" dirty="0">
                          <a:solidFill>
                            <a:srgbClr val="FF0000"/>
                          </a:solidFill>
                          <a:effectLst>
                            <a:outerShdw blurRad="50800" dist="38100" algn="tr" rotWithShape="0">
                              <a:prstClr val="black">
                                <a:alpha val="40000"/>
                              </a:prstClr>
                            </a:outerShdw>
                          </a:effectLst>
                          <a:latin typeface="Times New Roman"/>
                          <a:ea typeface="Calibri"/>
                          <a:cs typeface="Times New Roman"/>
                        </a:rPr>
                        <a:t>I-IV)</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FF0000"/>
                          </a:solidFill>
                          <a:effectLst>
                            <a:outerShdw blurRad="50800" dist="38100" algn="tr" rotWithShape="0">
                              <a:prstClr val="black">
                                <a:alpha val="40000"/>
                              </a:prstClr>
                            </a:outerShdw>
                          </a:effectLst>
                          <a:latin typeface="Times New Roman"/>
                          <a:ea typeface="Calibri"/>
                          <a:cs typeface="Times New Roman"/>
                        </a:rPr>
                        <a:t>ПДКсс</a:t>
                      </a:r>
                      <a:endParaRPr lang="ru-RU" sz="1100">
                        <a:latin typeface="Calibri"/>
                        <a:ea typeface="Calibri"/>
                        <a:cs typeface="Times New Roman"/>
                      </a:endParaRPr>
                    </a:p>
                    <a:p>
                      <a:pPr algn="ctr">
                        <a:spcAft>
                          <a:spcPts val="0"/>
                        </a:spcAft>
                      </a:pPr>
                      <a:r>
                        <a:rPr lang="ru-RU" sz="1100" b="1">
                          <a:solidFill>
                            <a:srgbClr val="FF0000"/>
                          </a:solidFill>
                          <a:effectLst>
                            <a:outerShdw blurRad="50800" dist="38100" algn="tr" rotWithShape="0">
                              <a:prstClr val="black">
                                <a:alpha val="40000"/>
                              </a:prstClr>
                            </a:outerShdw>
                          </a:effectLst>
                          <a:latin typeface="Times New Roman"/>
                          <a:ea typeface="Calibri"/>
                          <a:cs typeface="Times New Roman"/>
                        </a:rPr>
                        <a:t>мг/м3</a:t>
                      </a:r>
                      <a:endParaRPr lang="ru-RU" sz="110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err="1">
                          <a:solidFill>
                            <a:srgbClr val="FF0000"/>
                          </a:solidFill>
                          <a:effectLst>
                            <a:outerShdw blurRad="50800" dist="38100" algn="tr" rotWithShape="0">
                              <a:prstClr val="black">
                                <a:alpha val="40000"/>
                              </a:prstClr>
                            </a:outerShdw>
                          </a:effectLst>
                          <a:latin typeface="Times New Roman"/>
                          <a:ea typeface="Calibri"/>
                          <a:cs typeface="Times New Roman"/>
                        </a:rPr>
                        <a:t>ПДКмр</a:t>
                      </a: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 мг/м3</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err="1">
                          <a:solidFill>
                            <a:srgbClr val="FF0000"/>
                          </a:solidFill>
                          <a:effectLst>
                            <a:outerShdw blurRad="50800" dist="38100" algn="tr" rotWithShape="0">
                              <a:prstClr val="black">
                                <a:alpha val="40000"/>
                              </a:prstClr>
                            </a:outerShdw>
                          </a:effectLst>
                          <a:latin typeface="Times New Roman"/>
                          <a:ea typeface="Calibri"/>
                          <a:cs typeface="Times New Roman"/>
                        </a:rPr>
                        <a:t>ПДКрз</a:t>
                      </a:r>
                      <a:r>
                        <a:rPr lang="ru-RU" sz="1100" b="1" dirty="0">
                          <a:solidFill>
                            <a:srgbClr val="FF0000"/>
                          </a:solidFill>
                          <a:effectLst>
                            <a:outerShdw blurRad="50800" dist="38100" algn="tr" rotWithShape="0">
                              <a:prstClr val="black">
                                <a:alpha val="40000"/>
                              </a:prstClr>
                            </a:outerShdw>
                          </a:effectLst>
                          <a:latin typeface="Times New Roman"/>
                          <a:ea typeface="Calibri"/>
                          <a:cs typeface="Times New Roman"/>
                        </a:rPr>
                        <a:t>, мг/м3/</a:t>
                      </a:r>
                      <a:endParaRPr lang="ru-RU" sz="1100" dirty="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0" algn="ctr">
                        <a:spcAft>
                          <a:spcPts val="0"/>
                        </a:spcAft>
                      </a:pPr>
                      <a:r>
                        <a:rPr lang="ru-RU" sz="1100" b="1">
                          <a:solidFill>
                            <a:srgbClr val="FF0000"/>
                          </a:solidFill>
                          <a:effectLst>
                            <a:outerShdw blurRad="50800" dist="38100" algn="tr" rotWithShape="0">
                              <a:prstClr val="black">
                                <a:alpha val="40000"/>
                              </a:prstClr>
                            </a:outerShdw>
                          </a:effectLst>
                          <a:latin typeface="Times New Roman"/>
                          <a:ea typeface="Calibri"/>
                          <a:cs typeface="Times New Roman"/>
                        </a:rPr>
                        <a:t>Оказываемое воздействие</a:t>
                      </a:r>
                      <a:endParaRPr lang="ru-RU" sz="1100">
                        <a:latin typeface="Calibri"/>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ctr">
                        <a:spcAft>
                          <a:spcPts val="0"/>
                        </a:spcAft>
                      </a:pPr>
                      <a:endParaRPr lang="ru-RU" sz="1100" dirty="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dirty="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dirty="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100" dirty="0">
                        <a:latin typeface="Times New Roman"/>
                        <a:ea typeface="Calibri"/>
                        <a:cs typeface="Times New Roman"/>
                      </a:endParaRPr>
                    </a:p>
                  </a:txBody>
                  <a:tcPr marL="68295" marR="68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642918"/>
            <a:ext cx="8229600" cy="5467368"/>
          </a:xfrm>
        </p:spPr>
        <p:txBody>
          <a:bodyPr>
            <a:normAutofit fontScale="77500" lnSpcReduction="20000"/>
          </a:bodyPr>
          <a:lstStyle/>
          <a:p>
            <a:pPr>
              <a:buNone/>
            </a:pPr>
            <a:endParaRPr lang="ru-RU" b="1" dirty="0" smtClean="0">
              <a:solidFill>
                <a:srgbClr val="0070C0"/>
              </a:solidFill>
              <a:effectLst>
                <a:outerShdw blurRad="38100" dist="38100" dir="2700000" algn="tl">
                  <a:srgbClr val="000000">
                    <a:alpha val="43137"/>
                  </a:srgbClr>
                </a:outerShdw>
              </a:effectLst>
            </a:endParaRPr>
          </a:p>
          <a:p>
            <a:pPr algn="ctr">
              <a:buNone/>
            </a:pPr>
            <a:r>
              <a:rPr lang="ru-RU" sz="3100" b="1" dirty="0" smtClean="0">
                <a:solidFill>
                  <a:srgbClr val="FF0000"/>
                </a:solidFill>
                <a:effectLst>
                  <a:outerShdw blurRad="38100" dist="38100" dir="2700000" algn="tl">
                    <a:srgbClr val="000000">
                      <a:alpha val="43137"/>
                    </a:srgbClr>
                  </a:outerShdw>
                </a:effectLst>
              </a:rPr>
              <a:t>Обобщение:</a:t>
            </a:r>
          </a:p>
          <a:p>
            <a:pPr algn="ctr">
              <a:buNone/>
            </a:pPr>
            <a:r>
              <a:rPr lang="ru-RU" b="1" dirty="0" smtClean="0">
                <a:solidFill>
                  <a:srgbClr val="0070C0"/>
                </a:solidFill>
                <a:effectLst>
                  <a:outerShdw blurRad="38100" dist="38100" dir="2700000" algn="tl">
                    <a:srgbClr val="000000">
                      <a:alpha val="43137"/>
                    </a:srgbClr>
                  </a:outerShdw>
                </a:effectLst>
              </a:rPr>
              <a:t>ПДК </a:t>
            </a:r>
            <a:r>
              <a:rPr lang="ru-RU" b="1" dirty="0" smtClean="0">
                <a:solidFill>
                  <a:srgbClr val="0070C0"/>
                </a:solidFill>
                <a:effectLst>
                  <a:outerShdw blurRad="38100" dist="38100" dir="2700000" algn="tl">
                    <a:srgbClr val="000000">
                      <a:alpha val="43137"/>
                    </a:srgbClr>
                  </a:outerShdw>
                </a:effectLst>
              </a:rPr>
              <a:t>вредных веществ в воздухе рабочей зоны </a:t>
            </a:r>
          </a:p>
          <a:p>
            <a:pPr>
              <a:buNone/>
            </a:pPr>
            <a:r>
              <a:rPr lang="ru-RU" dirty="0" smtClean="0"/>
              <a:t>Для безопасного ведения хозяйственной деятельности необходимо </a:t>
            </a:r>
            <a:r>
              <a:rPr lang="ru-RU" i="1" dirty="0" smtClean="0"/>
              <a:t>контролировать предельно допустимые концентрации вредных вещест</a:t>
            </a:r>
            <a:r>
              <a:rPr lang="ru-RU" dirty="0" smtClean="0"/>
              <a:t>в. </a:t>
            </a:r>
          </a:p>
          <a:p>
            <a:pPr>
              <a:buNone/>
            </a:pPr>
            <a:r>
              <a:rPr lang="ru-RU" dirty="0" smtClean="0"/>
              <a:t>Относится ПДК к примесям в атмосфере, способным наносить ущерб здоровью и присутствующим в месте осуществления профессиональной деятельности. </a:t>
            </a:r>
          </a:p>
          <a:p>
            <a:pPr>
              <a:buNone/>
            </a:pPr>
            <a:r>
              <a:rPr lang="ru-RU" b="1" dirty="0" smtClean="0"/>
              <a:t>Вредные для человека вещества и их классификация </a:t>
            </a:r>
            <a:r>
              <a:rPr lang="ru-RU" dirty="0" smtClean="0"/>
              <a:t>Под </a:t>
            </a:r>
            <a:r>
              <a:rPr lang="ru-RU" b="1" dirty="0" smtClean="0">
                <a:solidFill>
                  <a:srgbClr val="0070C0"/>
                </a:solidFill>
                <a:effectLst>
                  <a:outerShdw blurRad="38100" dist="38100" dir="2700000" algn="tl">
                    <a:srgbClr val="000000">
                      <a:alpha val="43137"/>
                    </a:srgbClr>
                  </a:outerShdw>
                </a:effectLst>
              </a:rPr>
              <a:t>опасными веществами </a:t>
            </a:r>
            <a:r>
              <a:rPr lang="ru-RU" dirty="0" smtClean="0"/>
              <a:t>подразумевают </a:t>
            </a:r>
            <a:r>
              <a:rPr lang="ru-RU" b="1" dirty="0" smtClean="0"/>
              <a:t>примеси</a:t>
            </a:r>
            <a:r>
              <a:rPr lang="ru-RU" dirty="0" smtClean="0"/>
              <a:t>, </a:t>
            </a:r>
            <a:r>
              <a:rPr lang="ru-RU" u="sng" dirty="0" smtClean="0"/>
              <a:t>попадающие в атмосферу вокруг рабочего места</a:t>
            </a:r>
            <a:r>
              <a:rPr lang="ru-RU" dirty="0" smtClean="0"/>
              <a:t>. Они способны нанести вред человеку при выполнении им своих обязанностей в процессе рабочего дня или всего трудового стажа. </a:t>
            </a:r>
          </a:p>
          <a:p>
            <a:pPr>
              <a:buNone/>
            </a:pPr>
            <a:r>
              <a:rPr lang="ru-RU" dirty="0" smtClean="0"/>
              <a:t>Кроме производственных помещений, к рабочей зоне причисляют открытые пространства, транспортные единицы – любое место, где люди выполняют свои профессиональные обязанности. Учитывается действие примесей не только на самого работника, но и его потомков.</a:t>
            </a:r>
            <a:endParaRPr lang="ru-RU" dirty="0"/>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467368"/>
          </a:xfrm>
        </p:spPr>
        <p:txBody>
          <a:bodyPr>
            <a:normAutofit fontScale="70000" lnSpcReduction="20000"/>
          </a:bodyPr>
          <a:lstStyle/>
          <a:p>
            <a:pPr>
              <a:buNone/>
            </a:pPr>
            <a:r>
              <a:rPr lang="ru-RU" dirty="0" smtClean="0"/>
              <a:t>Существует две категории загрязнений: </a:t>
            </a:r>
            <a:r>
              <a:rPr lang="ru-RU" b="1" dirty="0" err="1" smtClean="0">
                <a:solidFill>
                  <a:srgbClr val="0070C0"/>
                </a:solidFill>
                <a:effectLst>
                  <a:outerShdw blurRad="38100" dist="38100" dir="2700000" algn="tl">
                    <a:srgbClr val="000000">
                      <a:alpha val="43137"/>
                    </a:srgbClr>
                  </a:outerShdw>
                </a:effectLst>
              </a:rPr>
              <a:t>химреагенты</a:t>
            </a:r>
            <a:r>
              <a:rPr lang="ru-RU" b="1" dirty="0" smtClean="0">
                <a:solidFill>
                  <a:srgbClr val="0070C0"/>
                </a:solidFill>
                <a:effectLst>
                  <a:outerShdw blurRad="38100" dist="38100" dir="2700000" algn="tl">
                    <a:srgbClr val="000000">
                      <a:alpha val="43137"/>
                    </a:srgbClr>
                  </a:outerShdw>
                </a:effectLst>
              </a:rPr>
              <a:t>; взвешенные частицы</a:t>
            </a:r>
            <a:r>
              <a:rPr lang="ru-RU" dirty="0" smtClean="0"/>
              <a:t>. </a:t>
            </a:r>
          </a:p>
          <a:p>
            <a:pPr>
              <a:buNone/>
            </a:pPr>
            <a:r>
              <a:rPr lang="ru-RU" dirty="0" err="1" smtClean="0"/>
              <a:t>Химреагенты</a:t>
            </a:r>
            <a:r>
              <a:rPr lang="ru-RU" dirty="0" smtClean="0"/>
              <a:t> присутствуют в </a:t>
            </a:r>
            <a:r>
              <a:rPr lang="ru-RU" dirty="0" err="1" smtClean="0"/>
              <a:t>газовидной</a:t>
            </a:r>
            <a:r>
              <a:rPr lang="ru-RU" dirty="0" smtClean="0"/>
              <a:t> форме. </a:t>
            </a:r>
          </a:p>
          <a:p>
            <a:pPr>
              <a:buNone/>
            </a:pPr>
            <a:r>
              <a:rPr lang="ru-RU" dirty="0" smtClean="0"/>
              <a:t>ГОСТ 12.0.003-74 говорит, что классификация вредных веществ в воздухе рабочей зоны по своему поражающему эффекту такова: </a:t>
            </a:r>
          </a:p>
          <a:p>
            <a:pPr>
              <a:buNone/>
            </a:pPr>
            <a:r>
              <a:rPr lang="ru-RU" dirty="0" err="1" smtClean="0">
                <a:solidFill>
                  <a:srgbClr val="C00000"/>
                </a:solidFill>
              </a:rPr>
              <a:t>Общетоксичные</a:t>
            </a:r>
            <a:r>
              <a:rPr lang="ru-RU" dirty="0" smtClean="0"/>
              <a:t>. Обладают комплексным отравляющим эффектом. Среди них назовем, например, ртуть. </a:t>
            </a:r>
          </a:p>
          <a:p>
            <a:pPr>
              <a:buNone/>
            </a:pPr>
            <a:r>
              <a:rPr lang="ru-RU" dirty="0" smtClean="0">
                <a:solidFill>
                  <a:srgbClr val="C00000"/>
                </a:solidFill>
              </a:rPr>
              <a:t>Примеси раздражающего действия</a:t>
            </a:r>
            <a:r>
              <a:rPr lang="ru-RU" dirty="0" smtClean="0"/>
              <a:t>. Группа состоит из аммиака, сероводорода и других примесей. Данные газы способны вызывать раздражающее воздействие на глаза, полости рта и носа, а также дыхательные пути. </a:t>
            </a:r>
          </a:p>
          <a:p>
            <a:pPr>
              <a:buNone/>
            </a:pPr>
            <a:r>
              <a:rPr lang="ru-RU" dirty="0" err="1" smtClean="0">
                <a:solidFill>
                  <a:srgbClr val="C00000"/>
                </a:solidFill>
              </a:rPr>
              <a:t>Сенсабилизирующие</a:t>
            </a:r>
            <a:r>
              <a:rPr lang="ru-RU" dirty="0" smtClean="0"/>
              <a:t>. Их содержание в воздухе способно вызывать сильные аллергические реакции. Сюда включены нитролаки, </a:t>
            </a:r>
            <a:r>
              <a:rPr lang="ru-RU" dirty="0" err="1" smtClean="0"/>
              <a:t>нитрорастворители</a:t>
            </a:r>
            <a:r>
              <a:rPr lang="ru-RU" dirty="0" smtClean="0"/>
              <a:t> и альдегиды. Канцерогены. Способствуют возникновению и развитию злокачественных опухолей. В группе присутствуют ароматические углеводородные соединения, асбест, амины.</a:t>
            </a:r>
          </a:p>
          <a:p>
            <a:pPr>
              <a:buNone/>
            </a:pPr>
            <a:r>
              <a:rPr lang="ru-RU" dirty="0" smtClean="0"/>
              <a:t> </a:t>
            </a:r>
            <a:r>
              <a:rPr lang="ru-RU" dirty="0" smtClean="0">
                <a:solidFill>
                  <a:srgbClr val="C00000"/>
                </a:solidFill>
              </a:rPr>
              <a:t>Мутагены.</a:t>
            </a:r>
            <a:r>
              <a:rPr lang="ru-RU" dirty="0" smtClean="0"/>
              <a:t> Эта категория может изменить наследственную информацию и вызвать мутации. Нарушители репродуктивной функции. Они негативно влияют на воспроизведение потомства. Среди них свинец, марганец, никотин.</a:t>
            </a:r>
            <a:endParaRPr lang="ru-RU" dirty="0"/>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24558"/>
          </a:xfrm>
        </p:spPr>
        <p:txBody>
          <a:bodyPr>
            <a:normAutofit fontScale="92500" lnSpcReduction="20000"/>
          </a:bodyPr>
          <a:lstStyle/>
          <a:p>
            <a:pPr algn="ctr"/>
            <a:r>
              <a:rPr lang="ru-RU" b="1" dirty="0" smtClean="0">
                <a:solidFill>
                  <a:srgbClr val="FF0000"/>
                </a:solidFill>
              </a:rPr>
              <a:t>Факт.</a:t>
            </a:r>
          </a:p>
          <a:p>
            <a:r>
              <a:rPr lang="ru-RU" dirty="0" smtClean="0"/>
              <a:t>С </a:t>
            </a:r>
            <a:r>
              <a:rPr lang="ru-RU" dirty="0" smtClean="0"/>
              <a:t>влиянием запыления тесно сталкиваются сотрудники добывающих отраслей, черной и цветной металлургии, текстильной индустрии и сельскохозяйственные работники. Профессиональной болезнью шахтеров Донбасса, например, является </a:t>
            </a:r>
            <a:r>
              <a:rPr lang="ru-RU" dirty="0" smtClean="0">
                <a:solidFill>
                  <a:srgbClr val="C00000"/>
                </a:solidFill>
              </a:rPr>
              <a:t>силикоз</a:t>
            </a:r>
            <a:r>
              <a:rPr lang="ru-RU" dirty="0" smtClean="0"/>
              <a:t>. Это заболевание связано с накапливанием </a:t>
            </a:r>
            <a:r>
              <a:rPr lang="ru-RU" dirty="0" smtClean="0">
                <a:solidFill>
                  <a:srgbClr val="C00000"/>
                </a:solidFill>
              </a:rPr>
              <a:t>частиц угольной пыли в легких</a:t>
            </a:r>
            <a:r>
              <a:rPr lang="ru-RU" dirty="0" smtClean="0"/>
              <a:t>. Шахтёр — очень опасная профессия, постоянно вдыхать токсичную каменную и угольную пыль, при этом все время помнить о риске взрыва или обрушения </a:t>
            </a:r>
          </a:p>
          <a:p>
            <a:r>
              <a:rPr lang="ru-RU" dirty="0" smtClean="0"/>
              <a:t>Пыль может также быть токсичной. Например, работники цветной металлургии могут сталкиваться с пылеобразными отходами, содержащими большой процент металлических частиц.</a:t>
            </a:r>
            <a:br>
              <a:rPr lang="ru-RU" dirty="0" smtClean="0"/>
            </a:br>
            <a:r>
              <a:rPr lang="ru-RU" dirty="0" smtClean="0"/>
              <a:t>Для защиты от пыли следует пользоваться защитными масками и респираторами. Даже обычный </a:t>
            </a:r>
            <a:r>
              <a:rPr lang="ru-RU" b="1" dirty="0" smtClean="0"/>
              <a:t>«лепесток</a:t>
            </a:r>
            <a:r>
              <a:rPr lang="ru-RU" dirty="0" smtClean="0"/>
              <a:t>» может защитить ваши органы дыхания от попадания взвешенных частиц.</a:t>
            </a:r>
            <a:endParaRPr lang="ru-RU" dirty="0"/>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895996"/>
          </a:xfrm>
        </p:spPr>
        <p:txBody>
          <a:bodyPr>
            <a:normAutofit fontScale="85000" lnSpcReduction="20000"/>
          </a:bodyPr>
          <a:lstStyle/>
          <a:p>
            <a:pPr>
              <a:buNone/>
            </a:pPr>
            <a:r>
              <a:rPr lang="ru-RU" dirty="0" smtClean="0">
                <a:latin typeface="Times New Roman" pitchFamily="18" charset="0"/>
                <a:cs typeface="Times New Roman" pitchFamily="18" charset="0"/>
              </a:rPr>
              <a:t>Вредные вещества в воздухе рабочей зоны, способные причинить вред, </a:t>
            </a:r>
            <a:r>
              <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 степени опасности имеют такую классификацию</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1-й класс опасности вредных веществ. Сюда включены инородные компоненты атмосферы, причиняющие вред организму в чрезвычайной степени: ртуть, </a:t>
            </a:r>
            <a:r>
              <a:rPr lang="ru-RU" dirty="0" err="1" smtClean="0">
                <a:latin typeface="Times New Roman" pitchFamily="18" charset="0"/>
                <a:cs typeface="Times New Roman" pitchFamily="18" charset="0"/>
              </a:rPr>
              <a:t>динитрофенол</a:t>
            </a:r>
            <a:r>
              <a:rPr lang="ru-RU" dirty="0" smtClean="0">
                <a:latin typeface="Times New Roman" pitchFamily="18" charset="0"/>
                <a:cs typeface="Times New Roman" pitchFamily="18" charset="0"/>
              </a:rPr>
              <a:t>, свинец. Их наличие в воздухе не может превышать 0,1 миллиграмма на м3. </a:t>
            </a:r>
          </a:p>
          <a:p>
            <a:pPr>
              <a:buNone/>
            </a:pPr>
            <a:r>
              <a:rPr lang="ru-RU" dirty="0" smtClean="0">
                <a:latin typeface="Times New Roman" pitchFamily="18" charset="0"/>
                <a:cs typeface="Times New Roman" pitchFamily="18" charset="0"/>
              </a:rPr>
              <a:t>2-й класс. Это </a:t>
            </a:r>
            <a:r>
              <a:rPr lang="ru-RU" dirty="0" err="1" smtClean="0">
                <a:latin typeface="Times New Roman" pitchFamily="18" charset="0"/>
                <a:cs typeface="Times New Roman" pitchFamily="18" charset="0"/>
              </a:rPr>
              <a:t>высокоопасные</a:t>
            </a:r>
            <a:r>
              <a:rPr lang="ru-RU" dirty="0" smtClean="0">
                <a:latin typeface="Times New Roman" pitchFamily="18" charset="0"/>
                <a:cs typeface="Times New Roman" pitchFamily="18" charset="0"/>
              </a:rPr>
              <a:t> виды загрязняющих веществ в зоне проведения работ. Их содержание варьируется от одной десятой до одного мг на кубометр. Сюда входят фенол, медь, кислоты и щелочные элементы. </a:t>
            </a:r>
          </a:p>
          <a:p>
            <a:pPr>
              <a:buNone/>
            </a:pPr>
            <a:r>
              <a:rPr lang="ru-RU" dirty="0" smtClean="0">
                <a:latin typeface="Times New Roman" pitchFamily="18" charset="0"/>
                <a:cs typeface="Times New Roman" pitchFamily="18" charset="0"/>
              </a:rPr>
              <a:t>К 3-му классу опасности вредных веществ относят толуол, метанол, винилацетат, бутанол, вольфрам, </a:t>
            </a:r>
            <a:r>
              <a:rPr lang="ru-RU" dirty="0" err="1" smtClean="0">
                <a:latin typeface="Times New Roman" pitchFamily="18" charset="0"/>
                <a:cs typeface="Times New Roman" pitchFamily="18" charset="0"/>
              </a:rPr>
              <a:t>камфора</a:t>
            </a:r>
            <a:r>
              <a:rPr lang="ru-RU" dirty="0" smtClean="0">
                <a:latin typeface="Times New Roman" pitchFamily="18" charset="0"/>
                <a:cs typeface="Times New Roman" pitchFamily="18" charset="0"/>
              </a:rPr>
              <a:t>. Предельно допустимые концентрации вредных веществ, подвергающих нас слабовыраженному риску, находятся между одним и 10 мг на кубометр.</a:t>
            </a:r>
          </a:p>
          <a:p>
            <a:pPr>
              <a:buNone/>
            </a:pPr>
            <a:r>
              <a:rPr lang="ru-RU" dirty="0" smtClean="0">
                <a:latin typeface="Times New Roman" pitchFamily="18" charset="0"/>
                <a:cs typeface="Times New Roman" pitchFamily="18" charset="0"/>
              </a:rPr>
              <a:t> К 4-му классу относятся не слишком опасные загрязнения. Категория состоит из аммиака, нафталина, этанола, ацетона. Их безопасное содержание может превышать 10 миллиграммов на 1 м</a:t>
            </a:r>
            <a:r>
              <a:rPr lang="ru-RU" baseline="30000"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857916"/>
          </a:xfrm>
        </p:spPr>
        <p:txBody>
          <a:bodyPr>
            <a:normAutofit fontScale="70000" lnSpcReduction="20000"/>
          </a:bodyPr>
          <a:lstStyle/>
          <a:p>
            <a:pPr>
              <a:buNone/>
            </a:pPr>
            <a:r>
              <a:rPr lang="ru-RU" dirty="0" smtClean="0">
                <a:latin typeface="Times New Roman" pitchFamily="18" charset="0"/>
                <a:cs typeface="Times New Roman" pitchFamily="18" charset="0"/>
              </a:rPr>
              <a:t>Для представителей первого класса содержание вредных веществ в воздухе рабочей зоны постоянно контролируется с помощью приборов-самописцев, дублированных звуковой сигнализацией. Подобные меры принимаются также в местах возможных внезапных выбросов большого объема опасных компонентов. Для остальных групп следует проводить периодический контроль. В отдельных случаях возможно проведение периодического контроля и для 1-го класса. Существуют элементы, оказывающие резкое воздействие на людей. Это сероводород, бром, гидрохлорид. Они способны вызвать острую негативную реакцию даже при непродолжительном контакте. Для них непрекращающиеся замеры и установка сигнализации о превышенных концентрациях вредных примесей обязательна. При одновременном присутствии более одного опасного ингредиента предельно допустимая концентрация вредных веществ в воздухе учитывается комплексно. Расчет содержания вредных веществ в воздухе рабочей зоны выполняется суммированием между собой каждого в процентах к ПДК. Нормой считается, если результат не превысит 100%. Воздействие загрязнений может усиливаться за счет воздействия сопутствующих параметров, например, температуры, давления или влажности. Утилизации подлежат и медицинские отходы, и токсичные остатки со всяких химических предприятий Значительную роль играют также индивидуальные особенности человека. Поэтому для сотрудников, работающих в опасной среде, следует проводить периодические медосмотры.</a:t>
            </a:r>
            <a:endParaRPr lang="ru-RU"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571480"/>
            <a:ext cx="5043494" cy="500066"/>
          </a:xfrm>
        </p:spPr>
        <p:txBody>
          <a:bodyPr>
            <a:normAutofit fontScale="90000"/>
          </a:bodyPr>
          <a:lstStyle/>
          <a:p>
            <a:pPr algn="ctr"/>
            <a:r>
              <a:rPr lang="ru-RU"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Работа </a:t>
            </a:r>
            <a:r>
              <a:rPr lang="en-US"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c</a:t>
            </a:r>
            <a:r>
              <a:rPr lang="ru-RU"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учебником. </a:t>
            </a:r>
            <a:endParaRPr lang="ru-RU"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357158" y="1357298"/>
            <a:ext cx="8229600" cy="4895864"/>
          </a:xfrm>
        </p:spPr>
        <p:txBody>
          <a:bodyPr>
            <a:normAutofit fontScale="77500" lnSpcReduction="20000"/>
          </a:bodyPr>
          <a:lstStyle/>
          <a:p>
            <a:pPr>
              <a:buNone/>
            </a:pPr>
            <a:r>
              <a:rPr lang="ru-RU" dirty="0" smtClean="0">
                <a:latin typeface="Times New Roman" pitchFamily="18" charset="0"/>
                <a:cs typeface="Times New Roman" pitchFamily="18" charset="0"/>
              </a:rPr>
              <a:t>Таблица 10. ПДК в растительном сырье и пищевой продукции. Стр. </a:t>
            </a:r>
            <a:r>
              <a:rPr lang="ru-RU" dirty="0" smtClean="0">
                <a:latin typeface="Times New Roman" pitchFamily="18" charset="0"/>
                <a:cs typeface="Times New Roman" pitchFamily="18" charset="0"/>
              </a:rPr>
              <a:t>140-142.</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a:t>
            </a:r>
            <a:r>
              <a:rPr lang="ru-RU" b="1" dirty="0" smtClean="0">
                <a:latin typeface="Times New Roman" pitchFamily="18" charset="0"/>
                <a:cs typeface="Times New Roman" pitchFamily="18" charset="0"/>
              </a:rPr>
              <a:t>Записать</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самые опасные тяжелые металлы, их ПДК.</a:t>
            </a:r>
          </a:p>
          <a:p>
            <a:pPr lvl="0">
              <a:buNone/>
            </a:pPr>
            <a:r>
              <a:rPr lang="ru-RU" dirty="0" smtClean="0">
                <a:latin typeface="Times New Roman" pitchFamily="18" charset="0"/>
                <a:cs typeface="Times New Roman" pitchFamily="18" charset="0"/>
              </a:rPr>
              <a:t>__________________2. __________________3.____________ и.д.</a:t>
            </a:r>
          </a:p>
          <a:p>
            <a:pPr>
              <a:buNone/>
            </a:pPr>
            <a:r>
              <a:rPr lang="en-US" u="sng" dirty="0" smtClean="0">
                <a:latin typeface="Times New Roman" pitchFamily="18" charset="0"/>
                <a:cs typeface="Times New Roman" pitchFamily="18" charset="0"/>
              </a:rPr>
              <a:t>II. </a:t>
            </a:r>
            <a:r>
              <a:rPr lang="ru-RU" u="sng" dirty="0" smtClean="0">
                <a:latin typeface="Times New Roman" pitchFamily="18" charset="0"/>
                <a:cs typeface="Times New Roman" pitchFamily="18" charset="0"/>
              </a:rPr>
              <a:t>Опасные </a:t>
            </a:r>
            <a:r>
              <a:rPr lang="ru-RU" u="sng" dirty="0" smtClean="0">
                <a:latin typeface="Times New Roman" pitchFamily="18" charset="0"/>
                <a:cs typeface="Times New Roman" pitchFamily="18" charset="0"/>
              </a:rPr>
              <a:t>«металлургические» </a:t>
            </a:r>
            <a:r>
              <a:rPr lang="ru-RU" u="sng" dirty="0" smtClean="0">
                <a:latin typeface="Times New Roman" pitchFamily="18" charset="0"/>
                <a:cs typeface="Times New Roman" pitchFamily="18" charset="0"/>
              </a:rPr>
              <a:t>города</a:t>
            </a:r>
            <a:r>
              <a:rPr lang="ru-RU"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(записать в тетрадь).</a:t>
            </a:r>
            <a:endParaRPr lang="ru-RU" sz="2100"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Последствия выбросов свинца и ртути в воздух: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отрицательно </a:t>
            </a:r>
            <a:r>
              <a:rPr lang="ru-RU" dirty="0" smtClean="0">
                <a:latin typeface="Times New Roman" pitchFamily="18" charset="0"/>
                <a:cs typeface="Times New Roman" pitchFamily="18" charset="0"/>
              </a:rPr>
              <a:t>воздействуют </a:t>
            </a:r>
            <a:r>
              <a:rPr lang="ru-RU" dirty="0" smtClean="0">
                <a:latin typeface="Times New Roman" pitchFamily="18" charset="0"/>
                <a:cs typeface="Times New Roman" pitchFamily="18" charset="0"/>
              </a:rPr>
              <a:t>на</a:t>
            </a:r>
            <a:r>
              <a:rPr lang="en-US"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a:t>
            </a:r>
            <a:r>
              <a:rPr lang="ru-RU" sz="2100" dirty="0" smtClean="0">
                <a:latin typeface="Times New Roman" pitchFamily="18" charset="0"/>
                <a:cs typeface="Times New Roman" pitchFamily="18" charset="0"/>
              </a:rPr>
              <a:t>записать в тетрадь). </a:t>
            </a:r>
          </a:p>
          <a:p>
            <a:pPr>
              <a:buNone/>
            </a:pPr>
            <a:r>
              <a:rPr lang="en-US" u="sng" dirty="0" smtClean="0">
                <a:latin typeface="Times New Roman" pitchFamily="18" charset="0"/>
                <a:cs typeface="Times New Roman" pitchFamily="18" charset="0"/>
              </a:rPr>
              <a:t>III. </a:t>
            </a:r>
            <a:r>
              <a:rPr lang="ru-RU" b="1" u="sng" dirty="0" smtClean="0">
                <a:latin typeface="Times New Roman" pitchFamily="18" charset="0"/>
                <a:cs typeface="Times New Roman" pitchFamily="18" charset="0"/>
              </a:rPr>
              <a:t>20 </a:t>
            </a:r>
            <a:r>
              <a:rPr lang="ru-RU" u="sng" dirty="0" smtClean="0">
                <a:latin typeface="Times New Roman" pitchFamily="18" charset="0"/>
                <a:cs typeface="Times New Roman" pitchFamily="18" charset="0"/>
              </a:rPr>
              <a:t>самых грязных регионов</a:t>
            </a:r>
            <a:r>
              <a:rPr lang="ru-RU"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(записать в тетрадь).</a:t>
            </a:r>
            <a:endParaRPr lang="ru-RU" sz="2100" dirty="0" smtClean="0">
              <a:latin typeface="Times New Roman" pitchFamily="18" charset="0"/>
              <a:cs typeface="Times New Roman" pitchFamily="18" charset="0"/>
            </a:endParaRPr>
          </a:p>
          <a:p>
            <a:pPr>
              <a:buNone/>
            </a:pPr>
            <a:r>
              <a:rPr lang="en-US" u="sng" dirty="0" smtClean="0">
                <a:latin typeface="Times New Roman" pitchFamily="18" charset="0"/>
                <a:cs typeface="Times New Roman" pitchFamily="18" charset="0"/>
              </a:rPr>
              <a:t>IV. </a:t>
            </a:r>
            <a:r>
              <a:rPr lang="ru-RU" b="1" u="sng" dirty="0" smtClean="0">
                <a:latin typeface="Times New Roman" pitchFamily="18" charset="0"/>
                <a:cs typeface="Times New Roman" pitchFamily="18" charset="0"/>
              </a:rPr>
              <a:t>10</a:t>
            </a:r>
            <a:r>
              <a:rPr lang="ru-RU" u="sng"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чистых регионов</a:t>
            </a:r>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(записать в тетрадь).</a:t>
            </a:r>
          </a:p>
          <a:p>
            <a:pPr>
              <a:buNone/>
            </a:pPr>
            <a:r>
              <a:rPr lang="ru-RU" u="sng" dirty="0" smtClean="0">
                <a:latin typeface="Times New Roman" pitchFamily="18" charset="0"/>
                <a:cs typeface="Times New Roman" pitchFamily="18" charset="0"/>
              </a:rPr>
              <a:t>Загрязнение почвы и воды прямо влияет на</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1.______________________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___________________.</a:t>
            </a:r>
          </a:p>
          <a:p>
            <a:pPr>
              <a:buNone/>
            </a:pPr>
            <a:r>
              <a:rPr lang="ru-RU"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_____________________________ и т.д.</a:t>
            </a:r>
          </a:p>
          <a:p>
            <a:pPr>
              <a:buNone/>
            </a:pPr>
            <a:r>
              <a:rPr lang="en-US" u="sng" dirty="0" smtClean="0">
                <a:latin typeface="Times New Roman" pitchFamily="18" charset="0"/>
                <a:cs typeface="Times New Roman" pitchFamily="18" charset="0"/>
              </a:rPr>
              <a:t>V. </a:t>
            </a:r>
            <a:r>
              <a:rPr lang="ru-RU" u="sng" dirty="0" smtClean="0">
                <a:latin typeface="Times New Roman" pitchFamily="18" charset="0"/>
                <a:cs typeface="Times New Roman" pitchFamily="18" charset="0"/>
              </a:rPr>
              <a:t>Регионы </a:t>
            </a:r>
            <a:r>
              <a:rPr lang="ru-RU" u="sng" dirty="0" smtClean="0">
                <a:latin typeface="Times New Roman" pitchFamily="18" charset="0"/>
                <a:cs typeface="Times New Roman" pitchFamily="18" charset="0"/>
              </a:rPr>
              <a:t>с наибольшим загрязнением почвы</a:t>
            </a:r>
            <a:r>
              <a:rPr lang="ru-RU" u="sng"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(записать в тетрадь).</a:t>
            </a:r>
            <a:endParaRPr lang="ru-RU" sz="2100" u="sng" dirty="0" smtClean="0">
              <a:latin typeface="Times New Roman" pitchFamily="18" charset="0"/>
              <a:cs typeface="Times New Roman" pitchFamily="18" charset="0"/>
            </a:endParaRPr>
          </a:p>
          <a:p>
            <a:pPr>
              <a:buNone/>
            </a:pPr>
            <a:r>
              <a:rPr lang="en-US" u="sng" dirty="0" smtClean="0">
                <a:latin typeface="Times New Roman" pitchFamily="18" charset="0"/>
                <a:cs typeface="Times New Roman" pitchFamily="18" charset="0"/>
              </a:rPr>
              <a:t>VI. </a:t>
            </a:r>
            <a:r>
              <a:rPr lang="ru-RU" u="sng" dirty="0" smtClean="0">
                <a:latin typeface="Times New Roman" pitchFamily="18" charset="0"/>
                <a:cs typeface="Times New Roman" pitchFamily="18" charset="0"/>
              </a:rPr>
              <a:t>Регионы </a:t>
            </a:r>
            <a:r>
              <a:rPr lang="ru-RU" u="sng" dirty="0" smtClean="0">
                <a:latin typeface="Times New Roman" pitchFamily="18" charset="0"/>
                <a:cs typeface="Times New Roman" pitchFamily="18" charset="0"/>
              </a:rPr>
              <a:t>с наибольшим загрязнением воды</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a:t>
            </a:r>
            <a:r>
              <a:rPr lang="ru-RU" sz="2100" dirty="0" smtClean="0">
                <a:latin typeface="Times New Roman" pitchFamily="18" charset="0"/>
                <a:cs typeface="Times New Roman" pitchFamily="18" charset="0"/>
              </a:rPr>
              <a:t>записать в тетрадь).</a:t>
            </a:r>
          </a:p>
          <a:p>
            <a:endParaRPr lang="ru-RU" dirty="0"/>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6357982"/>
          </a:xfrm>
        </p:spPr>
        <p:txBody>
          <a:bodyPr>
            <a:noAutofit/>
          </a:bodyPr>
          <a:lstStyle/>
          <a:p>
            <a:pPr algn="ctr">
              <a:buNone/>
            </a:pPr>
            <a:r>
              <a:rPr lang="ru-RU" sz="1600" dirty="0" smtClean="0">
                <a:solidFill>
                  <a:srgbClr val="002060"/>
                </a:solidFill>
                <a:effectLst>
                  <a:outerShdw blurRad="38100" dist="38100" dir="2700000" algn="tl">
                    <a:srgbClr val="000000">
                      <a:alpha val="43137"/>
                    </a:srgbClr>
                  </a:outerShdw>
                </a:effectLst>
              </a:rPr>
              <a:t>Дополнительные сведения :</a:t>
            </a:r>
          </a:p>
          <a:p>
            <a:pPr>
              <a:buNone/>
            </a:pPr>
            <a:r>
              <a:rPr lang="ru-RU" sz="1600" dirty="0" smtClean="0"/>
              <a:t>Обычно </a:t>
            </a:r>
            <a:r>
              <a:rPr lang="ru-RU" sz="1600" dirty="0" smtClean="0"/>
              <a:t>их проводят при поступлении на работу и через определенные временные промежутки, размер которых определен степенью загрязненности. </a:t>
            </a:r>
          </a:p>
          <a:p>
            <a:pPr algn="ctr">
              <a:buNone/>
            </a:pPr>
            <a:r>
              <a:rPr lang="ru-RU" sz="1600" b="1" dirty="0" smtClean="0">
                <a:solidFill>
                  <a:srgbClr val="C00000"/>
                </a:solidFill>
              </a:rPr>
              <a:t>Контроль ПДК вредных веществ </a:t>
            </a:r>
            <a:r>
              <a:rPr lang="ru-RU" sz="1600" b="1" dirty="0" smtClean="0">
                <a:solidFill>
                  <a:srgbClr val="C00000"/>
                </a:solidFill>
              </a:rPr>
              <a:t>. </a:t>
            </a:r>
            <a:r>
              <a:rPr lang="ru-RU" sz="1600" dirty="0" smtClean="0"/>
              <a:t>Существует </a:t>
            </a:r>
            <a:r>
              <a:rPr lang="ru-RU" sz="1600" dirty="0" smtClean="0"/>
              <a:t>несколько основных способов осуществления контроля. </a:t>
            </a:r>
          </a:p>
          <a:p>
            <a:pPr>
              <a:buNone/>
            </a:pPr>
            <a:r>
              <a:rPr lang="ru-RU" sz="1600" dirty="0" smtClean="0"/>
              <a:t>Определение ПДК взвешенных веществ производится </a:t>
            </a:r>
            <a:r>
              <a:rPr lang="ru-RU" sz="1600" i="1" dirty="0" smtClean="0"/>
              <a:t>путем пропускания фиксированного объема воздуха через фильтр.</a:t>
            </a:r>
            <a:r>
              <a:rPr lang="ru-RU" sz="1600" dirty="0" smtClean="0"/>
              <a:t> Затем происходит взвешивание фильтра до и после прохождения воздуха. Разница между результатами – это масса частиц осевшей </a:t>
            </a:r>
            <a:r>
              <a:rPr lang="ru-RU" sz="1600" dirty="0" smtClean="0"/>
              <a:t>пыли.</a:t>
            </a:r>
          </a:p>
          <a:p>
            <a:pPr>
              <a:buNone/>
            </a:pPr>
            <a:r>
              <a:rPr lang="ru-RU" sz="1600" dirty="0" smtClean="0"/>
              <a:t>Существуют </a:t>
            </a:r>
            <a:r>
              <a:rPr lang="ru-RU" sz="1600" dirty="0" smtClean="0"/>
              <a:t>также </a:t>
            </a:r>
            <a:r>
              <a:rPr lang="ru-RU" sz="1600" i="1" dirty="0" smtClean="0"/>
              <a:t>электрический, фотоэлектрический и другие методы, но их применяют реже</a:t>
            </a:r>
            <a:r>
              <a:rPr lang="ru-RU" sz="1600" dirty="0" smtClean="0"/>
              <a:t>.</a:t>
            </a:r>
            <a:br>
              <a:rPr lang="ru-RU" sz="1600" dirty="0" smtClean="0"/>
            </a:br>
            <a:r>
              <a:rPr lang="ru-RU" sz="1600" dirty="0" smtClean="0"/>
              <a:t>Газоанализатор предназначен для контроля загазованности колодцев, тоннелей и других подземных сооружений, а также цистерн, баков и т.п. перед спуском в них людей для производства работ </a:t>
            </a:r>
          </a:p>
          <a:p>
            <a:pPr>
              <a:buNone/>
            </a:pPr>
            <a:r>
              <a:rPr lang="ru-RU" sz="1600" dirty="0" smtClean="0"/>
              <a:t>Для измерения содержания газообразных примесей применяют следующие методы: Индикаторные. Эти методы предусматривают применение газоанализаторов, представляющих собой трубки с реагентами, через которые пропускается воздух. Санитарно-химические методы. Они проводятся в лабораторных условиях и отличаются высокой точностью. </a:t>
            </a:r>
          </a:p>
          <a:p>
            <a:pPr>
              <a:buNone/>
            </a:pPr>
            <a:r>
              <a:rPr lang="ru-RU" sz="1600" dirty="0" smtClean="0"/>
              <a:t>К недостаткам относится необходимость использования сложного оборудования и квалифицированных специалистов. К ним относятся хроматография, колориметрия, </a:t>
            </a:r>
            <a:r>
              <a:rPr lang="ru-RU" sz="1600" dirty="0" err="1" smtClean="0"/>
              <a:t>фотоколориметрия</a:t>
            </a:r>
            <a:r>
              <a:rPr lang="ru-RU" sz="1600" dirty="0" smtClean="0"/>
              <a:t> и другие. Непрерывные автоматизированные. </a:t>
            </a:r>
          </a:p>
          <a:p>
            <a:pPr>
              <a:buNone/>
            </a:pPr>
            <a:r>
              <a:rPr lang="ru-RU" sz="1600" dirty="0" smtClean="0"/>
              <a:t>Устанавливаются </a:t>
            </a:r>
            <a:r>
              <a:rPr lang="ru-RU" sz="1600" i="1" dirty="0" smtClean="0"/>
              <a:t>автоматические приборы</a:t>
            </a:r>
            <a:r>
              <a:rPr lang="ru-RU" sz="1600" dirty="0" smtClean="0"/>
              <a:t>, предусматривающие постоянное измерение показателей и подачу сигнала при превышении нормы. Их функционирование основано на фиксации электрических параметров. Пробы воздуха берутся в местах проведения работ, а также вблизи источников загрязнений.</a:t>
            </a:r>
            <a:endParaRPr lang="ru-RU" sz="1600" dirty="0"/>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72230"/>
          </a:xfrm>
        </p:spPr>
        <p:txBody>
          <a:bodyPr>
            <a:normAutofit fontScale="70000" lnSpcReduction="20000"/>
          </a:bodyPr>
          <a:lstStyle/>
          <a:p>
            <a:pPr>
              <a:buNone/>
            </a:pPr>
            <a:r>
              <a:rPr lang="ru-RU" dirty="0" smtClean="0"/>
              <a:t>Отслеживаются пути поступления вредных веществ и оцениваются возможные утечки. На каждом производстве </a:t>
            </a:r>
            <a:r>
              <a:rPr lang="ru-RU" i="1" dirty="0" smtClean="0"/>
              <a:t>инспектора по охране труда определяют перечень загрязнителей и способы их контролировани</a:t>
            </a:r>
            <a:r>
              <a:rPr lang="ru-RU" dirty="0" smtClean="0"/>
              <a:t>я. Число пробников и методика отслеживания зависят в основном от установленных правил и решений сотрудников санитарных надзорных организаций. Предупреждение негативного влияния </a:t>
            </a:r>
            <a:r>
              <a:rPr lang="ru-RU" dirty="0" smtClean="0"/>
              <a:t>загрязнителей.</a:t>
            </a:r>
          </a:p>
          <a:p>
            <a:pPr algn="ctr">
              <a:buNone/>
            </a:pPr>
            <a:r>
              <a:rPr lang="ru-RU" dirty="0" smtClean="0"/>
              <a:t> </a:t>
            </a:r>
            <a:r>
              <a:rPr lang="ru-RU" b="1" dirty="0" smtClean="0"/>
              <a:t>Нахождение вредных веществ в воздухе рабочей зоны ограничивается следующими мерами: </a:t>
            </a:r>
            <a:endParaRPr lang="ru-RU" b="1" dirty="0" smtClean="0"/>
          </a:p>
          <a:p>
            <a:pPr>
              <a:buNone/>
            </a:pPr>
            <a:r>
              <a:rPr lang="ru-RU" dirty="0" smtClean="0"/>
              <a:t>замена </a:t>
            </a:r>
            <a:r>
              <a:rPr lang="ru-RU" dirty="0" smtClean="0"/>
              <a:t>опасных компонентов, задействованных в производственном процессе, на менее вредные; </a:t>
            </a:r>
            <a:endParaRPr lang="ru-RU" dirty="0" smtClean="0"/>
          </a:p>
          <a:p>
            <a:pPr>
              <a:buNone/>
            </a:pPr>
            <a:r>
              <a:rPr lang="ru-RU" dirty="0" smtClean="0"/>
              <a:t>усовершенствования </a:t>
            </a:r>
            <a:r>
              <a:rPr lang="ru-RU" dirty="0" smtClean="0"/>
              <a:t>технологий, направленные на исключение или уменьшение вредных выбросов в атмосферу; </a:t>
            </a:r>
            <a:endParaRPr lang="ru-RU" dirty="0" smtClean="0"/>
          </a:p>
          <a:p>
            <a:pPr>
              <a:buNone/>
            </a:pPr>
            <a:r>
              <a:rPr lang="ru-RU" dirty="0" smtClean="0"/>
              <a:t>автоматизация</a:t>
            </a:r>
            <a:r>
              <a:rPr lang="ru-RU" dirty="0" smtClean="0"/>
              <a:t>, роботизация деятельности, исключающая контакт человека с опасными веществами и предусматривающая дистанционное или автоматическое управление; </a:t>
            </a:r>
            <a:endParaRPr lang="ru-RU" dirty="0" smtClean="0"/>
          </a:p>
          <a:p>
            <a:pPr>
              <a:buNone/>
            </a:pPr>
            <a:r>
              <a:rPr lang="ru-RU" dirty="0" smtClean="0"/>
              <a:t>использование </a:t>
            </a:r>
            <a:r>
              <a:rPr lang="ru-RU" dirty="0" smtClean="0"/>
              <a:t>вытяжек и вентиляции, герметизация загрязненных участков; </a:t>
            </a:r>
            <a:endParaRPr lang="ru-RU" dirty="0" smtClean="0"/>
          </a:p>
          <a:p>
            <a:pPr>
              <a:buNone/>
            </a:pPr>
            <a:r>
              <a:rPr lang="ru-RU" dirty="0" smtClean="0"/>
              <a:t>применение </a:t>
            </a:r>
            <a:r>
              <a:rPr lang="ru-RU" dirty="0" smtClean="0"/>
              <a:t>систем очистки выбросов в атмосферу; </a:t>
            </a:r>
            <a:endParaRPr lang="ru-RU" dirty="0" smtClean="0"/>
          </a:p>
          <a:p>
            <a:pPr>
              <a:buNone/>
            </a:pPr>
            <a:r>
              <a:rPr lang="ru-RU" dirty="0" smtClean="0"/>
              <a:t>медицинский </a:t>
            </a:r>
            <a:r>
              <a:rPr lang="ru-RU" dirty="0" smtClean="0"/>
              <a:t>контроль за самочувствием работников, прохождение профилактических осмотров; регулярные или непрерывные замеры степени чистоты воздуха; использование работниками СИЗ.</a:t>
            </a:r>
            <a:endParaRPr lang="ru-RU" dirty="0"/>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500174"/>
            <a:ext cx="8229600" cy="1928826"/>
          </a:xfrm>
        </p:spPr>
        <p:txBody>
          <a:bodyPr>
            <a:normAutofit fontScale="90000"/>
          </a:bodyPr>
          <a:lstStyle/>
          <a:p>
            <a:pPr algn="ctr"/>
            <a:r>
              <a:rPr lang="ru-RU"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ПДК – предельно допустимые концентрации загрязняющих веществ</a:t>
            </a:r>
            <a:r>
              <a:rPr lang="ru-RU"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ru-RU"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r>
            <a:br>
              <a:rPr lang="ru-RU"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br>
            <a:endParaRPr lang="ru-RU"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357158" y="2857496"/>
            <a:ext cx="8429684" cy="3571900"/>
          </a:xfrm>
        </p:spPr>
        <p:txBody>
          <a:bodyPr>
            <a:noAutofit/>
          </a:bodyPr>
          <a:lstStyle/>
          <a:p>
            <a:r>
              <a:rPr lang="ru-RU" sz="1200" b="1" i="1" dirty="0" smtClean="0">
                <a:latin typeface="Times New Roman" pitchFamily="18" charset="0"/>
                <a:cs typeface="Times New Roman" pitchFamily="18" charset="0"/>
              </a:rPr>
              <a:t>Цель урока:</a:t>
            </a:r>
            <a:r>
              <a:rPr lang="ru-RU" sz="1200" dirty="0" smtClean="0">
                <a:latin typeface="Times New Roman" pitchFamily="18" charset="0"/>
                <a:cs typeface="Times New Roman" pitchFamily="18" charset="0"/>
              </a:rPr>
              <a:t> сформулировать определение и знания о  « «ПДК», закрепить виды загрязнений окружающей природной среды, дать характеристику ПДК почвы, атмосферы, воды; выяснить, как загрязнения влияют на здоровье человека.</a:t>
            </a:r>
          </a:p>
          <a:p>
            <a:r>
              <a:rPr lang="ru-RU" sz="1200" i="1" dirty="0" smtClean="0">
                <a:latin typeface="Times New Roman" pitchFamily="18" charset="0"/>
                <a:cs typeface="Times New Roman" pitchFamily="18" charset="0"/>
              </a:rPr>
              <a:t>Дидактические задачи</a:t>
            </a:r>
            <a:r>
              <a:rPr lang="ru-RU" sz="1200" dirty="0" smtClean="0">
                <a:latin typeface="Times New Roman" pitchFamily="18" charset="0"/>
                <a:cs typeface="Times New Roman" pitchFamily="18" charset="0"/>
              </a:rPr>
              <a:t>: сформировать знания о ПДК – как основной величине экологического нормирования содержания вредных соединений в природной среде: закрепить знания о видах загрязнений окружающей природной среды, уметь давать характеристику загрязнений почвы, атмосферы, воды; знать, как загрязнения влияют на здоровье человека.</a:t>
            </a:r>
          </a:p>
          <a:p>
            <a:r>
              <a:rPr lang="ru-RU" sz="1200" i="1" dirty="0" smtClean="0">
                <a:latin typeface="Times New Roman" pitchFamily="18" charset="0"/>
                <a:cs typeface="Times New Roman" pitchFamily="18" charset="0"/>
              </a:rPr>
              <a:t>Воспитательные задачи:</a:t>
            </a:r>
            <a:r>
              <a:rPr lang="ru-RU" sz="1200" dirty="0" smtClean="0">
                <a:latin typeface="Times New Roman" pitchFamily="18" charset="0"/>
                <a:cs typeface="Times New Roman" pitchFamily="18" charset="0"/>
              </a:rPr>
              <a:t> Развивать бережное отношение к окружающему миру, умение работать самостоятельно и в команде.</a:t>
            </a:r>
          </a:p>
          <a:p>
            <a:r>
              <a:rPr lang="ru-RU" sz="1200" i="1" dirty="0" smtClean="0">
                <a:latin typeface="Times New Roman" pitchFamily="18" charset="0"/>
                <a:cs typeface="Times New Roman" pitchFamily="18" charset="0"/>
              </a:rPr>
              <a:t>Развивающие задачи:</a:t>
            </a:r>
            <a:r>
              <a:rPr lang="ru-RU" sz="1200" dirty="0" smtClean="0">
                <a:latin typeface="Times New Roman" pitchFamily="18" charset="0"/>
                <a:cs typeface="Times New Roman" pitchFamily="18" charset="0"/>
              </a:rPr>
              <a:t> Воспитывать уважительное отношение и стремление к обязательному соблюдению правил по сохранению окружающей природной среды, уметь организовать дискуссию.</a:t>
            </a:r>
          </a:p>
          <a:p>
            <a:r>
              <a:rPr lang="ru-RU" sz="1200" i="1" dirty="0" smtClean="0">
                <a:latin typeface="Times New Roman" pitchFamily="18" charset="0"/>
                <a:cs typeface="Times New Roman" pitchFamily="18" charset="0"/>
              </a:rPr>
              <a:t>Ведущая технология</a:t>
            </a:r>
            <a:r>
              <a:rPr lang="ru-RU" sz="1200" dirty="0" smtClean="0">
                <a:latin typeface="Times New Roman" pitchFamily="18" charset="0"/>
                <a:cs typeface="Times New Roman" pitchFamily="18" charset="0"/>
              </a:rPr>
              <a:t>: технология развития критического мышления.</a:t>
            </a:r>
          </a:p>
          <a:p>
            <a:r>
              <a:rPr lang="ru-RU" sz="1200" i="1" dirty="0" smtClean="0">
                <a:latin typeface="Times New Roman" pitchFamily="18" charset="0"/>
                <a:cs typeface="Times New Roman" pitchFamily="18" charset="0"/>
              </a:rPr>
              <a:t>Тип занятия</a:t>
            </a:r>
            <a:r>
              <a:rPr lang="ru-RU" sz="1200" dirty="0" smtClean="0">
                <a:latin typeface="Times New Roman" pitchFamily="18" charset="0"/>
                <a:cs typeface="Times New Roman" pitchFamily="18" charset="0"/>
              </a:rPr>
              <a:t>: Комбинированный урок.</a:t>
            </a:r>
          </a:p>
          <a:p>
            <a:r>
              <a:rPr lang="ru-RU" sz="1200" i="1" dirty="0" smtClean="0">
                <a:latin typeface="Times New Roman" pitchFamily="18" charset="0"/>
                <a:cs typeface="Times New Roman" pitchFamily="18" charset="0"/>
              </a:rPr>
              <a:t>Методы обучения</a:t>
            </a:r>
            <a:r>
              <a:rPr lang="ru-RU" sz="1200" dirty="0" smtClean="0">
                <a:latin typeface="Times New Roman" pitchFamily="18" charset="0"/>
                <a:cs typeface="Times New Roman" pitchFamily="18" charset="0"/>
              </a:rPr>
              <a:t>: 1. Частично-поисковый.2. Проблемного изложения. 3. Объяснительно – иллюстративный.</a:t>
            </a:r>
          </a:p>
          <a:p>
            <a:r>
              <a:rPr lang="ru-RU" sz="1200" i="1" dirty="0" smtClean="0">
                <a:latin typeface="Times New Roman" pitchFamily="18" charset="0"/>
                <a:cs typeface="Times New Roman" pitchFamily="18" charset="0"/>
              </a:rPr>
              <a:t>Оборудование и учебные материалы</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1. </a:t>
            </a:r>
            <a:r>
              <a:rPr lang="ru-RU" sz="1200" dirty="0" err="1" smtClean="0">
                <a:latin typeface="Times New Roman" pitchFamily="18" charset="0"/>
                <a:cs typeface="Times New Roman" pitchFamily="18" charset="0"/>
              </a:rPr>
              <a:t>Мультимедиапроектор</a:t>
            </a:r>
            <a:r>
              <a:rPr lang="ru-RU" sz="1200" dirty="0" smtClean="0">
                <a:latin typeface="Times New Roman" pitchFamily="18" charset="0"/>
                <a:cs typeface="Times New Roman" pitchFamily="18" charset="0"/>
              </a:rPr>
              <a:t>. 2. Видеофильм «Загрязнение окружающей среды. Экология России». 3. Презентация к уроку. 4. Учебник «Основы безопасности жизнедеятельности» для 8 класса </a:t>
            </a:r>
            <a:r>
              <a:rPr lang="ru-RU" sz="1200" dirty="0" err="1" smtClean="0">
                <a:latin typeface="Times New Roman" pitchFamily="18" charset="0"/>
                <a:cs typeface="Times New Roman" pitchFamily="18" charset="0"/>
              </a:rPr>
              <a:t>п</a:t>
            </a: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р</a:t>
            </a:r>
            <a:r>
              <a:rPr lang="ru-RU" sz="1200" dirty="0" smtClean="0">
                <a:latin typeface="Times New Roman" pitchFamily="18" charset="0"/>
                <a:cs typeface="Times New Roman" pitchFamily="18" charset="0"/>
              </a:rPr>
              <a:t> Воробьева Ю.Л. 2013</a:t>
            </a:r>
          </a:p>
          <a:p>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endParaRPr lang="ru-RU" sz="1200" dirty="0" smtClean="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681682"/>
          </a:xfrm>
        </p:spPr>
        <p:txBody>
          <a:bodyPr>
            <a:normAutofit fontScale="62500" lnSpcReduction="20000"/>
          </a:bodyPr>
          <a:lstStyle/>
          <a:p>
            <a:pPr algn="ctr">
              <a:buNone/>
            </a:pPr>
            <a:r>
              <a:rPr lang="ru-RU" b="1" dirty="0" smtClean="0">
                <a:solidFill>
                  <a:srgbClr val="C00000"/>
                </a:solidFill>
                <a:effectLst>
                  <a:outerShdw blurRad="38100" dist="38100" dir="2700000" algn="tl">
                    <a:srgbClr val="000000">
                      <a:alpha val="43137"/>
                    </a:srgbClr>
                  </a:outerShdw>
                </a:effectLst>
              </a:rPr>
              <a:t>Вентиляция рабочих зон </a:t>
            </a:r>
          </a:p>
          <a:p>
            <a:pPr algn="ctr">
              <a:buNone/>
            </a:pPr>
            <a:endParaRPr lang="ru-RU" b="1" dirty="0" smtClean="0">
              <a:solidFill>
                <a:srgbClr val="C00000"/>
              </a:solidFill>
              <a:effectLst>
                <a:outerShdw blurRad="38100" dist="38100" dir="2700000" algn="tl">
                  <a:srgbClr val="000000">
                    <a:alpha val="43137"/>
                  </a:srgbClr>
                </a:outerShdw>
              </a:effectLst>
            </a:endParaRPr>
          </a:p>
          <a:p>
            <a:pPr>
              <a:buNone/>
            </a:pPr>
            <a:r>
              <a:rPr lang="ru-RU" dirty="0" smtClean="0"/>
              <a:t>Эффективным методом борьбы с негативным воздействием на организм загрязняющих примесей является </a:t>
            </a:r>
            <a:r>
              <a:rPr lang="ru-RU" b="1" dirty="0" smtClean="0"/>
              <a:t>вентиляция</a:t>
            </a:r>
            <a:r>
              <a:rPr lang="ru-RU" dirty="0" smtClean="0"/>
              <a:t> - перемещение </a:t>
            </a:r>
            <a:r>
              <a:rPr lang="ru-RU" dirty="0" smtClean="0"/>
              <a:t>воздуха для снижения концентрации загрязнителей. Она может быть </a:t>
            </a:r>
            <a:r>
              <a:rPr lang="ru-RU" b="1" dirty="0" smtClean="0"/>
              <a:t>искусственной, естественной или смешанной</a:t>
            </a:r>
            <a:r>
              <a:rPr lang="ru-RU" dirty="0" smtClean="0"/>
              <a:t>. Искусственная предусматривает применение дополнительных механических устройств, предназначенных для перемещения воздушной массы. </a:t>
            </a:r>
          </a:p>
          <a:p>
            <a:pPr>
              <a:buNone/>
            </a:pPr>
            <a:r>
              <a:rPr lang="ru-RU" dirty="0" smtClean="0"/>
              <a:t>Естественная вентиляция не предполагает их использования. Естественная вентиляция возникает из-за разницы между температурами или под действием ветра. В первом случае изменяется плотность воздуха, вызывая его перемещение. Во втором давление со стороны здания, обдуваемой ветром, выше, чем на подветренной, что становится причиной движения воздушных масс. </a:t>
            </a:r>
          </a:p>
          <a:p>
            <a:pPr>
              <a:buNone/>
            </a:pPr>
            <a:r>
              <a:rPr lang="ru-RU" dirty="0" smtClean="0"/>
              <a:t>Естественная вентиляция бывает организованная и неорганизованная. Вторая связана с наличием щелей и других дефектов. </a:t>
            </a:r>
          </a:p>
          <a:p>
            <a:pPr>
              <a:buNone/>
            </a:pPr>
            <a:r>
              <a:rPr lang="ru-RU" dirty="0" smtClean="0"/>
              <a:t>Вентиляция организованного типа, называемая также аэрацией, делается целенаправленно путем установки отдушин и других технологических отверстий, способствующим движению воздуха. Искусственная вентиляция представляет собой систему из вентиляторов, вытяжных устройств и других элементов. Вентиляция бывает также приточной, вытяжной или комбинированной. </a:t>
            </a:r>
          </a:p>
          <a:p>
            <a:pPr>
              <a:buNone/>
            </a:pPr>
            <a:r>
              <a:rPr lang="ru-RU" dirty="0" smtClean="0"/>
              <a:t>Это зависит от того, нагнетается воздух или создается разрежение. Комплекс мер, предпринимаемых для борьбы с загрязнением воздуха опасными примесями, крайне важен. Он помогает поддерживать здоровье людей, работающих в опасных условиях. </a:t>
            </a:r>
          </a:p>
          <a:p>
            <a:pPr>
              <a:buNone/>
            </a:pPr>
            <a:endParaRPr lang="ru-RU" dirty="0"/>
          </a:p>
        </p:txBody>
      </p:sp>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753120"/>
          </a:xfrm>
        </p:spPr>
        <p:txBody>
          <a:bodyPr>
            <a:normAutofit fontScale="77500" lnSpcReduction="20000"/>
          </a:bodyPr>
          <a:lstStyle/>
          <a:p>
            <a:r>
              <a:rPr lang="ru-RU" dirty="0" smtClean="0"/>
              <a:t>С развитием промышленности и технологий появляется всё большее число предприятий и фабрик. Этот процесс, как и всё на свете, имеет две стороны. </a:t>
            </a:r>
            <a:endParaRPr lang="ru-RU" dirty="0" smtClean="0"/>
          </a:p>
          <a:p>
            <a:r>
              <a:rPr lang="ru-RU" dirty="0" smtClean="0">
                <a:solidFill>
                  <a:srgbClr val="FF0000"/>
                </a:solidFill>
                <a:effectLst>
                  <a:outerShdw blurRad="38100" dist="38100" dir="2700000" algn="tl">
                    <a:srgbClr val="000000">
                      <a:alpha val="43137"/>
                    </a:srgbClr>
                  </a:outerShdw>
                </a:effectLst>
              </a:rPr>
              <a:t>С </a:t>
            </a:r>
            <a:r>
              <a:rPr lang="ru-RU" dirty="0" smtClean="0">
                <a:solidFill>
                  <a:srgbClr val="FF0000"/>
                </a:solidFill>
                <a:effectLst>
                  <a:outerShdw blurRad="38100" dist="38100" dir="2700000" algn="tl">
                    <a:srgbClr val="000000">
                      <a:alpha val="43137"/>
                    </a:srgbClr>
                  </a:outerShdw>
                </a:effectLst>
              </a:rPr>
              <a:t>одной стороны, растет благосостояние каждого человека и общества в целом, но с другой – страдает не только окружающая среда, но и сами люди. </a:t>
            </a:r>
            <a:r>
              <a:rPr lang="ru-RU" dirty="0" smtClean="0"/>
              <a:t>Происходит такое тогда, когда нарушается правило организации производства, а также утилизации его «отхожих» продуктов. </a:t>
            </a:r>
          </a:p>
          <a:p>
            <a:r>
              <a:rPr lang="ru-RU" dirty="0" smtClean="0"/>
              <a:t>Существуют нормы ПДК, призванные нивелировать возможные вредные последствия функционирования таких предприятий. </a:t>
            </a:r>
          </a:p>
          <a:p>
            <a:r>
              <a:rPr lang="ru-RU" dirty="0" smtClean="0"/>
              <a:t>ПДК (предельно допустимая концентрация) – это особый, сформулированный и одобренный на законодательном уровне гигиенический норматив, в котором содержится исчерпывающая информация о проектировании зданий заводов и промышленных предприятий, безопасности осуществления на них трудовой деятельности, а также о создании безопасной окружающей среды.</a:t>
            </a:r>
            <a:br>
              <a:rPr lang="ru-RU" dirty="0" smtClean="0"/>
            </a:br>
            <a:r>
              <a:rPr lang="ru-RU" dirty="0" smtClean="0"/>
              <a:t>Сюда входят и требования к обязательному соблюдению уровня вредных веществ в воздухе, почве и воде. Посмотрите, как выглядит таблица из постановления от 13 февраля 2021 г. N 25 «Об утверждении гигиенических нормативов ГН 2.2.5.3532-18 «Предельно допустимые концентрации (ПДК) вредных веществ в воздухе рабочей зоны».</a:t>
            </a:r>
            <a:endParaRPr lang="ru-RU" dirty="0"/>
          </a:p>
        </p:txBody>
      </p:sp>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610244"/>
          </a:xfrm>
        </p:spPr>
        <p:txBody>
          <a:bodyPr>
            <a:normAutofit fontScale="92500" lnSpcReduction="10000"/>
          </a:bodyPr>
          <a:lstStyle/>
          <a:p>
            <a:r>
              <a:rPr lang="ru-RU" dirty="0" smtClean="0">
                <a:latin typeface="Times New Roman" pitchFamily="18" charset="0"/>
                <a:cs typeface="Times New Roman" pitchFamily="18" charset="0"/>
              </a:rPr>
              <a:t>Какие </a:t>
            </a:r>
            <a:r>
              <a:rPr lang="ru-RU" b="1" dirty="0" smtClean="0">
                <a:latin typeface="Times New Roman" pitchFamily="18" charset="0"/>
                <a:cs typeface="Times New Roman" pitchFamily="18" charset="0"/>
              </a:rPr>
              <a:t>принципы положены в основу определения </a:t>
            </a:r>
            <a:r>
              <a:rPr lang="ru-RU" b="1" dirty="0" smtClean="0">
                <a:latin typeface="Times New Roman" pitchFamily="18" charset="0"/>
                <a:cs typeface="Times New Roman" pitchFamily="18" charset="0"/>
              </a:rPr>
              <a:t>ПДК. </a:t>
            </a:r>
            <a:r>
              <a:rPr lang="ru-RU" dirty="0" smtClean="0">
                <a:latin typeface="Times New Roman" pitchFamily="18" charset="0"/>
                <a:cs typeface="Times New Roman" pitchFamily="18" charset="0"/>
              </a:rPr>
              <a:t>Определение ПДК вредных веществ всегда </a:t>
            </a:r>
            <a:r>
              <a:rPr lang="ru-RU" dirty="0" smtClean="0">
                <a:latin typeface="Times New Roman" pitchFamily="18" charset="0"/>
                <a:cs typeface="Times New Roman" pitchFamily="18" charset="0"/>
              </a:rPr>
              <a:t>производится </a:t>
            </a:r>
            <a:r>
              <a:rPr lang="ru-RU" dirty="0" smtClean="0">
                <a:latin typeface="Times New Roman" pitchFamily="18" charset="0"/>
                <a:cs typeface="Times New Roman" pitchFamily="18" charset="0"/>
              </a:rPr>
              <a:t>исходя из </a:t>
            </a:r>
            <a:r>
              <a:rPr lang="ru-RU" b="1" dirty="0" smtClean="0">
                <a:latin typeface="Times New Roman" pitchFamily="18" charset="0"/>
                <a:cs typeface="Times New Roman" pitchFamily="18" charset="0"/>
              </a:rPr>
              <a:t>двух базовых принципов</a:t>
            </a:r>
            <a:r>
              <a:rPr lang="ru-RU" dirty="0" smtClean="0">
                <a:latin typeface="Times New Roman" pitchFamily="18" charset="0"/>
                <a:cs typeface="Times New Roman" pitchFamily="18" charset="0"/>
              </a:rPr>
              <a:t>. Оба из них научно обоснованы, а значит, заслуженно являются основой методологической части.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Первый </a:t>
            </a:r>
            <a:r>
              <a:rPr lang="ru-RU" dirty="0" smtClean="0">
                <a:latin typeface="Times New Roman" pitchFamily="18" charset="0"/>
                <a:cs typeface="Times New Roman" pitchFamily="18" charset="0"/>
              </a:rPr>
              <a:t>принцип гласит, что итог влияния абсолютно любого вещества в воздухе, земле или воде, определяется по простой формуле: доза – время воздействия – эффект.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Второй </a:t>
            </a:r>
            <a:r>
              <a:rPr lang="ru-RU" dirty="0" smtClean="0">
                <a:latin typeface="Times New Roman" pitchFamily="18" charset="0"/>
                <a:cs typeface="Times New Roman" pitchFamily="18" charset="0"/>
              </a:rPr>
              <a:t>принцип объясняет «</a:t>
            </a:r>
            <a:r>
              <a:rPr lang="ru-RU" dirty="0" err="1" smtClean="0">
                <a:latin typeface="Times New Roman" pitchFamily="18" charset="0"/>
                <a:cs typeface="Times New Roman" pitchFamily="18" charset="0"/>
              </a:rPr>
              <a:t>пороговость</a:t>
            </a:r>
            <a:r>
              <a:rPr lang="ru-RU" dirty="0" smtClean="0">
                <a:latin typeface="Times New Roman" pitchFamily="18" charset="0"/>
                <a:cs typeface="Times New Roman" pitchFamily="18" charset="0"/>
              </a:rPr>
              <a:t>» влияния любого вещества или фактора. То есть расчет ведется всегда, исходя из наименьшего влияния (когда организм не реагирует вовсе). ПДК: Определение по </a:t>
            </a:r>
            <a:r>
              <a:rPr lang="ru-RU" dirty="0" err="1" smtClean="0">
                <a:latin typeface="Times New Roman" pitchFamily="18" charset="0"/>
                <a:cs typeface="Times New Roman" pitchFamily="18" charset="0"/>
              </a:rPr>
              <a:t>ГОСТу</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Естественно, есть специально разработанные на государственном уровне нормативы, которые предъявляют своеобразные рамки, за которые нельзя выходить. </a:t>
            </a:r>
            <a:endParaRPr lang="ru-RU"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753120"/>
          </a:xfrm>
        </p:spPr>
        <p:txBody>
          <a:bodyPr>
            <a:normAutofit fontScale="77500" lnSpcReduction="20000"/>
          </a:bodyPr>
          <a:lstStyle/>
          <a:p>
            <a:pPr algn="ctr">
              <a:buNone/>
            </a:pPr>
            <a:r>
              <a:rPr lang="ru-RU" b="1" dirty="0" smtClean="0">
                <a:latin typeface="Times New Roman" pitchFamily="18" charset="0"/>
                <a:cs typeface="Times New Roman" pitchFamily="18" charset="0"/>
              </a:rPr>
              <a:t>Методы определения ПДК </a:t>
            </a:r>
            <a:endParaRPr lang="ru-RU" b="1"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Чаще </a:t>
            </a:r>
            <a:r>
              <a:rPr lang="ru-RU" dirty="0" smtClean="0">
                <a:latin typeface="Times New Roman" pitchFamily="18" charset="0"/>
                <a:cs typeface="Times New Roman" pitchFamily="18" charset="0"/>
              </a:rPr>
              <a:t>всего в своей работе специалисты применяют </a:t>
            </a:r>
            <a:r>
              <a:rPr lang="ru-RU" b="1" dirty="0" smtClean="0">
                <a:latin typeface="Times New Roman" pitchFamily="18" charset="0"/>
                <a:cs typeface="Times New Roman" pitchFamily="18" charset="0"/>
              </a:rPr>
              <a:t>методы</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которые позволяют дать исчерпывающий объем информации относительно загрязнения воздуха в нужной зоне.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первую очередь, «замерщики» осуществляют предварительную экспертизу, в ходе которой выясняются сугубо количественные показатели текущей ситуации. Проще говоря, это </a:t>
            </a:r>
            <a:r>
              <a:rPr lang="ru-RU" dirty="0" err="1" smtClean="0">
                <a:latin typeface="Times New Roman" pitchFamily="18" charset="0"/>
                <a:cs typeface="Times New Roman" pitchFamily="18" charset="0"/>
              </a:rPr>
              <a:t>среднесмертельная</a:t>
            </a:r>
            <a:r>
              <a:rPr lang="ru-RU" dirty="0" smtClean="0">
                <a:latin typeface="Times New Roman" pitchFamily="18" charset="0"/>
                <a:cs typeface="Times New Roman" pitchFamily="18" charset="0"/>
              </a:rPr>
              <a:t> доза, химические и иные свойства веществ, процент присутствия в различных природных сферах (воздух, почва, вода и т.д.) Полная экспертиза позволяет оценить возможные последствия предполагаемого загрязнения. На этом этапе специалисты проводят допустимые опыты на мелких животных, чтобы лучше понять механизм губительного влияния на живой организм. Собирается целая «палитра» образцов, производится и обследование человека, оказавшегося в непосредственной близости к эпицентру </a:t>
            </a:r>
            <a:r>
              <a:rPr lang="ru-RU" dirty="0" smtClean="0">
                <a:latin typeface="Times New Roman" pitchFamily="18" charset="0"/>
                <a:cs typeface="Times New Roman" pitchFamily="18" charset="0"/>
              </a:rPr>
              <a:t>загрязнения.</a:t>
            </a:r>
          </a:p>
          <a:p>
            <a:pPr>
              <a:buNone/>
            </a:pPr>
            <a:r>
              <a:rPr lang="ru-RU" dirty="0" smtClean="0">
                <a:latin typeface="Times New Roman" pitchFamily="18" charset="0"/>
                <a:cs typeface="Times New Roman" pitchFamily="18" charset="0"/>
              </a:rPr>
              <a:t>Есть </a:t>
            </a:r>
            <a:r>
              <a:rPr lang="ru-RU" dirty="0" smtClean="0">
                <a:latin typeface="Times New Roman" pitchFamily="18" charset="0"/>
                <a:cs typeface="Times New Roman" pitchFamily="18" charset="0"/>
              </a:rPr>
              <a:t>и еще один метод, но он рассчитан на многолетнюю реализацию. Его целью является выяснение последствий влияния предполагаемого загрязнения на людей – к примеру, на работников конкретного объекта. Этот метод играет восполняющую роль для двух описанных выше. Производятся и всевозможные расчеты для определения массовой доли и концентрации каждой конкретной составляющей. </a:t>
            </a:r>
            <a:endParaRPr lang="ru-RU"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24558"/>
          </a:xfrm>
        </p:spPr>
        <p:txBody>
          <a:bodyPr>
            <a:normAutofit fontScale="77500" lnSpcReduction="20000"/>
          </a:bodyPr>
          <a:lstStyle/>
          <a:p>
            <a:pPr>
              <a:buNone/>
            </a:pPr>
            <a:r>
              <a:rPr lang="ru-RU" dirty="0" smtClean="0"/>
              <a:t>В законе четко прописано </a:t>
            </a:r>
            <a:r>
              <a:rPr lang="ru-RU" b="1" dirty="0" smtClean="0"/>
              <a:t>требование контроля над состоянием воздуха в рабочей зоне</a:t>
            </a:r>
            <a:r>
              <a:rPr lang="ru-RU" dirty="0" smtClean="0"/>
              <a:t>. Осуществляется такой контроль </a:t>
            </a:r>
            <a:r>
              <a:rPr lang="ru-RU" b="1" dirty="0" smtClean="0"/>
              <a:t>либо периодически, либо на постоянной основе</a:t>
            </a:r>
            <a:r>
              <a:rPr lang="ru-RU" dirty="0" smtClean="0"/>
              <a:t>. Первый вид присущ тем предприятиям, которые имеют дело с тремя «нижними» по опасности категориями веществ. То есть в данном случае забор воздуха будет производиться с выбранной периодичностью. </a:t>
            </a:r>
            <a:endParaRPr lang="ru-RU" dirty="0" smtClean="0"/>
          </a:p>
          <a:p>
            <a:pPr>
              <a:buNone/>
            </a:pPr>
            <a:r>
              <a:rPr lang="ru-RU" dirty="0" smtClean="0"/>
              <a:t>На </a:t>
            </a:r>
            <a:r>
              <a:rPr lang="ru-RU" dirty="0" smtClean="0"/>
              <a:t>объектах, деятельность которых связана с использованием первой категории веществ, должны быть установлены автоматические пишущие приборы-анализаторы. При малейшем превышении ПДК, к примеру, паров ртути, прибор даст сигнал об аварии и, следовательно, эвакуации людей из опасной зоны. </a:t>
            </a:r>
            <a:endParaRPr lang="ru-RU" dirty="0" smtClean="0"/>
          </a:p>
          <a:p>
            <a:pPr>
              <a:buNone/>
            </a:pPr>
            <a:r>
              <a:rPr lang="ru-RU" dirty="0" smtClean="0"/>
              <a:t>При </a:t>
            </a:r>
            <a:r>
              <a:rPr lang="ru-RU" dirty="0" smtClean="0"/>
              <a:t>проведении замера оцениваются следующие дозы </a:t>
            </a:r>
            <a:r>
              <a:rPr lang="ru-RU" dirty="0" smtClean="0"/>
              <a:t>вещества:</a:t>
            </a:r>
          </a:p>
          <a:p>
            <a:pPr marL="514350" indent="-514350">
              <a:buFont typeface="+mj-lt"/>
              <a:buAutoNum type="arabicPeriod"/>
            </a:pPr>
            <a:r>
              <a:rPr lang="ru-RU" b="1" dirty="0" smtClean="0"/>
              <a:t>Доза </a:t>
            </a:r>
            <a:r>
              <a:rPr lang="ru-RU" b="1" dirty="0" smtClean="0"/>
              <a:t>в непосредственной рабочей зоне; </a:t>
            </a:r>
            <a:endParaRPr lang="ru-RU" b="1" dirty="0" smtClean="0"/>
          </a:p>
          <a:p>
            <a:pPr marL="514350" indent="-514350">
              <a:buFont typeface="+mj-lt"/>
              <a:buAutoNum type="arabicPeriod"/>
            </a:pPr>
            <a:r>
              <a:rPr lang="ru-RU" b="1" dirty="0" smtClean="0"/>
              <a:t>Доза </a:t>
            </a:r>
            <a:r>
              <a:rPr lang="ru-RU" b="1" dirty="0" smtClean="0"/>
              <a:t>среднесуточная; </a:t>
            </a:r>
            <a:endParaRPr lang="ru-RU" b="1" dirty="0" smtClean="0"/>
          </a:p>
          <a:p>
            <a:pPr marL="514350" indent="-514350">
              <a:buFont typeface="+mj-lt"/>
              <a:buAutoNum type="arabicPeriod"/>
            </a:pPr>
            <a:r>
              <a:rPr lang="ru-RU" b="1" dirty="0" smtClean="0"/>
              <a:t>Максимальная </a:t>
            </a:r>
            <a:r>
              <a:rPr lang="ru-RU" b="1" dirty="0" smtClean="0"/>
              <a:t>разовая доза. </a:t>
            </a:r>
            <a:endParaRPr lang="ru-RU" b="1" dirty="0" smtClean="0"/>
          </a:p>
          <a:p>
            <a:pPr>
              <a:buNone/>
            </a:pPr>
            <a:r>
              <a:rPr lang="ru-RU" dirty="0" smtClean="0"/>
              <a:t>	</a:t>
            </a:r>
            <a:r>
              <a:rPr lang="ru-RU" dirty="0" smtClean="0"/>
              <a:t>Каждый </a:t>
            </a:r>
            <a:r>
              <a:rPr lang="ru-RU" dirty="0" smtClean="0"/>
              <a:t>из таких показателей характерен для любого вещества. Контролироваться должен даже уровень нетоксичной пыли. Ведь ее превышение может столь же губительно сказаться на состоянии здоровья работника, как и «</a:t>
            </a:r>
            <a:r>
              <a:rPr lang="ru-RU" dirty="0" err="1" smtClean="0"/>
              <a:t>зашкаливание</a:t>
            </a:r>
            <a:r>
              <a:rPr lang="ru-RU" dirty="0" smtClean="0"/>
              <a:t>», к примеру, сероводорода.</a:t>
            </a:r>
            <a:br>
              <a:rPr lang="ru-RU" dirty="0" smtClean="0"/>
            </a:br>
            <a:endParaRPr lang="ru-RU" dirty="0"/>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071678"/>
            <a:ext cx="8229600" cy="3714768"/>
          </a:xfrm>
        </p:spPr>
        <p:txBody>
          <a:bodyPr>
            <a:noAutofit/>
          </a:bodyPr>
          <a:lstStyle/>
          <a:p>
            <a:pPr algn="ctr"/>
            <a:r>
              <a:rPr lang="ru-RU" sz="3600" dirty="0" smtClean="0">
                <a:latin typeface="Times New Roman" pitchFamily="18" charset="0"/>
                <a:cs typeface="Times New Roman" pitchFamily="18" charset="0"/>
              </a:rPr>
              <a:t>Данный материал подготовлен для обучающихся 8 классов по предмету ОБЖ  для информации о проблемах в сфере ухудшения состояния окружающей среды. К данному материалу можно добавлять задания, сообщения, таблицы и т.д.</a:t>
            </a:r>
            <a:endParaRPr lang="ru-RU" sz="36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357322"/>
          </a:xfrm>
        </p:spPr>
        <p:txBody>
          <a:bodyPr>
            <a:normAutofit fontScale="90000"/>
          </a:bodyPr>
          <a:lstStyle/>
          <a:p>
            <a:pPr algn="ctr"/>
            <a:r>
              <a:rPr lang="ru-RU"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Проверка </a:t>
            </a:r>
            <a:r>
              <a:rPr lang="ru-RU"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r>
            <a:br>
              <a:rPr lang="ru-RU"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домашнего </a:t>
            </a:r>
            <a:r>
              <a:rPr lang="ru-RU"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задания</a:t>
            </a:r>
            <a:r>
              <a:rPr lang="ru-RU"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dirty="0"/>
          </a:p>
        </p:txBody>
      </p:sp>
      <p:sp>
        <p:nvSpPr>
          <p:cNvPr id="3" name="Содержимое 2"/>
          <p:cNvSpPr>
            <a:spLocks noGrp="1"/>
          </p:cNvSpPr>
          <p:nvPr>
            <p:ph idx="1"/>
          </p:nvPr>
        </p:nvSpPr>
        <p:spPr>
          <a:xfrm>
            <a:off x="357158" y="2071678"/>
            <a:ext cx="8229600" cy="4389120"/>
          </a:xfrm>
        </p:spPr>
        <p:txBody>
          <a:bodyPr>
            <a:normAutofit fontScale="85000" lnSpcReduction="20000"/>
          </a:bodyPr>
          <a:lstStyle/>
          <a:p>
            <a:pPr marL="514350" lvl="0" indent="-514350">
              <a:buNone/>
            </a:pPr>
            <a:r>
              <a:rPr lang="ru-RU" i="1" dirty="0" smtClean="0"/>
              <a:t>1.Какие </a:t>
            </a:r>
            <a:r>
              <a:rPr lang="ru-RU" i="1" dirty="0" smtClean="0"/>
              <a:t>вещества способствуют ингредиентному загрязнению биосферы? </a:t>
            </a:r>
            <a:endParaRPr lang="ru-RU" i="1" dirty="0" smtClean="0"/>
          </a:p>
          <a:p>
            <a:pPr marL="514350" lvl="0" indent="-514350">
              <a:buNone/>
            </a:pPr>
            <a:r>
              <a:rPr lang="ru-RU" i="1" dirty="0" smtClean="0"/>
              <a:t>Приведите </a:t>
            </a:r>
            <a:r>
              <a:rPr lang="ru-RU" i="1" dirty="0" smtClean="0"/>
              <a:t>примеры. Предложите меры по снижению этого вида загрязнения.</a:t>
            </a:r>
            <a:endParaRPr lang="ru-RU" dirty="0" smtClean="0"/>
          </a:p>
          <a:p>
            <a:pPr marL="514350" lvl="0" indent="-514350">
              <a:buNone/>
            </a:pPr>
            <a:r>
              <a:rPr lang="ru-RU" i="1" dirty="0" smtClean="0"/>
              <a:t>2.Оцените состояние атмосферы, где вы живёте.</a:t>
            </a:r>
            <a:endParaRPr lang="ru-RU" dirty="0" smtClean="0"/>
          </a:p>
          <a:p>
            <a:pPr lvl="0">
              <a:buNone/>
            </a:pPr>
            <a:r>
              <a:rPr lang="ru-RU" i="1" dirty="0" smtClean="0"/>
              <a:t>Каковы «местные» источники загрязнения атмосферы в городе, где вы живёте?</a:t>
            </a:r>
            <a:endParaRPr lang="ru-RU" dirty="0" smtClean="0"/>
          </a:p>
          <a:p>
            <a:pPr lvl="0">
              <a:buNone/>
            </a:pPr>
            <a:r>
              <a:rPr lang="ru-RU" i="1" dirty="0" smtClean="0"/>
              <a:t>3. Приведите примеры неразумной хозяйственной деятельности человека, влекущей загрязнение и изменение состава почв.</a:t>
            </a:r>
            <a:endParaRPr lang="ru-RU" dirty="0" smtClean="0"/>
          </a:p>
          <a:p>
            <a:pPr lvl="0">
              <a:buNone/>
            </a:pPr>
            <a:r>
              <a:rPr lang="ru-RU" i="1" dirty="0" smtClean="0"/>
              <a:t>4. Почему нельзя собирать грибы и ягоды вдоль автодорог?</a:t>
            </a:r>
            <a:endParaRPr lang="ru-RU" dirty="0" smtClean="0"/>
          </a:p>
          <a:p>
            <a:pPr lvl="0">
              <a:buNone/>
            </a:pPr>
            <a:r>
              <a:rPr lang="ru-RU" i="1" dirty="0" smtClean="0"/>
              <a:t>5. Что такое термическое загрязнение вод?</a:t>
            </a:r>
            <a:endParaRPr lang="ru-RU" dirty="0" smtClean="0"/>
          </a:p>
          <a:p>
            <a:pPr lvl="0">
              <a:buNone/>
            </a:pPr>
            <a:r>
              <a:rPr lang="ru-RU" i="1" dirty="0" smtClean="0"/>
              <a:t>6. Каковы основные загрязнители поверхностных и подземных вод?</a:t>
            </a:r>
            <a:endParaRPr lang="ru-RU" dirty="0" smtClean="0"/>
          </a:p>
          <a:p>
            <a:pPr>
              <a:buNone/>
            </a:pPr>
            <a:endParaRPr lang="ru-RU" dirty="0"/>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857256"/>
          </a:xfrm>
        </p:spPr>
        <p:txBody>
          <a:bodyPr>
            <a:normAutofit/>
          </a:bodyPr>
          <a:lstStyle/>
          <a:p>
            <a:pPr algn="ctr"/>
            <a:r>
              <a:rPr lang="ru-RU" sz="2800" dirty="0" smtClean="0"/>
              <a:t>Ответ – подсказка :</a:t>
            </a:r>
            <a:endParaRPr lang="ru-RU" sz="2800" dirty="0"/>
          </a:p>
        </p:txBody>
      </p:sp>
      <p:sp>
        <p:nvSpPr>
          <p:cNvPr id="3" name="Содержимое 2"/>
          <p:cNvSpPr>
            <a:spLocks noGrp="1"/>
          </p:cNvSpPr>
          <p:nvPr>
            <p:ph idx="1"/>
          </p:nvPr>
        </p:nvSpPr>
        <p:spPr>
          <a:xfrm>
            <a:off x="285720" y="1428736"/>
            <a:ext cx="8715436" cy="4389120"/>
          </a:xfrm>
        </p:spPr>
        <p:txBody>
          <a:bodyPr>
            <a:normAutofit fontScale="70000" lnSpcReduction="20000"/>
          </a:bodyPr>
          <a:lstStyle/>
          <a:p>
            <a:r>
              <a:rPr lang="ru-RU" b="1" dirty="0" smtClean="0"/>
              <a:t>Ингредиентное загрязнение</a:t>
            </a:r>
            <a:r>
              <a:rPr lang="ru-RU" dirty="0" smtClean="0"/>
              <a:t> </a:t>
            </a:r>
            <a:r>
              <a:rPr lang="ru-RU" b="1" dirty="0" smtClean="0"/>
              <a:t> -</a:t>
            </a:r>
            <a:r>
              <a:rPr lang="ru-RU" dirty="0" smtClean="0"/>
              <a:t> это поступление в биосферу веществ чуждых ей. Иными словами, это всякие различные газы ( различные выхлопные газы, сернистый газ или SO2 например), копоть, дым и сажа, кислые газы (диоксид углерода, диоксид серы, оксиды азота), взвешенные частицы (сажа, аэрозоли кислот и соединений тяжёлых металлов), органические соединения, в том числе формирующие фотохимический смог и разрушающие озоновый слой атмосферы, пары нефтепродуктов. В общем, всякие отходы.</a:t>
            </a:r>
          </a:p>
          <a:p>
            <a:r>
              <a:rPr lang="ru-RU" b="1" i="1" dirty="0" smtClean="0"/>
              <a:t>Термическое загрязнение</a:t>
            </a:r>
            <a:r>
              <a:rPr lang="ru-RU" dirty="0" smtClean="0"/>
              <a:t/>
            </a:r>
            <a:br>
              <a:rPr lang="ru-RU" dirty="0" smtClean="0"/>
            </a:br>
            <a:r>
              <a:rPr lang="ru-RU" dirty="0" smtClean="0"/>
              <a:t>Термическое загрязнение является формой промышленных отходов, определяемой как вредное повышение или понижение нормальной (обычной) температуры воды в принимающей воде, вызванное отведением теплоты из созданных человеком сооружений. Предприятиями, производящими больше всего загрязняющей теплоты, являются электростанции, работающие на ископаемом (нефть, газ и уголь) и ядерном топливе, сталепрокатные цеха, </a:t>
            </a:r>
            <a:r>
              <a:rPr lang="ru-RU" dirty="0" err="1" smtClean="0"/>
              <a:t>нефтеочистные</a:t>
            </a:r>
            <a:r>
              <a:rPr lang="ru-RU" dirty="0" smtClean="0"/>
              <a:t>, химические, </a:t>
            </a:r>
            <a:r>
              <a:rPr lang="ru-RU" dirty="0" err="1" smtClean="0"/>
              <a:t>целлюлозо-бумажные</a:t>
            </a:r>
            <a:r>
              <a:rPr lang="ru-RU" dirty="0" smtClean="0"/>
              <a:t> и перегонные заводы, и прачечные. Особое место в этом ряду занимают предприятия электроэнергетики, производящие энергию для многих стран (например, около 80% в США).</a:t>
            </a:r>
            <a:endParaRPr lang="ru-RU" dirty="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500042"/>
            <a:ext cx="7286676" cy="510334"/>
          </a:xfrm>
        </p:spPr>
        <p:txBody>
          <a:bodyPr>
            <a:normAutofit fontScale="90000"/>
          </a:bodyPr>
          <a:lstStyle/>
          <a:p>
            <a:pPr algn="ctr"/>
            <a:r>
              <a:rPr lang="ru-RU"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Введение в новую тему</a:t>
            </a:r>
            <a:r>
              <a:rPr lang="ru-RU"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Дайте характеристику данной таблице</a:t>
            </a:r>
            <a:endParaRPr lang="ru-RU"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a:p>
        </p:txBody>
      </p:sp>
      <p:pic>
        <p:nvPicPr>
          <p:cNvPr id="1026" name="Picture 2" descr="4. Экономическая оценка ущерба от загрязнения природной среды"/>
          <p:cNvPicPr>
            <a:picLocks noChangeAspect="1" noChangeArrowheads="1"/>
          </p:cNvPicPr>
          <p:nvPr/>
        </p:nvPicPr>
        <p:blipFill>
          <a:blip r:embed="rId2"/>
          <a:srcRect l="885" t="8163" r="885"/>
          <a:stretch>
            <a:fillRect/>
          </a:stretch>
        </p:blipFill>
        <p:spPr bwMode="auto">
          <a:xfrm>
            <a:off x="571472" y="1428736"/>
            <a:ext cx="7572428" cy="4604821"/>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pPr algn="ctr"/>
            <a:r>
              <a:rPr lang="ru-RU"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История ПДК</a:t>
            </a:r>
            <a:r>
              <a:rPr lang="ru-RU"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28596" y="1571612"/>
            <a:ext cx="8229600" cy="4389120"/>
          </a:xfrm>
        </p:spPr>
        <p:txBody>
          <a:bodyPr>
            <a:normAutofit lnSpcReduction="10000"/>
          </a:bodyPr>
          <a:lstStyle/>
          <a:p>
            <a:r>
              <a:rPr lang="ru-RU" dirty="0" smtClean="0"/>
              <a:t> В атмосферу поступает множество примесей от различных промышленных производств и автотранспорта. Для контроля их содержания в воздухе были нужны вполне определённые стандартизированные экологические нормативы, поэтому и было введено понятие о предельно допустимой концентрации. Величины ПДК для воздуха измеряются в мг/м</a:t>
            </a:r>
            <a:r>
              <a:rPr lang="ru-RU" baseline="30000" dirty="0" smtClean="0"/>
              <a:t>3</a:t>
            </a:r>
            <a:r>
              <a:rPr lang="ru-RU" dirty="0" smtClean="0"/>
              <a:t>. Разработаны ПДК не только для воздуха, но и для пищевых продуктов, воды (питьевая вода, вода водоёмов, сточные воды), почвы.</a:t>
            </a:r>
          </a:p>
          <a:p>
            <a:endParaRPr lang="ru-RU" dirty="0"/>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500042"/>
            <a:ext cx="4543428" cy="428628"/>
          </a:xfrm>
        </p:spPr>
        <p:txBody>
          <a:bodyPr>
            <a:noAutofit/>
          </a:bodyPr>
          <a:lstStyle/>
          <a:p>
            <a:pPr algn="ctr"/>
            <a:r>
              <a:rPr lang="ru-RU" sz="36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Тема данного кадра? </a:t>
            </a:r>
            <a:endParaRPr lang="ru-RU" sz="36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986" name="Picture 2" descr="Гидросфера и проблемы загрязнения водной среды"/>
          <p:cNvPicPr>
            <a:picLocks noChangeAspect="1" noChangeArrowheads="1"/>
          </p:cNvPicPr>
          <p:nvPr/>
        </p:nvPicPr>
        <p:blipFill>
          <a:blip r:embed="rId2">
            <a:lum bright="-20000" contrast="40000"/>
          </a:blip>
          <a:srcRect/>
          <a:stretch>
            <a:fillRect/>
          </a:stretch>
        </p:blipFill>
        <p:spPr bwMode="auto">
          <a:xfrm>
            <a:off x="928662" y="1142984"/>
            <a:ext cx="6953298" cy="5214974"/>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1" name="Picture 11"/>
          <p:cNvPicPr>
            <a:picLocks noChangeAspect="1" noChangeArrowheads="1"/>
          </p:cNvPicPr>
          <p:nvPr/>
        </p:nvPicPr>
        <p:blipFill>
          <a:blip r:embed="rId2" cstate="print">
            <a:lum contrast="20000"/>
          </a:blip>
          <a:srcRect l="6897" t="6897" r="3447" b="10344"/>
          <a:stretch>
            <a:fillRect/>
          </a:stretch>
        </p:blipFill>
        <p:spPr bwMode="auto">
          <a:xfrm>
            <a:off x="3286116" y="2285991"/>
            <a:ext cx="2464612" cy="2275025"/>
          </a:xfrm>
          <a:prstGeom prst="rect">
            <a:avLst/>
          </a:prstGeom>
          <a:noFill/>
          <a:ln w="9525">
            <a:noFill/>
            <a:miter lim="800000"/>
            <a:headEnd/>
            <a:tailEnd/>
          </a:ln>
          <a:effectLst/>
        </p:spPr>
      </p:pic>
      <p:pic>
        <p:nvPicPr>
          <p:cNvPr id="40964" name="Picture 4" descr="Переработка природного газа: способы и технология"/>
          <p:cNvPicPr>
            <a:picLocks noChangeArrowheads="1"/>
          </p:cNvPicPr>
          <p:nvPr/>
        </p:nvPicPr>
        <p:blipFill>
          <a:blip r:embed="rId3">
            <a:lum contrast="10000"/>
          </a:blip>
          <a:srcRect b="5337"/>
          <a:stretch>
            <a:fillRect/>
          </a:stretch>
        </p:blipFill>
        <p:spPr bwMode="auto">
          <a:xfrm>
            <a:off x="5072066" y="4500570"/>
            <a:ext cx="3022876" cy="1928826"/>
          </a:xfrm>
          <a:prstGeom prst="rect">
            <a:avLst/>
          </a:prstGeom>
          <a:noFill/>
        </p:spPr>
      </p:pic>
      <p:pic>
        <p:nvPicPr>
          <p:cNvPr id="40968" name="Picture 8" descr="Проблемы почв и пути их решения"/>
          <p:cNvPicPr>
            <a:picLocks noChangeArrowheads="1"/>
          </p:cNvPicPr>
          <p:nvPr/>
        </p:nvPicPr>
        <p:blipFill>
          <a:blip r:embed="rId4">
            <a:lum bright="10000" contrast="20000"/>
          </a:blip>
          <a:srcRect l="23338" t="5549" r="6647"/>
          <a:stretch>
            <a:fillRect/>
          </a:stretch>
        </p:blipFill>
        <p:spPr bwMode="auto">
          <a:xfrm>
            <a:off x="5643570" y="2428868"/>
            <a:ext cx="2951438" cy="1857388"/>
          </a:xfrm>
          <a:prstGeom prst="rect">
            <a:avLst/>
          </a:prstGeom>
          <a:noFill/>
        </p:spPr>
      </p:pic>
      <p:pic>
        <p:nvPicPr>
          <p:cNvPr id="40970" name="Picture 10" descr="Экологические проблемы сельского хозяйства: причины и пути решения"/>
          <p:cNvPicPr>
            <a:picLocks noChangeArrowheads="1"/>
          </p:cNvPicPr>
          <p:nvPr/>
        </p:nvPicPr>
        <p:blipFill>
          <a:blip r:embed="rId5"/>
          <a:srcRect/>
          <a:stretch>
            <a:fillRect/>
          </a:stretch>
        </p:blipFill>
        <p:spPr bwMode="auto">
          <a:xfrm>
            <a:off x="428596" y="2500306"/>
            <a:ext cx="2880000" cy="1800000"/>
          </a:xfrm>
          <a:prstGeom prst="rect">
            <a:avLst/>
          </a:prstGeom>
          <a:noFill/>
        </p:spPr>
      </p:pic>
      <p:pic>
        <p:nvPicPr>
          <p:cNvPr id="40973" name="Picture 13" descr="Экология Саратовского региона: как сделать жизнь безопаснее?"/>
          <p:cNvPicPr>
            <a:picLocks noChangeAspect="1" noChangeArrowheads="1"/>
          </p:cNvPicPr>
          <p:nvPr/>
        </p:nvPicPr>
        <p:blipFill>
          <a:blip r:embed="rId6"/>
          <a:srcRect t="7843" b="5880"/>
          <a:stretch>
            <a:fillRect/>
          </a:stretch>
        </p:blipFill>
        <p:spPr bwMode="auto">
          <a:xfrm>
            <a:off x="1000100" y="4500570"/>
            <a:ext cx="3071834" cy="1987710"/>
          </a:xfrm>
          <a:prstGeom prst="rect">
            <a:avLst/>
          </a:prstGeom>
          <a:noFill/>
        </p:spPr>
      </p:pic>
      <p:pic>
        <p:nvPicPr>
          <p:cNvPr id="40966" name="Picture 6" descr="Минэнерго предлагает дать возможность возврата к НДПИ для добычи газа"/>
          <p:cNvPicPr>
            <a:picLocks noChangeArrowheads="1"/>
          </p:cNvPicPr>
          <p:nvPr/>
        </p:nvPicPr>
        <p:blipFill>
          <a:blip r:embed="rId7"/>
          <a:srcRect/>
          <a:stretch>
            <a:fillRect/>
          </a:stretch>
        </p:blipFill>
        <p:spPr bwMode="auto">
          <a:xfrm>
            <a:off x="4929190" y="428604"/>
            <a:ext cx="3214710" cy="1928826"/>
          </a:xfrm>
          <a:prstGeom prst="rect">
            <a:avLst/>
          </a:prstGeom>
          <a:noFill/>
        </p:spPr>
      </p:pic>
      <p:pic>
        <p:nvPicPr>
          <p:cNvPr id="40962" name="Picture 2" descr="Машины – главный источник загрязнения атмосферы в мегаполисах |  Автомобильные Новости Черноземья"/>
          <p:cNvPicPr>
            <a:picLocks noChangeAspect="1" noChangeArrowheads="1"/>
          </p:cNvPicPr>
          <p:nvPr/>
        </p:nvPicPr>
        <p:blipFill>
          <a:blip r:embed="rId8"/>
          <a:srcRect t="7500"/>
          <a:stretch>
            <a:fillRect/>
          </a:stretch>
        </p:blipFill>
        <p:spPr bwMode="auto">
          <a:xfrm>
            <a:off x="714348" y="428604"/>
            <a:ext cx="3143272" cy="1938352"/>
          </a:xfrm>
          <a:prstGeom prst="rect">
            <a:avLst/>
          </a:prstGeom>
          <a:noFill/>
        </p:spPr>
      </p:pic>
      <p:sp>
        <p:nvSpPr>
          <p:cNvPr id="11" name="Заголовок 1"/>
          <p:cNvSpPr>
            <a:spLocks noGrp="1"/>
          </p:cNvSpPr>
          <p:nvPr>
            <p:ph type="title"/>
          </p:nvPr>
        </p:nvSpPr>
        <p:spPr>
          <a:xfrm>
            <a:off x="3286116" y="1428736"/>
            <a:ext cx="1643074" cy="428628"/>
          </a:xfrm>
        </p:spPr>
        <p:txBody>
          <a:bodyPr>
            <a:noAutofit/>
          </a:bodyPr>
          <a:lstStyle/>
          <a:p>
            <a:pPr algn="ctr"/>
            <a:r>
              <a:rPr lang="ru-RU"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Тема? </a:t>
            </a:r>
            <a:endParaRPr lang="ru-RU" sz="36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2491</TotalTime>
  <Words>3313</Words>
  <Application>Microsoft Office PowerPoint</Application>
  <PresentationFormat>Экран (4:3)</PresentationFormat>
  <Paragraphs>274</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Поток</vt:lpstr>
      <vt:lpstr>Слайд 1</vt:lpstr>
      <vt:lpstr>Урок-презентация </vt:lpstr>
      <vt:lpstr>ПДК – предельно допустимые концентрации загрязняющих веществ. </vt:lpstr>
      <vt:lpstr>Проверка  домашнего задания.</vt:lpstr>
      <vt:lpstr>Ответ – подсказка :</vt:lpstr>
      <vt:lpstr> Введение в новую тему Дайте характеристику данной таблице</vt:lpstr>
      <vt:lpstr>История ПДК.</vt:lpstr>
      <vt:lpstr>Тема данного кадра? </vt:lpstr>
      <vt:lpstr>Тема? </vt:lpstr>
      <vt:lpstr>Характеристика ПДК как измерителя</vt:lpstr>
      <vt:lpstr>Где нужно применять нормы ПДК?</vt:lpstr>
      <vt:lpstr>Разновидности ПДК</vt:lpstr>
      <vt:lpstr>Слайд 13</vt:lpstr>
      <vt:lpstr>Определение ПДК загрязнителей в грунте</vt:lpstr>
      <vt:lpstr>Слайд 15</vt:lpstr>
      <vt:lpstr>Загрязнители  с общетоксическим действием</vt:lpstr>
      <vt:lpstr>ПДК в атмосферном воздухе общетоксичных веществ</vt:lpstr>
      <vt:lpstr>Действие раздражающих химических веществ  (составить на основе презентации таблицу)</vt:lpstr>
      <vt:lpstr>Сенсибилизаторы и их ПДК в атмосфере  (составить на основе презентации таблицу)</vt:lpstr>
      <vt:lpstr>Канцерогены и мутагены (составить на основе презентации таблицу)</vt:lpstr>
      <vt:lpstr>Слайд 21</vt:lpstr>
      <vt:lpstr>Слайд 22</vt:lpstr>
      <vt:lpstr>Слайд 23</vt:lpstr>
      <vt:lpstr>Слайд 24</vt:lpstr>
      <vt:lpstr>Слайд 25</vt:lpstr>
      <vt:lpstr>Слайд 26</vt:lpstr>
      <vt:lpstr>Работа c учебником. </vt:lpstr>
      <vt:lpstr>Слайд 28</vt:lpstr>
      <vt:lpstr>Слайд 29</vt:lpstr>
      <vt:lpstr>Слайд 30</vt:lpstr>
      <vt:lpstr>Слайд 31</vt:lpstr>
      <vt:lpstr>Слайд 32</vt:lpstr>
      <vt:lpstr>Слайд 33</vt:lpstr>
      <vt:lpstr>Слайд 34</vt:lpstr>
      <vt:lpstr>Данный материал подготовлен для обучающихся 8 классов по предмету ОБЖ  для информации о проблемах в сфере ухудшения состояния окружающей среды. К данному материалу можно добавлять задания, сообщения, таблицы и т.д.</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ПДК – предельно допустимые концентрации загрязняющих веществ.</dc:title>
  <dc:creator>Пользователь Windows</dc:creator>
  <cp:lastModifiedBy>Пользователь Windows</cp:lastModifiedBy>
  <cp:revision>77</cp:revision>
  <dcterms:created xsi:type="dcterms:W3CDTF">2022-04-07T06:45:54Z</dcterms:created>
  <dcterms:modified xsi:type="dcterms:W3CDTF">2022-04-09T05:29:13Z</dcterms:modified>
</cp:coreProperties>
</file>