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8"/>
  </p:notesMasterIdLst>
  <p:sldIdLst>
    <p:sldId id="256" r:id="rId2"/>
    <p:sldId id="300" r:id="rId3"/>
    <p:sldId id="302" r:id="rId4"/>
    <p:sldId id="281" r:id="rId5"/>
    <p:sldId id="304" r:id="rId6"/>
    <p:sldId id="305" r:id="rId7"/>
    <p:sldId id="283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9" r:id="rId22"/>
    <p:sldId id="301" r:id="rId23"/>
    <p:sldId id="296" r:id="rId24"/>
    <p:sldId id="298" r:id="rId25"/>
    <p:sldId id="297" r:id="rId26"/>
    <p:sldId id="30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84767" autoAdjust="0"/>
  </p:normalViewPr>
  <p:slideViewPr>
    <p:cSldViewPr>
      <p:cViewPr>
        <p:scale>
          <a:sx n="100" d="100"/>
          <a:sy n="100" d="100"/>
        </p:scale>
        <p:origin x="-498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22D7B-0B88-47F0-8749-6194ED92A5B2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3FE68-2F2D-450D-A421-AD864394B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45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FE68-2F2D-450D-A421-AD864394BA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http://selivanovi.ru/images/handmade/izo/log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4714860"/>
            <a:ext cx="2571768" cy="2143140"/>
          </a:xfrm>
          <a:prstGeom prst="rect">
            <a:avLst/>
          </a:prstGeom>
          <a:noFill/>
        </p:spPr>
      </p:pic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  <a:solidFill>
            <a:schemeClr val="bg1">
              <a:lumMod val="85000"/>
            </a:schemeClr>
          </a:solidFill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7422" y="4929198"/>
            <a:ext cx="3833810" cy="1285884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Calibri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14546" y="2357431"/>
            <a:ext cx="6548454" cy="1835158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4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13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428596" y="990600"/>
            <a:ext cx="8715404" cy="115251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5366" name="AutoShape 6" descr="http://proxy.whoisaaronbrown.com/proxy/http:/img0.liveinternet.ru/images/attach/c/3/122/393/122393030_4059776_0a1949ad658bc8345f5bf2449eb2f5a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" name="Picture 2" descr="http://www.clipartbest.com/cliparts/9iR/g88/9iRg88xie.png"/>
          <p:cNvPicPr>
            <a:picLocks noChangeAspect="1" noChangeArrowheads="1"/>
          </p:cNvPicPr>
          <p:nvPr/>
        </p:nvPicPr>
        <p:blipFill>
          <a:blip r:embed="rId3" cstate="email"/>
          <a:srcRect l="28814" r="28813"/>
          <a:stretch>
            <a:fillRect/>
          </a:stretch>
        </p:blipFill>
        <p:spPr bwMode="auto">
          <a:xfrm>
            <a:off x="1000100" y="2137377"/>
            <a:ext cx="2000264" cy="4720623"/>
          </a:xfrm>
          <a:prstGeom prst="rect">
            <a:avLst/>
          </a:prstGeom>
          <a:noFill/>
        </p:spPr>
      </p:pic>
      <p:pic>
        <p:nvPicPr>
          <p:cNvPr id="53" name="Picture 2" descr="http://www.playcast.ru/uploads/2016/03/24/17963996.png"/>
          <p:cNvPicPr>
            <a:picLocks noChangeAspect="1" noChangeArrowheads="1"/>
          </p:cNvPicPr>
          <p:nvPr userDrawn="1"/>
        </p:nvPicPr>
        <p:blipFill>
          <a:blip r:embed="rId4">
            <a:lum bright="12000" contrast="-9000"/>
          </a:blip>
          <a:srcRect/>
          <a:stretch>
            <a:fillRect/>
          </a:stretch>
        </p:blipFill>
        <p:spPr bwMode="auto">
          <a:xfrm>
            <a:off x="500034" y="1071546"/>
            <a:ext cx="8643966" cy="106679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350" y="1600200"/>
            <a:ext cx="7410450" cy="51149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63"/>
          <p:cNvSpPr>
            <a:spLocks noChangeArrowheads="1"/>
          </p:cNvSpPr>
          <p:nvPr/>
        </p:nvSpPr>
        <p:spPr bwMode="gray">
          <a:xfrm>
            <a:off x="1142976" y="285728"/>
            <a:ext cx="8001024" cy="115251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7410" name="Picture 2" descr="http://www.playcast.ru/uploads/2016/03/24/17963996.png"/>
          <p:cNvPicPr>
            <a:picLocks noChangeAspect="1" noChangeArrowheads="1"/>
          </p:cNvPicPr>
          <p:nvPr userDrawn="1"/>
        </p:nvPicPr>
        <p:blipFill>
          <a:blip r:embed="rId17">
            <a:lum bright="24000" contrast="-45000"/>
          </a:blip>
          <a:srcRect/>
          <a:stretch>
            <a:fillRect/>
          </a:stretch>
        </p:blipFill>
        <p:spPr bwMode="auto">
          <a:xfrm>
            <a:off x="1214414" y="428604"/>
            <a:ext cx="7929586" cy="995355"/>
          </a:xfrm>
          <a:prstGeom prst="rect">
            <a:avLst/>
          </a:prstGeom>
          <a:noFill/>
        </p:spPr>
      </p:pic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" name="Rectangle 72"/>
          <p:cNvSpPr>
            <a:spLocks noChangeArrowheads="1"/>
          </p:cNvSpPr>
          <p:nvPr/>
        </p:nvSpPr>
        <p:spPr bwMode="gray">
          <a:xfrm rot="16200000">
            <a:off x="4975712" y="-3332695"/>
            <a:ext cx="335551" cy="8001025"/>
          </a:xfrm>
          <a:prstGeom prst="rect">
            <a:avLst/>
          </a:prstGeom>
          <a:solidFill>
            <a:schemeClr val="tx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4414" y="357166"/>
            <a:ext cx="792958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6386" name="AutoShape 2" descr="https://snoska.ru/images/covers/61/fc/61fc57fd-9c47-5814-b830-c5169f18f22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snoska.ru/images/covers/61/fc/61fc57fd-9c47-5814-b830-c5169f18f22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0" y="285728"/>
            <a:ext cx="1142976" cy="1143008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" descr="http://selivanovi.ru/images/handmade/izo/logo.png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285728"/>
            <a:ext cx="1071538" cy="1071570"/>
          </a:xfrm>
          <a:prstGeom prst="rect">
            <a:avLst/>
          </a:prstGeom>
          <a:noFill/>
        </p:spPr>
      </p:pic>
      <p:pic>
        <p:nvPicPr>
          <p:cNvPr id="50" name="Picture 2" descr="http://www.clipartbest.com/cliparts/9iR/g88/9iRg88xie.png"/>
          <p:cNvPicPr>
            <a:picLocks noChangeAspect="1" noChangeArrowheads="1"/>
          </p:cNvPicPr>
          <p:nvPr userDrawn="1"/>
        </p:nvPicPr>
        <p:blipFill>
          <a:blip r:embed="rId19" cstate="email"/>
          <a:srcRect l="28814" r="28813"/>
          <a:stretch>
            <a:fillRect/>
          </a:stretch>
        </p:blipFill>
        <p:spPr bwMode="auto">
          <a:xfrm rot="477034" flipH="1">
            <a:off x="114905" y="2889718"/>
            <a:ext cx="1868075" cy="385762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ln>
            <a:solidFill>
              <a:schemeClr val="bg1"/>
            </a:solidFill>
          </a:ln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mpac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" TargetMode="External"/><Relationship Id="rId2" Type="http://schemas.openxmlformats.org/officeDocument/2006/relationships/hyperlink" Target="https://photodrum.com/teoriya-tsvetovoj-garmoni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wl.ru/morits/det/secret06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2214554"/>
            <a:ext cx="6215106" cy="2571767"/>
          </a:xfrm>
        </p:spPr>
        <p:txBody>
          <a:bodyPr/>
          <a:lstStyle/>
          <a:p>
            <a:pPr algn="ctr"/>
            <a:r>
              <a:rPr lang="ru-RU" dirty="0" smtClean="0"/>
              <a:t>Малиновая </a:t>
            </a:r>
            <a:br>
              <a:rPr lang="ru-RU" dirty="0" smtClean="0"/>
            </a:br>
            <a:r>
              <a:rPr lang="ru-RU" dirty="0" smtClean="0"/>
              <a:t>(и не только) </a:t>
            </a:r>
            <a:br>
              <a:rPr lang="ru-RU" dirty="0" smtClean="0"/>
            </a:br>
            <a:r>
              <a:rPr lang="ru-RU" dirty="0" smtClean="0"/>
              <a:t>кошка </a:t>
            </a:r>
            <a:br>
              <a:rPr lang="ru-RU" dirty="0" smtClean="0"/>
            </a:br>
            <a:r>
              <a:rPr lang="ru-RU" sz="1600" dirty="0" smtClean="0"/>
              <a:t>(поэтапное </a:t>
            </a:r>
            <a:r>
              <a:rPr lang="ru-RU" sz="1600" dirty="0" smtClean="0"/>
              <a:t>рисование, 3 класс)</a:t>
            </a:r>
            <a:endParaRPr lang="ru-RU" dirty="0"/>
          </a:p>
        </p:txBody>
      </p:sp>
      <p:sp>
        <p:nvSpPr>
          <p:cNvPr id="4" name="Подзаголовок 2"/>
          <p:cNvSpPr txBox="1">
            <a:spLocks noGrp="1"/>
          </p:cNvSpPr>
          <p:nvPr>
            <p:ph type="subTitle" idx="1"/>
          </p:nvPr>
        </p:nvSpPr>
        <p:spPr bwMode="gray">
          <a:xfrm>
            <a:off x="2285984" y="4786322"/>
            <a:ext cx="50720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Учитель начальных классов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МОУ СОШ №</a:t>
            </a:r>
            <a:r>
              <a:rPr kumimoji="0" lang="en-US" sz="2000" b="1" i="0" u="none" strike="noStrike" kern="0" cap="none" spc="0" normalizeH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</a:t>
            </a:r>
            <a:r>
              <a:rPr kumimoji="0" lang="ru-RU" sz="2000" b="1" i="0" u="none" strike="noStrike" kern="0" cap="none" spc="0" normalizeH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0" cap="none" spc="0" normalizeH="0" noProof="0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им.А.С.Пушкина</a:t>
            </a:r>
            <a:endParaRPr kumimoji="0" lang="ru-RU" sz="2000" b="1" i="0" u="none" strike="noStrike" kern="0" cap="none" spc="0" normalizeH="0" noProof="0" dirty="0" smtClean="0">
              <a:ln w="1905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0" kern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Г.Ржев, Тверская область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Смирнова Наталья</a:t>
            </a:r>
            <a:r>
              <a:rPr kumimoji="0" lang="ru-RU" sz="2000" b="1" i="0" u="none" strike="noStrike" kern="0" cap="none" spc="0" normalizeH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Валерьевна</a:t>
            </a:r>
            <a:endParaRPr kumimoji="0" lang="ru-RU" sz="2000" b="1" i="0" u="none" strike="noStrike" kern="0" cap="none" spc="0" normalizeH="0" baseline="0" noProof="0" dirty="0" smtClean="0">
              <a:ln w="1905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D:\Все ИЗО Смирнова НВ\Кошка\Изображение 880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8719" y="273050"/>
            <a:ext cx="4264411" cy="5853113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500166" y="1714488"/>
            <a:ext cx="1965347" cy="4411675"/>
          </a:xfrm>
        </p:spPr>
        <p:txBody>
          <a:bodyPr/>
          <a:lstStyle/>
          <a:p>
            <a:r>
              <a:rPr lang="ru-RU" sz="2000" dirty="0" smtClean="0"/>
              <a:t>Расположите лист вертикально</a:t>
            </a:r>
          </a:p>
          <a:p>
            <a:endParaRPr lang="ru-RU" sz="2000" dirty="0" smtClean="0"/>
          </a:p>
          <a:p>
            <a:r>
              <a:rPr lang="ru-RU" sz="2000" dirty="0" smtClean="0"/>
              <a:t>В верхней половине  нарисуйте мордочку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1435100"/>
            <a:ext cx="2179661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Пририсуйте ушки</a:t>
            </a:r>
            <a:endParaRPr lang="ru-RU" sz="2000" dirty="0"/>
          </a:p>
        </p:txBody>
      </p:sp>
      <p:pic>
        <p:nvPicPr>
          <p:cNvPr id="40962" name="Picture 2" descr="D:\Все ИЗО Смирнова НВ\Кошка\Изображение 88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719" y="273050"/>
            <a:ext cx="4264411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1435100"/>
            <a:ext cx="2179661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Найдите середину мордочки</a:t>
            </a:r>
          </a:p>
          <a:p>
            <a:endParaRPr lang="ru-RU" sz="2000" dirty="0" smtClean="0"/>
          </a:p>
          <a:p>
            <a:r>
              <a:rPr lang="ru-RU" sz="2000" dirty="0" smtClean="0"/>
              <a:t>Чуть ниже нарисуйте носик</a:t>
            </a:r>
            <a:endParaRPr lang="ru-RU" sz="2000" dirty="0"/>
          </a:p>
        </p:txBody>
      </p:sp>
      <p:pic>
        <p:nvPicPr>
          <p:cNvPr id="41986" name="Picture 2" descr="D:\Все ИЗО Смирнова НВ\Кошка\Изображение 882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719" y="273050"/>
            <a:ext cx="4264411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1435100"/>
            <a:ext cx="2179661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Проведите линии </a:t>
            </a:r>
          </a:p>
        </p:txBody>
      </p:sp>
      <p:pic>
        <p:nvPicPr>
          <p:cNvPr id="43010" name="Picture 2" descr="D:\Все ИЗО Смирнова НВ\Кошка\Изображение 883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719" y="273050"/>
            <a:ext cx="4264411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1435100"/>
            <a:ext cx="2108223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Продлите верхние линии и нарисуйте глазки</a:t>
            </a:r>
            <a:endParaRPr lang="ru-RU" sz="2000" dirty="0"/>
          </a:p>
        </p:txBody>
      </p:sp>
      <p:pic>
        <p:nvPicPr>
          <p:cNvPr id="44034" name="Picture 2" descr="D:\Все ИЗО Смирнова НВ\Кошка\Изображение 884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719" y="290531"/>
            <a:ext cx="4264411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1435100"/>
            <a:ext cx="2251099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Дорисуйте глазки и ротик</a:t>
            </a:r>
            <a:endParaRPr lang="ru-RU" sz="2000" dirty="0"/>
          </a:p>
        </p:txBody>
      </p:sp>
      <p:pic>
        <p:nvPicPr>
          <p:cNvPr id="45058" name="Picture 2" descr="D:\Все ИЗО Смирнова НВ\Кошка\Изображение 885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719" y="290531"/>
            <a:ext cx="4264411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1435100"/>
            <a:ext cx="2251099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Нарисуйте усы и </a:t>
            </a:r>
            <a:r>
              <a:rPr lang="ru-RU" sz="2000" dirty="0" err="1" smtClean="0"/>
              <a:t>вибриссы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6082" name="Picture 2" descr="D:\Все ИЗО Смирнова НВ\Кошка\Изображение 886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719" y="273050"/>
            <a:ext cx="4264411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1435100"/>
            <a:ext cx="2179661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Нарисуйте пушистую грудку</a:t>
            </a:r>
            <a:endParaRPr lang="ru-RU" sz="2000" dirty="0"/>
          </a:p>
        </p:txBody>
      </p:sp>
      <p:pic>
        <p:nvPicPr>
          <p:cNvPr id="47106" name="Picture 2" descr="D:\Все ИЗО Смирнова НВ\Кошка\Изображение 887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719" y="290531"/>
            <a:ext cx="4264411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1435100"/>
            <a:ext cx="2179661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Обозначьте передние лапки</a:t>
            </a:r>
            <a:endParaRPr lang="ru-RU" sz="2000" dirty="0"/>
          </a:p>
        </p:txBody>
      </p:sp>
      <p:pic>
        <p:nvPicPr>
          <p:cNvPr id="48130" name="Picture 2" descr="D:\Все ИЗО Смирнова НВ\Кошка\Изображение 888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719" y="273050"/>
            <a:ext cx="4264411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1435100"/>
            <a:ext cx="2179661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Дорисуйте лапки и туловище</a:t>
            </a:r>
            <a:endParaRPr lang="ru-RU" sz="2000" dirty="0"/>
          </a:p>
        </p:txBody>
      </p:sp>
      <p:pic>
        <p:nvPicPr>
          <p:cNvPr id="49154" name="Picture 2" descr="D:\Все ИЗО Смирнова НВ\Кошка\Изображение 889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719" y="273050"/>
            <a:ext cx="4264411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3050"/>
            <a:ext cx="6858048" cy="1162050"/>
          </a:xfrm>
        </p:spPr>
        <p:txBody>
          <a:bodyPr/>
          <a:lstStyle/>
          <a:p>
            <a:r>
              <a:rPr lang="ru-RU" sz="3600" dirty="0" smtClean="0"/>
              <a:t>Что  нам   понадобится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85918" y="1435100"/>
            <a:ext cx="3000396" cy="4691063"/>
          </a:xfrm>
        </p:spPr>
        <p:txBody>
          <a:bodyPr/>
          <a:lstStyle/>
          <a:p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Акварель</a:t>
            </a:r>
          </a:p>
          <a:p>
            <a:pPr marL="342900" indent="-342900"/>
            <a:r>
              <a:rPr lang="ru-RU" sz="2400" dirty="0" smtClean="0"/>
              <a:t>2. Лист для акварели</a:t>
            </a:r>
          </a:p>
          <a:p>
            <a:r>
              <a:rPr lang="ru-RU" sz="2400" dirty="0" smtClean="0"/>
              <a:t>3. Кисти</a:t>
            </a:r>
          </a:p>
          <a:p>
            <a:r>
              <a:rPr lang="ru-RU" sz="2400" dirty="0" smtClean="0"/>
              <a:t>4. Вода</a:t>
            </a:r>
          </a:p>
          <a:p>
            <a:r>
              <a:rPr lang="ru-RU" sz="2400" dirty="0" smtClean="0"/>
              <a:t>5. Простой карандаш</a:t>
            </a:r>
          </a:p>
          <a:p>
            <a:r>
              <a:rPr lang="ru-RU" sz="2400" dirty="0" smtClean="0"/>
              <a:t>6. </a:t>
            </a:r>
            <a:r>
              <a:rPr lang="ru-RU" sz="2400" dirty="0" err="1" smtClean="0"/>
              <a:t>Стирашка</a:t>
            </a:r>
            <a:endParaRPr lang="ru-RU" sz="2400" dirty="0" smtClean="0"/>
          </a:p>
          <a:p>
            <a:r>
              <a:rPr lang="ru-RU" sz="2400" dirty="0" smtClean="0"/>
              <a:t>7. Фломастеры</a:t>
            </a:r>
          </a:p>
          <a:p>
            <a:r>
              <a:rPr lang="ru-RU" sz="2400" dirty="0" smtClean="0"/>
              <a:t>8. Салфетка</a:t>
            </a:r>
          </a:p>
          <a:p>
            <a:r>
              <a:rPr lang="ru-RU" sz="2400" dirty="0" smtClean="0"/>
              <a:t> </a:t>
            </a:r>
          </a:p>
        </p:txBody>
      </p:sp>
      <p:pic>
        <p:nvPicPr>
          <p:cNvPr id="3" name="Рисунок 2" descr="https://i.pinimg.com/originals/83/57/d9/8357d9f1f4d4c552954554c051b5399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85926"/>
            <a:ext cx="3357586" cy="339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1500174"/>
            <a:ext cx="2251099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Хвостик можно нарисовать вверх или вниз</a:t>
            </a:r>
            <a:endParaRPr lang="ru-RU" sz="2000" dirty="0"/>
          </a:p>
        </p:txBody>
      </p:sp>
      <p:pic>
        <p:nvPicPr>
          <p:cNvPr id="50178" name="Picture 2" descr="D:\Все ИЗО Смирнова НВ\Кошка\Изображение 890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719" y="273050"/>
            <a:ext cx="4264411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Разукрашивание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Выберите цвет для вашей кошки</a:t>
            </a:r>
          </a:p>
          <a:p>
            <a:r>
              <a:rPr lang="ru-RU" sz="2400" dirty="0" smtClean="0"/>
              <a:t>Намочите кисть (средней толщины)</a:t>
            </a:r>
          </a:p>
          <a:p>
            <a:r>
              <a:rPr lang="ru-RU" sz="2400" dirty="0" smtClean="0"/>
              <a:t>Наберите немного краски</a:t>
            </a:r>
          </a:p>
          <a:p>
            <a:r>
              <a:rPr lang="ru-RU" sz="2400" dirty="0" smtClean="0"/>
              <a:t>Закрасьте всю кошку (от ушей до хвоста)</a:t>
            </a:r>
          </a:p>
          <a:p>
            <a:r>
              <a:rPr lang="ru-RU" sz="2400" dirty="0" smtClean="0"/>
              <a:t>Подождите немного, пока подсохнет</a:t>
            </a:r>
          </a:p>
          <a:p>
            <a:r>
              <a:rPr lang="ru-RU" sz="2400" dirty="0" smtClean="0"/>
              <a:t>Возьмите кисть потоньше</a:t>
            </a:r>
          </a:p>
          <a:p>
            <a:r>
              <a:rPr lang="ru-RU" sz="2400" dirty="0" smtClean="0"/>
              <a:t>Наберите краски того же цвета (поярче и погуще)</a:t>
            </a:r>
          </a:p>
          <a:p>
            <a:r>
              <a:rPr lang="ru-RU" sz="2400" dirty="0" smtClean="0"/>
              <a:t>Нанесите штрихи на ушки, грудку, полоски на лапки, туловище и хвост</a:t>
            </a:r>
          </a:p>
          <a:p>
            <a:r>
              <a:rPr lang="ru-RU" sz="2400" dirty="0" smtClean="0"/>
              <a:t>На мордочке фломастером обведите глазки, носик, ротик, усы и </a:t>
            </a:r>
            <a:r>
              <a:rPr lang="ru-RU" sz="2400" dirty="0" err="1" smtClean="0"/>
              <a:t>вибриссы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Выберите цвет фона (желательно противоположный) </a:t>
            </a:r>
            <a:endParaRPr lang="ru-RU" sz="2400" dirty="0"/>
          </a:p>
        </p:txBody>
      </p:sp>
      <p:pic>
        <p:nvPicPr>
          <p:cNvPr id="4" name="Рисунок 3" descr="https://photodrum.com/wp-content/uploads/2016/09/cvetovoj_krug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00306"/>
            <a:ext cx="4487199" cy="413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Малиновая кошка и Синяя кошка</a:t>
            </a:r>
            <a:endParaRPr lang="ru-RU" sz="3600" dirty="0"/>
          </a:p>
        </p:txBody>
      </p:sp>
      <p:pic>
        <p:nvPicPr>
          <p:cNvPr id="51202" name="Picture 2" descr="D:\Все ИЗО Смирнова НВ\Кошка\Изображение 4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816" y="1600200"/>
            <a:ext cx="3288093" cy="4525963"/>
          </a:xfrm>
          <a:prstGeom prst="rect">
            <a:avLst/>
          </a:prstGeom>
          <a:noFill/>
        </p:spPr>
      </p:pic>
      <p:pic>
        <p:nvPicPr>
          <p:cNvPr id="51203" name="Picture 3" descr="D:\Все ИЗО Смирнова НВ\Кошка\Изображение 4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8241" y="1600200"/>
            <a:ext cx="32880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Расскажи  о  своей  кошке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Чему научились?</a:t>
            </a:r>
            <a:endParaRPr lang="ru-RU" sz="2800" dirty="0" smtClean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Кто из вас узнал что-то новое для себя?</a:t>
            </a:r>
            <a:endParaRPr lang="ru-RU" sz="2800" dirty="0" smtClean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Понравился ли вам ваш рисунок?</a:t>
            </a:r>
            <a:endParaRPr lang="ru-RU" sz="2800" dirty="0" smtClean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Кто из вас сможет научить так рисовать своих друзей?</a:t>
            </a:r>
            <a:endParaRPr lang="ru-RU" sz="2800" dirty="0" smtClean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Кто захотел узнать о кошках больше?</a:t>
            </a:r>
            <a:endParaRPr lang="ru-RU" sz="2800" dirty="0" smtClean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Где можно найти информацию?</a:t>
            </a:r>
          </a:p>
          <a:p>
            <a:pPr>
              <a:lnSpc>
                <a:spcPct val="100000"/>
              </a:lnSpc>
              <a:buSzPct val="25000"/>
              <a:buNone/>
            </a:pPr>
            <a:endParaRPr lang="ru-RU" sz="2800" dirty="0" smtClean="0">
              <a:solidFill>
                <a:srgbClr val="000000"/>
              </a:solidFill>
              <a:latin typeface="+mj-lt"/>
            </a:endParaRPr>
          </a:p>
          <a:p>
            <a:pPr algn="r">
              <a:lnSpc>
                <a:spcPct val="100000"/>
              </a:lnSpc>
              <a:buSzPct val="25000"/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+mj-lt"/>
              </a:rPr>
              <a:t>Спасибо за работу!    </a:t>
            </a:r>
            <a:endParaRPr lang="ru-RU" sz="2800" i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Адреса ссылок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hlinkClick r:id="rId2"/>
              </a:rPr>
              <a:t>Журнал </a:t>
            </a:r>
            <a:r>
              <a:rPr lang="ru-RU" sz="1600" smtClean="0">
                <a:hlinkClick r:id="rId2"/>
              </a:rPr>
              <a:t>«Муравейник»</a:t>
            </a:r>
          </a:p>
          <a:p>
            <a:r>
              <a:rPr lang="en-US" sz="1600" dirty="0" smtClean="0">
                <a:hlinkClick r:id="rId2"/>
              </a:rPr>
              <a:t>https://photodrum.com/teoriya-tsvetovoj-garmonii/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http://yandex.ru/clck/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http://www.owl.ru/morits/det/secret06.htm</a:t>
            </a:r>
            <a:endParaRPr lang="ru-RU" sz="1600" dirty="0" smtClean="0"/>
          </a:p>
          <a:p>
            <a:r>
              <a:rPr lang="en-US" sz="1600" dirty="0" smtClean="0"/>
              <a:t>http://yandex.ru/clck/jsredir?from=yandex.ru%3Bimages%2Fsearch%3Bimages%3B%3B&amp;text=&amp;etext=8950.pMUC4_usNJefloARNJXcpA886o_poxIyAQasuIBULrtFvwPjDaw0fztaUFRVWDom0mdrNvj2DzV1GRwR7N6oVw.d7809c50a3ca33145946c53dbb7c3e1ed96a6000&amp;uuid=&amp;state=tid_Wvm4RM28ca_MiO4Ne9osTPtpHS9wicjEF5X7fRziVPIHCd9FyQ,,&amp;data=UlNrNmk5WktYejY4cHFySjRXSWhXSjVWV1pIU0NrZktJbUZKbnhlaDRkX1hOSHJKV0hXNldoS0JsNk5NVDN4LW5sWnVfMkVaQzdoVlM5QzRtVFVlRWtYeEdsaVZjUUNYaHUxeE9YVmhyNHBfZlo4RVNvblg2YlA4aDItM3d3NFR6QmdyRnVpTFQyayw,&amp;sign=9beacbf57346546b037d27c74ffc5542&amp;keyno=0&amp;b64e=2&amp;l10n=ru</a:t>
            </a:r>
            <a:endParaRPr lang="ru-RU" sz="1600" dirty="0" smtClean="0"/>
          </a:p>
          <a:p>
            <a:r>
              <a:rPr lang="en-US" sz="1600" dirty="0" smtClean="0"/>
              <a:t>https://yandex.ru/images/search?p=1&amp;source=wiz&amp;text=%D1%80%D0%B8%D1%81%D1%83%D0%BD%D0%BA%D0%B8+%D1%87%D0%B0%D1%80%D1%83%D1%88%D0%B8%D0%BD%D0%B0+%D0%BA%D0%BE%D1%88%D0%BA%D0%B8&amp;pos=54&amp;rpt=simage&amp;img_url=https%3A%2F%2Flavkababuin.com%2Fimage%2Fcache%2Falias%2Ftyupa-tomka-i-soroka-311466%2Ftyupa-tomka-i-soroka-311466-37723-1000x1000.jpg&amp;lr=14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3050"/>
            <a:ext cx="7000924" cy="1162050"/>
          </a:xfrm>
        </p:spPr>
        <p:txBody>
          <a:bodyPr/>
          <a:lstStyle/>
          <a:p>
            <a:pPr algn="ctr"/>
            <a:r>
              <a:rPr lang="ru-RU" sz="2800" dirty="0" smtClean="0"/>
              <a:t>Проблема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1435100"/>
            <a:ext cx="4572032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Кого мы будем рисовать? </a:t>
            </a:r>
          </a:p>
          <a:p>
            <a:endParaRPr lang="ru-RU" sz="2000" dirty="0" smtClean="0"/>
          </a:p>
          <a:p>
            <a:r>
              <a:rPr lang="ru-RU" sz="2000" dirty="0" smtClean="0"/>
              <a:t>Что необычного в названии темы урока?</a:t>
            </a:r>
          </a:p>
          <a:p>
            <a:endParaRPr lang="ru-RU" sz="2000" dirty="0" smtClean="0"/>
          </a:p>
          <a:p>
            <a:r>
              <a:rPr lang="ru-RU" sz="2000" dirty="0" smtClean="0"/>
              <a:t>Какие у вас предположения? </a:t>
            </a:r>
          </a:p>
          <a:p>
            <a:endParaRPr lang="ru-RU" sz="2000" dirty="0" smtClean="0"/>
          </a:p>
          <a:p>
            <a:r>
              <a:rPr lang="ru-RU" sz="2000" dirty="0" smtClean="0"/>
              <a:t>Бывают ли кошки малиновые?</a:t>
            </a:r>
          </a:p>
          <a:p>
            <a:endParaRPr lang="ru-RU" sz="2000" dirty="0" smtClean="0"/>
          </a:p>
          <a:p>
            <a:r>
              <a:rPr lang="ru-RU" sz="2000" dirty="0" smtClean="0"/>
              <a:t>Какие вопросы возникают перед тем, как нарисовать кошку?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s://avatars.mds.yandex.net/get-pdb/985791/d858ec91-04de-4c80-8dff-44c32f02da8b/s1200?webp=fals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5" y="2357430"/>
            <a:ext cx="35004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 любимые питомцы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14414" y="1435100"/>
            <a:ext cx="2251099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Закройте глаза и вспомните, как выглядит ваша кошка (или кот)</a:t>
            </a:r>
            <a:endParaRPr lang="ru-RU" sz="2000" dirty="0"/>
          </a:p>
        </p:txBody>
      </p:sp>
      <p:pic>
        <p:nvPicPr>
          <p:cNvPr id="3" name="Рисунок 2" descr="D:\Все ИЗО Смирнова НВ\Кошка\DSC_0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714860"/>
            <a:ext cx="320759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Все ИЗО Смирнова НВ\Кошка\DSC_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428736"/>
            <a:ext cx="45005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Евгений </a:t>
            </a:r>
            <a:r>
              <a:rPr lang="ru-RU" dirty="0" err="1" smtClean="0"/>
              <a:t>Чарушин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(писатель и художник)</a:t>
            </a:r>
            <a:endParaRPr lang="ru-RU" dirty="0"/>
          </a:p>
        </p:txBody>
      </p:sp>
      <p:pic>
        <p:nvPicPr>
          <p:cNvPr id="10" name="Содержимое 9" descr="https://i.pinimg.com/736x/ee/f0/60/eef0609018e5cdc2e13634c394cc8e2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559069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.labirint.ru/rcimg/25138da70e78a3b1135156aab4ed86dd/1920x1080/comments_pic/1307/1_76d7cd392b0d5e2df3de9951344f1382_1360561865.jpg?13605619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620000" cy="4981575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276350" y="1357298"/>
            <a:ext cx="4010030" cy="47688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057775" y="1357298"/>
            <a:ext cx="3871943" cy="476886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Ю. </a:t>
            </a:r>
            <a:r>
              <a:rPr lang="ru-RU" dirty="0" err="1" smtClean="0"/>
              <a:t>Мориц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1571612"/>
            <a:ext cx="2643206" cy="523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FF804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МАЛИНОВАЯ КОШКА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Марфы на кухне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Стояло лукошко,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котором дремала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Домашняя кошка.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Лукошко стояло,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кошка дремала,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Дремала на дне,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Улыбаясь во сне.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Марфута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спросонок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Пошла к леснику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лукошком,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кошка спала на боку.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Марфута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знала,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кошка в лукошке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Дремала на дне,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Улыбаясь во сне...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Лесник, насыпая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Малину в лукошко,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болтливой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Марфутой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Отвлёкся немножко.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Лесник не заметил,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кошка в лукошке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Дремала на дне,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Улыбаясь во сне...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29124" y="1785926"/>
            <a:ext cx="27146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кошка проснулась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выгнула спину,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пробовать стала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Лесную малину.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Никто не заметил,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кошка в лукошке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Хихикает тихо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чмокает лихо!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Лесник	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Сковородку с грибами приносит,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Марфуту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любезно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Позавтракать просит.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 ними хихикает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Кошка в лукошке-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своё удовольствие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 продовольствие!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Марфута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наелась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Маслятами на год,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кошка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Малиновой стала от ягод.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Малиновый зверь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малиновых лапах,-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Какой благородный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Малиновый запах!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2000239"/>
            <a:ext cx="27146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Подходит </a:t>
            </a:r>
            <a:r>
              <a:rPr lang="ru-RU" dirty="0" err="1" smtClean="0"/>
              <a:t>Марфута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видит в лукошке</a:t>
            </a:r>
            <a:br>
              <a:rPr lang="ru-RU" dirty="0" smtClean="0"/>
            </a:br>
            <a:r>
              <a:rPr lang="ru-RU" dirty="0" smtClean="0"/>
              <a:t>Улыбку усатой</a:t>
            </a:r>
            <a:br>
              <a:rPr lang="ru-RU" dirty="0" smtClean="0"/>
            </a:br>
            <a:r>
              <a:rPr lang="ru-RU" dirty="0" smtClean="0"/>
              <a:t>Малиновой кошки.</a:t>
            </a:r>
            <a:br>
              <a:rPr lang="ru-RU" dirty="0" smtClean="0"/>
            </a:br>
            <a:r>
              <a:rPr lang="ru-RU" dirty="0" smtClean="0"/>
              <a:t>- Таких не бывает!-</a:t>
            </a:r>
            <a:br>
              <a:rPr lang="ru-RU" dirty="0" smtClean="0"/>
            </a:br>
            <a:r>
              <a:rPr lang="ru-RU" dirty="0" err="1" smtClean="0"/>
              <a:t>Марфута</a:t>
            </a:r>
            <a:r>
              <a:rPr lang="ru-RU" dirty="0" smtClean="0"/>
              <a:t> сказала.</a:t>
            </a:r>
            <a:br>
              <a:rPr lang="ru-RU" dirty="0" smtClean="0"/>
            </a:br>
            <a:r>
              <a:rPr lang="ru-RU" dirty="0" smtClean="0"/>
              <a:t>- Такие бывают!-</a:t>
            </a:r>
            <a:br>
              <a:rPr lang="ru-RU" dirty="0" smtClean="0"/>
            </a:br>
            <a:r>
              <a:rPr lang="ru-RU" dirty="0" smtClean="0"/>
              <a:t>Ей кошка сказала</a:t>
            </a:r>
            <a:br>
              <a:rPr lang="ru-RU" dirty="0" smtClean="0"/>
            </a:br>
            <a:r>
              <a:rPr lang="ru-RU" dirty="0" smtClean="0"/>
              <a:t>И гордо</a:t>
            </a:r>
            <a:br>
              <a:rPr lang="ru-RU" dirty="0" smtClean="0"/>
            </a:br>
            <a:r>
              <a:rPr lang="ru-RU" dirty="0" smtClean="0"/>
              <a:t>Малиновый бант завязала!</a:t>
            </a:r>
            <a:endParaRPr lang="ru-RU" dirty="0"/>
          </a:p>
        </p:txBody>
      </p:sp>
      <p:pic>
        <p:nvPicPr>
          <p:cNvPr id="2050" name="Picture 2" descr="http://www.owl.ru/morits/images/det/sec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14487"/>
            <a:ext cx="3786214" cy="4860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3050"/>
            <a:ext cx="4500594" cy="1162050"/>
          </a:xfrm>
        </p:spPr>
        <p:txBody>
          <a:bodyPr/>
          <a:lstStyle/>
          <a:p>
            <a:r>
              <a:rPr lang="ru-RU" sz="3600" dirty="0" smtClean="0"/>
              <a:t>Рассмотрите  фото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428728" y="1435100"/>
            <a:ext cx="2036785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Какой формы и размера мордочка, ушки, лапки, усы, глазки, носик, …</a:t>
            </a:r>
            <a:endParaRPr lang="ru-RU" sz="2000" dirty="0"/>
          </a:p>
        </p:txBody>
      </p:sp>
      <p:pic>
        <p:nvPicPr>
          <p:cNvPr id="3" name="Рисунок 2" descr="D:\Все ИЗО Смирнова НВ\Кошка\Изображение 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00174"/>
            <a:ext cx="375603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00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Тема200</Template>
  <TotalTime>419</TotalTime>
  <Words>348</Words>
  <Application>Microsoft Office PowerPoint</Application>
  <PresentationFormat>Экран (4:3)</PresentationFormat>
  <Paragraphs>99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Тема200</vt:lpstr>
      <vt:lpstr>Малиновая  (и не только)  кошка  (поэтапное рисование, 3 класс)</vt:lpstr>
      <vt:lpstr>Что  нам   понадобится</vt:lpstr>
      <vt:lpstr>Проблема </vt:lpstr>
      <vt:lpstr>Наши  любимые питомцы</vt:lpstr>
      <vt:lpstr>Евгений Чарушин  (писатель и художник)</vt:lpstr>
      <vt:lpstr>Слайд 6</vt:lpstr>
      <vt:lpstr>Ю. Мориц</vt:lpstr>
      <vt:lpstr>Слайд 8</vt:lpstr>
      <vt:lpstr>Рассмотрите  фото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Разукрашивание </vt:lpstr>
      <vt:lpstr>Слайд 22</vt:lpstr>
      <vt:lpstr>Малиновая кошка и Синяя кошка</vt:lpstr>
      <vt:lpstr>Расскажи  о  своей  кошке</vt:lpstr>
      <vt:lpstr>Итог урока</vt:lpstr>
      <vt:lpstr>Адреса ссылок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78</cp:revision>
  <dcterms:modified xsi:type="dcterms:W3CDTF">2022-03-10T17:08:54Z</dcterms:modified>
</cp:coreProperties>
</file>