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69" r:id="rId6"/>
    <p:sldId id="258" r:id="rId7"/>
    <p:sldId id="266" r:id="rId8"/>
    <p:sldId id="259" r:id="rId9"/>
    <p:sldId id="268" r:id="rId10"/>
    <p:sldId id="260" r:id="rId11"/>
    <p:sldId id="264" r:id="rId12"/>
    <p:sldId id="262" r:id="rId13"/>
    <p:sldId id="267" r:id="rId14"/>
    <p:sldId id="261" r:id="rId15"/>
    <p:sldId id="265" r:id="rId16"/>
    <p:sldId id="27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2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3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3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6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3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1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0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6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5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5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ED49-A569-4A46-A976-9F4D7509324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B7C34-37D7-41FB-BA1F-D88D4290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6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slide" Target="slide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451"/>
            <a:ext cx="7772400" cy="714512"/>
          </a:xfrm>
        </p:spPr>
        <p:txBody>
          <a:bodyPr>
            <a:normAutofit/>
          </a:bodyPr>
          <a:lstStyle/>
          <a:p>
            <a:r>
              <a:rPr lang="sah-RU" sz="4400" dirty="0" smtClean="0"/>
              <a:t>МАТЕМАТИКА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551951"/>
          </a:xfrm>
        </p:spPr>
        <p:txBody>
          <a:bodyPr>
            <a:noAutofit/>
          </a:bodyPr>
          <a:lstStyle/>
          <a:p>
            <a:r>
              <a:rPr lang="ru-RU" sz="3600" dirty="0" smtClean="0"/>
              <a:t>2 класс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32857" y="2103120"/>
            <a:ext cx="6100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Готовимся к олимпиаде по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19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783770"/>
            <a:ext cx="8608423" cy="5891349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1800" dirty="0" smtClean="0"/>
              <a:t>Полтора </a:t>
            </a:r>
            <a:r>
              <a:rPr lang="ru-RU" sz="1800" dirty="0"/>
              <a:t>судака стоят полтора рубля. Сколько рублей стоят 13 судаков? </a:t>
            </a:r>
            <a:endParaRPr lang="ru-RU" sz="1800" dirty="0" smtClean="0"/>
          </a:p>
          <a:p>
            <a:pPr marL="514350" indent="-514350" algn="just">
              <a:buAutoNum type="arabicPeriod"/>
            </a:pPr>
            <a:r>
              <a:rPr lang="ru-RU" sz="1800" dirty="0"/>
              <a:t>Бревно распилили на 3 части. Сколько распилов сделали</a:t>
            </a:r>
            <a:r>
              <a:rPr lang="ru-RU" sz="1800" dirty="0" smtClean="0"/>
              <a:t>?</a:t>
            </a:r>
          </a:p>
          <a:p>
            <a:pPr marL="514350" indent="-514350" algn="just">
              <a:buAutoNum type="arabicPeriod"/>
            </a:pPr>
            <a:r>
              <a:rPr lang="ru-RU" sz="1800" dirty="0"/>
              <a:t>Из-под </a:t>
            </a:r>
            <a:r>
              <a:rPr lang="ru-RU" sz="1800" dirty="0" smtClean="0"/>
              <a:t>ворот </a:t>
            </a:r>
            <a:r>
              <a:rPr lang="ru-RU" sz="1800" dirty="0"/>
              <a:t>видно 8 кошачьих лап. Сколько кошек во дворе? </a:t>
            </a:r>
            <a:endParaRPr lang="ru-RU" sz="1800" dirty="0" smtClean="0"/>
          </a:p>
          <a:p>
            <a:pPr marL="514350" indent="-514350" algn="just">
              <a:buAutoNum type="arabicPeriod"/>
            </a:pPr>
            <a:r>
              <a:rPr lang="ru-RU" sz="1800" dirty="0"/>
              <a:t>В двух вазах было поровну конфет. Из первой вазы взяли 16 конфет. Во вторую положили 9 конфет. Потом во вторую положили ещё 7 конфет. В обеих вазах вместе </a:t>
            </a:r>
            <a:r>
              <a:rPr lang="ru-RU" sz="1800" dirty="0" smtClean="0"/>
              <a:t>стало </a:t>
            </a:r>
            <a:r>
              <a:rPr lang="ru-RU" sz="1800" dirty="0"/>
              <a:t>40 конфет. Сколько конфет было в каждой вазе? </a:t>
            </a:r>
            <a:endParaRPr lang="ru-RU" sz="1800" dirty="0" smtClean="0"/>
          </a:p>
          <a:p>
            <a:pPr marL="514350" indent="-514350" algn="just">
              <a:buAutoNum type="arabicPeriod"/>
            </a:pPr>
            <a:r>
              <a:rPr lang="ru-RU" sz="1800" dirty="0"/>
              <a:t>Даша пронумеровала страницы в своей тетради, начиная с первой. При этом ей </a:t>
            </a:r>
            <a:r>
              <a:rPr lang="ru-RU" sz="1800" dirty="0" smtClean="0"/>
              <a:t>пришлось </a:t>
            </a:r>
            <a:r>
              <a:rPr lang="ru-RU" sz="1800" dirty="0"/>
              <a:t>написать 39 цифр. Сколько страниц она пронумеровала? </a:t>
            </a:r>
            <a:endParaRPr lang="ru-RU" sz="1800" dirty="0" smtClean="0"/>
          </a:p>
          <a:p>
            <a:pPr marL="514350" indent="-514350" algn="just">
              <a:buAutoNum type="arabicPeriod"/>
            </a:pPr>
            <a:r>
              <a:rPr lang="ru-RU" sz="1800" dirty="0" smtClean="0"/>
              <a:t>Сколько </a:t>
            </a:r>
            <a:r>
              <a:rPr lang="ru-RU" sz="1800" dirty="0"/>
              <a:t>яиц </a:t>
            </a:r>
            <a:r>
              <a:rPr lang="ru-RU" sz="1800" dirty="0" smtClean="0"/>
              <a:t>можно </a:t>
            </a:r>
            <a:r>
              <a:rPr lang="ru-RU" sz="1800" dirty="0"/>
              <a:t>съесть натощак? 1, много или 0</a:t>
            </a:r>
            <a:r>
              <a:rPr lang="ru-RU" sz="1800" dirty="0" smtClean="0"/>
              <a:t>?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800" dirty="0"/>
              <a:t>Три девочки на вопрос, по сколько им лет ответили так.  Маша: «Мне вместе с Наташей 21 год», Наташа: «Я моложе Тамары на 4 года</a:t>
            </a:r>
            <a:r>
              <a:rPr lang="ru-RU" sz="1800" dirty="0" smtClean="0"/>
              <a:t>», Тамара </a:t>
            </a:r>
            <a:r>
              <a:rPr lang="ru-RU" sz="1800" dirty="0"/>
              <a:t>:    « Нам троим вместе 34 года». Сколько лет каждой из девочек? </a:t>
            </a:r>
          </a:p>
          <a:p>
            <a:pPr marL="514350" indent="-514350" algn="just">
              <a:buAutoNum type="arabicPeriod"/>
            </a:pPr>
            <a:r>
              <a:rPr lang="ru-RU" sz="1800" dirty="0"/>
              <a:t>Три одинаковых арбуза надо разделить поровну между четырьмя детьми. Как это сделать, выполнив наименьшее число разрезов? </a:t>
            </a:r>
            <a:endParaRPr lang="ru-RU" sz="1800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800" dirty="0"/>
              <a:t>В одном ряду 8 камешков на расстоянии 2см один от другого. В другом ряду 15 камешков на расстоянии 1 см один от другого. Какой ряд длиннее?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800" dirty="0"/>
              <a:t>В комнате 4 угла. В каждом углу сидит кошка. Напротив каждой кошки сидят по три кошки. Сколько всего кошек в комнате?</a:t>
            </a:r>
          </a:p>
          <a:p>
            <a:pPr marL="514350" indent="-514350" algn="just">
              <a:buAutoNum type="arabicPeriod"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8412" y="135374"/>
            <a:ext cx="4690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Логические задачи (задачи на смекалку</a:t>
            </a:r>
            <a:r>
              <a:rPr lang="ru-RU" sz="2000" dirty="0" smtClean="0">
                <a:solidFill>
                  <a:srgbClr val="FF0000"/>
                </a:solidFill>
              </a:rPr>
              <a:t>):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9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08" y="335429"/>
            <a:ext cx="8611737" cy="53717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11. Две </a:t>
            </a:r>
            <a:r>
              <a:rPr lang="ru-RU" sz="1800" dirty="0"/>
              <a:t>девочки шли в парк, им повстречались ещё 5 подруг. Сколько всего девочек шли в парк</a:t>
            </a:r>
            <a:r>
              <a:rPr lang="ru-RU" sz="1800" dirty="0" smtClean="0"/>
              <a:t>?</a:t>
            </a:r>
          </a:p>
          <a:p>
            <a:pPr marL="0" indent="0" algn="just">
              <a:buNone/>
            </a:pPr>
            <a:r>
              <a:rPr lang="ru-RU" sz="1800" dirty="0" smtClean="0"/>
              <a:t>12. </a:t>
            </a:r>
            <a:r>
              <a:rPr lang="ru-RU" sz="1800" dirty="0"/>
              <a:t>На руках 10 пальцев. Сколько пальцев на 10 руках?</a:t>
            </a:r>
          </a:p>
          <a:p>
            <a:pPr marL="0" indent="0" algn="just">
              <a:buNone/>
            </a:pPr>
            <a:r>
              <a:rPr lang="ru-RU" sz="1800" dirty="0" smtClean="0"/>
              <a:t>13. </a:t>
            </a:r>
            <a:r>
              <a:rPr lang="ru-RU" sz="1800" dirty="0"/>
              <a:t>На дереве сидели три птички. К ним прилетели ещё две птички. Кот подкрался и схватил одну птичку. Сколько птичек осталось на ветке?</a:t>
            </a:r>
          </a:p>
          <a:p>
            <a:pPr marL="0" indent="0" algn="just">
              <a:buNone/>
            </a:pPr>
            <a:r>
              <a:rPr lang="ru-RU" sz="1800" dirty="0" smtClean="0"/>
              <a:t>14. </a:t>
            </a:r>
            <a:r>
              <a:rPr lang="ru-RU" sz="1800" dirty="0"/>
              <a:t>В стакан, кружку и чашку налили молоко, простоквашу и кефир. В кружке не кефир. В чашке не кефир, и не простокваша. Что куда налили?</a:t>
            </a:r>
          </a:p>
          <a:p>
            <a:pPr marL="0" indent="0" algn="just">
              <a:buNone/>
            </a:pPr>
            <a:r>
              <a:rPr lang="ru-RU" sz="1800" dirty="0" smtClean="0"/>
              <a:t>15. </a:t>
            </a:r>
            <a:r>
              <a:rPr lang="ru-RU" sz="1800" dirty="0"/>
              <a:t>Нужно упаковать несколько книг. Если их связать по две, то останется одна лишняя книга, если по три, то – две книги, если по четыре, останется три книги. Найди наименьшее число книг, которое нужно упаковать.</a:t>
            </a:r>
          </a:p>
          <a:p>
            <a:pPr marL="0" indent="0" algn="just">
              <a:buNone/>
            </a:pPr>
            <a:r>
              <a:rPr lang="ru-RU" sz="1800" dirty="0" smtClean="0"/>
              <a:t>16. </a:t>
            </a:r>
            <a:r>
              <a:rPr lang="ru-RU" sz="1800" dirty="0"/>
              <a:t>Запиши число 7 четырьмя тройками и знаками действий.</a:t>
            </a:r>
          </a:p>
          <a:p>
            <a:pPr marL="0" indent="0" algn="just">
              <a:buNone/>
            </a:pPr>
            <a:r>
              <a:rPr lang="ru-RU" sz="1800" dirty="0" smtClean="0"/>
              <a:t>17. </a:t>
            </a:r>
            <a:r>
              <a:rPr lang="ru-RU" sz="1800" dirty="0"/>
              <a:t>Сколько девочек в этом классе?</a:t>
            </a:r>
          </a:p>
          <a:p>
            <a:pPr marL="0" indent="0" algn="just">
              <a:buNone/>
            </a:pPr>
            <a:r>
              <a:rPr lang="ru-RU" sz="1800" dirty="0"/>
              <a:t>"Сколько девочек в вашем классе? - спросил Яша у Гали. Галя, подумав немного, ответила: "Если отнять от наибольшего двузначного числа число, записанное двумя восьмёрками, и к полученному результату прибавить наименьшее двузначное число, то как раз получится число девочек в нашем классе</a:t>
            </a:r>
            <a:r>
              <a:rPr lang="ru-RU" sz="1800" dirty="0" smtClean="0"/>
              <a:t>.«</a:t>
            </a:r>
          </a:p>
          <a:p>
            <a:pPr marL="0" indent="0" algn="just">
              <a:buNone/>
            </a:pPr>
            <a:r>
              <a:rPr lang="ru-RU" sz="1800" dirty="0" smtClean="0"/>
              <a:t>18. </a:t>
            </a:r>
            <a:r>
              <a:rPr lang="ru-RU" sz="1800" dirty="0"/>
              <a:t>Горело 7 лампочек. 3 из них погасили. Сколько лампочек осталось?</a:t>
            </a:r>
          </a:p>
          <a:p>
            <a:pPr marL="0" indent="0" algn="just">
              <a:buNone/>
            </a:pPr>
            <a:r>
              <a:rPr lang="ru-RU" sz="1800" dirty="0" smtClean="0"/>
              <a:t>19. </a:t>
            </a:r>
            <a:r>
              <a:rPr lang="ru-RU" sz="1800" dirty="0"/>
              <a:t>Сколько концов у 4 палок</a:t>
            </a:r>
            <a:r>
              <a:rPr lang="ru-RU" sz="1800" dirty="0" smtClean="0"/>
              <a:t>?</a:t>
            </a:r>
          </a:p>
          <a:p>
            <a:pPr marL="0" indent="0" algn="just">
              <a:buNone/>
            </a:pPr>
            <a:r>
              <a:rPr lang="ru-RU" sz="1800" dirty="0" smtClean="0"/>
              <a:t>20. </a:t>
            </a:r>
            <a:r>
              <a:rPr lang="ru-RU" sz="1800" dirty="0"/>
              <a:t>Мама купила воздушные шарики и разделила их поровну между Сашей и Петей. Саше достались шарики четырех разных цветов, каждого цвета по три штуки. Сколько шариков купила мама?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8411" y="0"/>
            <a:ext cx="4690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Логические задачи (задачи на смекалку</a:t>
            </a:r>
            <a:r>
              <a:rPr lang="ru-RU" sz="2000" dirty="0" smtClean="0">
                <a:solidFill>
                  <a:srgbClr val="FF0000"/>
                </a:solidFill>
              </a:rPr>
              <a:t>):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837714" y="101677"/>
            <a:ext cx="757646" cy="23375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1" y="802941"/>
            <a:ext cx="8720918" cy="58571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1. </a:t>
            </a:r>
            <a:r>
              <a:rPr lang="ru-RU" sz="2000" dirty="0"/>
              <a:t>В трёхэтажном доме жили три котёнка: белый, чёрный и рыжий. Котята с первого и второго этажей не были чёрными. Белый котёнок жил не на первом этаже. Какой котёнок на каком этаже жил? </a:t>
            </a:r>
          </a:p>
          <a:p>
            <a:pPr marL="0" indent="0" algn="just">
              <a:buNone/>
            </a:pPr>
            <a:r>
              <a:rPr lang="ru-RU" sz="2000" dirty="0" smtClean="0"/>
              <a:t> 2. </a:t>
            </a:r>
            <a:r>
              <a:rPr lang="ru-RU" sz="2000" dirty="0"/>
              <a:t>Катя, Галя и Оля, играя, спрятали по игрушке. Они играли с медвежонком, зайчиком и слоником. Известно, что Катя не прятала зайчика, а Оля не прятала ни зайчика, ни медвежонка. У кого какая игрушка? </a:t>
            </a:r>
          </a:p>
          <a:p>
            <a:pPr marL="0" indent="0" algn="just">
              <a:buNone/>
            </a:pPr>
            <a:r>
              <a:rPr lang="ru-RU" sz="2000" dirty="0" smtClean="0"/>
              <a:t>3. </a:t>
            </a:r>
            <a:r>
              <a:rPr lang="ru-RU" sz="2000" dirty="0"/>
              <a:t>В соревновании по бегу Антон, Володя и Серёжа заняли три места. Какое место занял каждый из них, если Володя занял не второе и не третье, а Серёжа – не третье?</a:t>
            </a:r>
          </a:p>
          <a:p>
            <a:pPr marL="0" indent="0" algn="just">
              <a:buNone/>
            </a:pPr>
            <a:r>
              <a:rPr lang="ru-RU" sz="2000" dirty="0" smtClean="0"/>
              <a:t>4. </a:t>
            </a:r>
            <a:r>
              <a:rPr lang="ru-RU" sz="2000" dirty="0"/>
              <a:t>В трёхэтажном доме жили три котёнка: белый, чёрный и рыжий. Котята с первого и второго этажей не были чёрными. Белый котёнок жил не на первом этаже. Какой котенок, на каком этаже жил? </a:t>
            </a:r>
            <a:endParaRPr lang="ru-RU" sz="2000" dirty="0" smtClean="0"/>
          </a:p>
          <a:p>
            <a:pPr marL="0" indent="0" algn="just" fontAlgn="t">
              <a:buNone/>
            </a:pPr>
            <a:r>
              <a:rPr lang="ru-RU" sz="2000" dirty="0" smtClean="0"/>
              <a:t>5. </a:t>
            </a:r>
            <a:r>
              <a:rPr lang="ru-RU" sz="2000" dirty="0"/>
              <a:t>Видеоканалы Светы, Карины и Марка называются Фикс, </a:t>
            </a:r>
            <a:r>
              <a:rPr lang="ru-RU" sz="2000" dirty="0" err="1"/>
              <a:t>Найс</a:t>
            </a:r>
            <a:r>
              <a:rPr lang="ru-RU" sz="2000" dirty="0"/>
              <a:t> и Атом.</a:t>
            </a:r>
            <a:br>
              <a:rPr lang="ru-RU" sz="2000" dirty="0"/>
            </a:br>
            <a:r>
              <a:rPr lang="ru-RU" sz="2000" dirty="0"/>
              <a:t>Больше всего подписчиков у канала </a:t>
            </a:r>
            <a:r>
              <a:rPr lang="ru-RU" sz="2000" dirty="0" err="1"/>
              <a:t>Найс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Канал Карины не называется Атом. У канала Карины и канала Марка вместе меньше подписчиков, чем у канала Светы.</a:t>
            </a:r>
          </a:p>
          <a:p>
            <a:pPr marL="0" indent="0" algn="just" fontAlgn="t">
              <a:buNone/>
            </a:pPr>
            <a:r>
              <a:rPr lang="ru-RU" sz="2000" dirty="0"/>
              <a:t>Кто назвал свой канал «Атом»?</a:t>
            </a: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49116" y="144379"/>
            <a:ext cx="547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Задачи, решаемые таблицей.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9116" y="144379"/>
            <a:ext cx="547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Задачи, решаемые таблицей.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4" y="530771"/>
            <a:ext cx="847526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Оксану, Нику, Лизу и Юлю известно следующее: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Лиза не самая высокая и носит платье в горошек.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Оксана не с краю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девочка с косичками любит кошек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Юля стоит рядом с Лизой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Самая высокая девочка ухаживает за гигантской улиткой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Ника любит собак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Подпиши имя каждой девочке и соедини стрелкой с её животным.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07" y="3820522"/>
            <a:ext cx="5133277" cy="2792210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537" y="627797"/>
            <a:ext cx="8674768" cy="62302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1. </a:t>
            </a:r>
            <a:r>
              <a:rPr lang="ru-RU" sz="1800" dirty="0"/>
              <a:t>Есть прямоугольник со сторонами 9 см и 6 см. Начерти его, раздели на три любые квадрата. </a:t>
            </a:r>
          </a:p>
          <a:p>
            <a:pPr marL="0" indent="0">
              <a:buNone/>
            </a:pPr>
            <a:r>
              <a:rPr lang="ru-RU" sz="1800" dirty="0" smtClean="0"/>
              <a:t>2. </a:t>
            </a:r>
            <a:r>
              <a:rPr lang="ru-RU" sz="1800" dirty="0"/>
              <a:t>Какие из данных фигур являются ломаными?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3. </a:t>
            </a:r>
            <a:r>
              <a:rPr lang="ru-RU" sz="1800" dirty="0"/>
              <a:t>Назовите четыре геометрические фигуры, размещённые внутри каждого квадрата. Проследите за тем, как изменяется расположение четырёх фигур в первых трёх квадратах. Заполните пустые клетки. Объясните, на основании чего вы это сделали.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4. </a:t>
            </a:r>
            <a:r>
              <a:rPr lang="ru-RU" sz="1800" dirty="0"/>
              <a:t>Квадрат со стороной 1м разрезали на квадратики со стороной 1 см и выстроили их в один ряд в виде полосы шириной 1см. Какой длины получилась полоса?</a:t>
            </a:r>
          </a:p>
          <a:p>
            <a:pPr marL="0" indent="0">
              <a:buNone/>
            </a:pP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5. Дан </a:t>
            </a:r>
            <a:r>
              <a:rPr lang="ru-RU" sz="2100" dirty="0"/>
              <a:t>прямоугольник длиной 8 см и шириной 4 см.</a:t>
            </a:r>
            <a:br>
              <a:rPr lang="ru-RU" sz="2100" dirty="0"/>
            </a:br>
            <a:r>
              <a:rPr lang="ru-RU" sz="2100" dirty="0"/>
              <a:t>Как провести в этом прямоугольнике отрезок, чтобы </a:t>
            </a:r>
            <a:r>
              <a:rPr lang="ru-RU" sz="2100" dirty="0" smtClean="0"/>
              <a:t>получилось:</a:t>
            </a:r>
          </a:p>
          <a:p>
            <a:pPr marL="0" indent="0">
              <a:buNone/>
            </a:pPr>
            <a:r>
              <a:rPr lang="ru-RU" sz="2100" dirty="0" smtClean="0"/>
              <a:t>1</a:t>
            </a:r>
            <a:r>
              <a:rPr lang="ru-RU" sz="2100" dirty="0"/>
              <a:t>) Два треугольника.</a:t>
            </a:r>
          </a:p>
          <a:p>
            <a:pPr marL="0" indent="0">
              <a:buNone/>
            </a:pPr>
            <a:r>
              <a:rPr lang="ru-RU" sz="2100" dirty="0" smtClean="0"/>
              <a:t>2</a:t>
            </a:r>
            <a:r>
              <a:rPr lang="ru-RU" sz="2100" dirty="0"/>
              <a:t>) Два квадрата.</a:t>
            </a:r>
          </a:p>
          <a:p>
            <a:pPr marL="0" indent="0">
              <a:buNone/>
            </a:pPr>
            <a:r>
              <a:rPr lang="ru-RU" sz="2100" dirty="0" smtClean="0"/>
              <a:t>3</a:t>
            </a:r>
            <a:r>
              <a:rPr lang="ru-RU" sz="2100" dirty="0"/>
              <a:t>) Два прямоугольника, но не квадрата.</a:t>
            </a:r>
          </a:p>
          <a:p>
            <a:pPr marL="0" indent="0">
              <a:buNone/>
            </a:pPr>
            <a:r>
              <a:rPr lang="ru-RU" sz="2100" dirty="0" smtClean="0"/>
              <a:t> </a:t>
            </a:r>
            <a:r>
              <a:rPr lang="ru-RU" sz="2100" dirty="0"/>
              <a:t>4) Треугольник и четырёхугольник.</a:t>
            </a:r>
          </a:p>
          <a:p>
            <a:pPr marL="0" indent="0">
              <a:buNone/>
            </a:pPr>
            <a:r>
              <a:rPr lang="ru-RU" sz="2100" dirty="0" smtClean="0"/>
              <a:t>5</a:t>
            </a:r>
            <a:r>
              <a:rPr lang="ru-RU" sz="2100" dirty="0"/>
              <a:t>) Треугольник и пятиугольник.</a:t>
            </a:r>
          </a:p>
          <a:p>
            <a:pPr marL="0" indent="0" algn="just">
              <a:buNone/>
            </a:pPr>
            <a:endParaRPr lang="ru-RU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2971799" y="64214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Геометрические задания.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715" y="1129817"/>
            <a:ext cx="2857707" cy="630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028" y="2484157"/>
            <a:ext cx="4496371" cy="1057970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751" y="1105469"/>
            <a:ext cx="8638180" cy="547275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800" dirty="0" smtClean="0"/>
              <a:t>Четыре </a:t>
            </a:r>
            <a:r>
              <a:rPr lang="ru-RU" sz="1800" dirty="0"/>
              <a:t>друга поделили между собой поровну 7 пакетов фруктовых соков ёмкостью 1л, 2л, 3л, 4л, 5л, 6л, 7л. Как они это сделали</a:t>
            </a:r>
            <a:r>
              <a:rPr lang="ru-RU" sz="18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800" dirty="0"/>
              <a:t>Весы находятся в равновесии. На одной чашке весов 2 морковки и 1 яблоко, а на другой – </a:t>
            </a:r>
            <a:r>
              <a:rPr lang="ru-RU" sz="1800" dirty="0" smtClean="0"/>
              <a:t>1 </a:t>
            </a:r>
            <a:r>
              <a:rPr lang="ru-RU" sz="1800" dirty="0"/>
              <a:t>морковка и 2 яблока. Что легче: морковка или яблоко </a:t>
            </a:r>
            <a:r>
              <a:rPr lang="ru-RU" sz="1800" dirty="0" smtClean="0"/>
              <a:t>?</a:t>
            </a:r>
            <a:r>
              <a:rPr lang="ru-RU" sz="1800" dirty="0"/>
              <a:t> </a:t>
            </a:r>
            <a:endParaRPr lang="ru-RU" sz="1800" dirty="0" smtClean="0"/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774635" y="354842"/>
            <a:ext cx="571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Задачи на взвешивание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633" y="8597"/>
            <a:ext cx="571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Задачи </a:t>
            </a:r>
            <a:r>
              <a:rPr lang="ru-RU" altLang="ru-RU" sz="2400" dirty="0" smtClean="0">
                <a:solidFill>
                  <a:srgbClr val="FF0000"/>
                </a:solidFill>
              </a:rPr>
              <a:t>на внимание.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911" y="354929"/>
            <a:ext cx="8689857" cy="650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GothamProLight"/>
              </a:rPr>
              <a:t>Даша </a:t>
            </a:r>
            <a:r>
              <a:rPr lang="ru-RU" sz="2000" dirty="0">
                <a:solidFill>
                  <a:srgbClr val="000000"/>
                </a:solidFill>
                <a:latin typeface="GothamProLight"/>
              </a:rPr>
              <a:t>и Маша пошли в кино, по пути они нашли 2 рубля. Сколько бы денег нашли девочки, если бы они еще взяли с собой Олю</a:t>
            </a:r>
            <a:r>
              <a:rPr lang="ru-RU" sz="2000" dirty="0" smtClean="0">
                <a:solidFill>
                  <a:srgbClr val="000000"/>
                </a:solidFill>
                <a:latin typeface="GothamProLight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/>
              <a:t>Из деревни Мышки в деревню Кошки вышел Никита, а ему навстречу, из деревни Кошки в деревню Мышки, выехала на велосипеде Ира. Кто из детей был ближе к деревне Кошки, когда они встретились</a:t>
            </a:r>
            <a:r>
              <a:rPr lang="ru-RU" sz="20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/>
              <a:t>Представьте, что у Вас 5 палочек. Сколько станет палочек, если разломать две из них на половинки</a:t>
            </a:r>
            <a:r>
              <a:rPr lang="ru-RU" sz="20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/>
              <a:t>На столе стояли четыре стакана с киселём. Миша выпил один стакан киселя и поставил стакан на место. Сколько теперь стаканов стоит на столе</a:t>
            </a:r>
            <a:r>
              <a:rPr lang="ru-RU" sz="20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/>
              <a:t>В одной семье у каждой из двух сестёр по три брата. Сколько всего детей в семье</a:t>
            </a:r>
            <a:r>
              <a:rPr lang="ru-RU" sz="20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/>
              <a:t>У крышки четырёхугольного стола отпилили один угол. Сколько углов стало у крышки?</a:t>
            </a: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7746274" y="166358"/>
            <a:ext cx="757646" cy="303904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Готовые материалы:</a:t>
            </a:r>
            <a:endParaRPr lang="ru-RU" sz="3200" dirty="0"/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822347"/>
              </p:ext>
            </p:extLst>
          </p:nvPr>
        </p:nvGraphicFramePr>
        <p:xfrm>
          <a:off x="313614" y="1799585"/>
          <a:ext cx="2541768" cy="214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Презентация" showAsIcon="1" r:id="rId3" imgW="914400" imgH="771480" progId="PowerPoint.Show.12">
                  <p:embed/>
                </p:oleObj>
              </mc:Choice>
              <mc:Fallback>
                <p:oleObj name="Презентация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614" y="1799585"/>
                        <a:ext cx="2541768" cy="2144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491" y="416061"/>
            <a:ext cx="8420076" cy="4963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hlinkClick r:id="rId2" action="ppaction://hlinksldjump"/>
              </a:rPr>
              <a:t>1.Числовые ряды, закономерность, последовательность, аналогии.</a:t>
            </a:r>
            <a:endParaRPr lang="ru-RU" sz="2400" dirty="0">
              <a:hlinkClick r:id="" action="ppaction://hlinkshowjump?jump=nextslide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4491" y="1173707"/>
            <a:ext cx="7886700" cy="496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hlinkClick r:id="rId3" action="ppaction://hlinksldjump"/>
              </a:rPr>
              <a:t>2. Магический квадрат.</a:t>
            </a:r>
            <a:endParaRPr lang="ru-RU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14491" y="1807404"/>
            <a:ext cx="7886700" cy="496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hlinkClick r:id="rId4" action="ppaction://hlinksldjump"/>
              </a:rPr>
              <a:t>3</a:t>
            </a:r>
            <a:r>
              <a:rPr lang="ru-RU" sz="2400" dirty="0" smtClean="0">
                <a:hlinkClick r:id="rId4" action="ppaction://hlinksldjump"/>
              </a:rPr>
              <a:t>. Логические задачи (задачи на смекалку).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4491" y="2441101"/>
            <a:ext cx="7886700" cy="59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hlinkClick r:id="rId5" action="ppaction://hlinksldjump"/>
              </a:rPr>
              <a:t>4</a:t>
            </a:r>
            <a:r>
              <a:rPr lang="ru-RU" sz="2400" dirty="0" smtClean="0">
                <a:hlinkClick r:id="rId5" action="ppaction://hlinksldjump"/>
              </a:rPr>
              <a:t>. Математические ребусы.</a:t>
            </a:r>
            <a:endParaRPr lang="ru-RU" sz="2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4491" y="3103083"/>
            <a:ext cx="7886700" cy="59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hlinkClick r:id="rId6" action="ppaction://hlinksldjump"/>
              </a:rPr>
              <a:t>5</a:t>
            </a:r>
            <a:r>
              <a:rPr lang="ru-RU" sz="2400" dirty="0" smtClean="0">
                <a:hlinkClick r:id="rId6" action="ppaction://hlinksldjump"/>
              </a:rPr>
              <a:t>. Геометрические задания.</a:t>
            </a:r>
            <a:endParaRPr lang="ru-RU" sz="24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14491" y="3730164"/>
            <a:ext cx="7886700" cy="59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hlinkClick r:id="rId7" action="ppaction://hlinksldjump"/>
              </a:rPr>
              <a:t>6</a:t>
            </a:r>
            <a:r>
              <a:rPr lang="ru-RU" sz="2400" dirty="0" smtClean="0">
                <a:hlinkClick r:id="rId7" action="ppaction://hlinksldjump"/>
              </a:rPr>
              <a:t>. Задания на внимание (ловушки).</a:t>
            </a:r>
            <a:endParaRPr lang="ru-RU" sz="24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14491" y="4374041"/>
            <a:ext cx="7886700" cy="59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hlinkClick r:id="rId8" action="ppaction://hlinksldjump"/>
              </a:rPr>
              <a:t>7.Задачи на классификацию.</a:t>
            </a:r>
            <a:endParaRPr lang="ru-RU" sz="24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4491" y="5001122"/>
            <a:ext cx="7886700" cy="59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hlinkClick r:id="rId9" action="ppaction://hlinksldjump"/>
              </a:rPr>
              <a:t>8</a:t>
            </a:r>
            <a:r>
              <a:rPr lang="ru-RU" sz="2400" dirty="0" smtClean="0">
                <a:hlinkClick r:id="rId9" action="ppaction://hlinksldjump"/>
              </a:rPr>
              <a:t>. Задачи на взвешивания.</a:t>
            </a:r>
            <a:endParaRPr lang="ru-RU" sz="24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14491" y="5628203"/>
            <a:ext cx="7886700" cy="59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hlinkClick r:id="rId10" action="ppaction://hlinksldjump"/>
              </a:rPr>
              <a:t>9</a:t>
            </a:r>
            <a:r>
              <a:rPr lang="ru-RU" sz="2400" dirty="0" smtClean="0">
                <a:hlinkClick r:id="rId10" action="ppaction://hlinksldjump"/>
              </a:rPr>
              <a:t>. Задачи на время.</a:t>
            </a:r>
            <a:endParaRPr lang="ru-RU" sz="24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14491" y="6220383"/>
            <a:ext cx="7886700" cy="59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hlinkClick r:id="rId11" action="ppaction://hlinksldjump"/>
              </a:rPr>
              <a:t>10. Готовые материалы.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41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634610" y="166358"/>
            <a:ext cx="4312099" cy="59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Математические ребусы.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883073"/>
            <a:ext cx="3713375" cy="2819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486" y="1270581"/>
            <a:ext cx="4956514" cy="4613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803" y="3826626"/>
            <a:ext cx="4137845" cy="2867454"/>
          </a:xfrm>
          <a:prstGeom prst="rect">
            <a:avLst/>
          </a:prstGeom>
        </p:spPr>
      </p:pic>
      <p:sp>
        <p:nvSpPr>
          <p:cNvPr id="2" name="Управляющая кнопка: назад 1">
            <a:hlinkClick r:id="rId6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226939"/>
              </p:ext>
            </p:extLst>
          </p:nvPr>
        </p:nvGraphicFramePr>
        <p:xfrm>
          <a:off x="2523033" y="5281635"/>
          <a:ext cx="2061713" cy="1739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Презентация" showAsIcon="1" r:id="rId3" imgW="914400" imgH="771480" progId="PowerPoint.Show.12">
                  <p:embed/>
                </p:oleObj>
              </mc:Choice>
              <mc:Fallback>
                <p:oleObj name="Презентация" showAsIcon="1" r:id="rId3" imgW="914400" imgH="771480" progId="PowerPoint.Show.12">
                  <p:embed/>
                  <p:pic>
                    <p:nvPicPr>
                      <p:cNvPr id="4" name="Объект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3033" y="5281635"/>
                        <a:ext cx="2061713" cy="1739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2634611" y="507552"/>
            <a:ext cx="4312099" cy="59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Математические ребусы.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35656"/>
              </p:ext>
            </p:extLst>
          </p:nvPr>
        </p:nvGraphicFramePr>
        <p:xfrm>
          <a:off x="5157952" y="5315187"/>
          <a:ext cx="2021947" cy="1706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Презентация" showAsIcon="1" r:id="rId5" imgW="914400" imgH="771480" progId="PowerPoint.Show.12">
                  <p:embed/>
                </p:oleObj>
              </mc:Choice>
              <mc:Fallback>
                <p:oleObj name="Презентация" showAsIcon="1" r:id="rId5" imgW="914400" imgH="771480" progId="PowerPoint.Show.12">
                  <p:embed/>
                  <p:pic>
                    <p:nvPicPr>
                      <p:cNvPr id="6" name="Объект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7952" y="5315187"/>
                        <a:ext cx="2021947" cy="1706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24096"/>
          <a:stretch/>
        </p:blipFill>
        <p:spPr>
          <a:xfrm>
            <a:off x="990295" y="1303704"/>
            <a:ext cx="6939053" cy="3977931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9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139" y="797342"/>
            <a:ext cx="859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6666"/>
                </a:solidFill>
                <a:latin typeface="Roboto"/>
              </a:rPr>
              <a:t>Заполните </a:t>
            </a:r>
            <a:r>
              <a:rPr lang="ru-RU" dirty="0">
                <a:solidFill>
                  <a:srgbClr val="666666"/>
                </a:solidFill>
                <a:latin typeface="Roboto"/>
              </a:rPr>
              <a:t>таблицы так, чтобы в каждой таблице все суммы чисел в строках, столбцах и диагоналях были равны.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767" y="3380988"/>
            <a:ext cx="5878608" cy="1573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69" y="195943"/>
            <a:ext cx="886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Магические квадраты.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9238"/>
              </p:ext>
            </p:extLst>
          </p:nvPr>
        </p:nvGraphicFramePr>
        <p:xfrm>
          <a:off x="859811" y="1789259"/>
          <a:ext cx="1091820" cy="1097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6" marR="91436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4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570249"/>
              </p:ext>
            </p:extLst>
          </p:nvPr>
        </p:nvGraphicFramePr>
        <p:xfrm>
          <a:off x="2429303" y="1789260"/>
          <a:ext cx="1255593" cy="1097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74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8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2" marR="91432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7" marB="45717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2" marR="91432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495587"/>
              </p:ext>
            </p:extLst>
          </p:nvPr>
        </p:nvGraphicFramePr>
        <p:xfrm>
          <a:off x="4090114" y="1751955"/>
          <a:ext cx="1346184" cy="1171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1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1" marB="45721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21" marB="45721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1" marB="4572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1" marB="45721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21" marB="45721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679" y="1751955"/>
            <a:ext cx="1219594" cy="1314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73" y="3439077"/>
            <a:ext cx="1432247" cy="15150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491" y="1710756"/>
            <a:ext cx="1290554" cy="1254268"/>
          </a:xfrm>
          <a:prstGeom prst="rect">
            <a:avLst/>
          </a:prstGeom>
        </p:spPr>
      </p:pic>
      <p:graphicFrame>
        <p:nvGraphicFramePr>
          <p:cNvPr id="13" name="Объект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68895"/>
              </p:ext>
            </p:extLst>
          </p:nvPr>
        </p:nvGraphicFramePr>
        <p:xfrm>
          <a:off x="3234332" y="5125261"/>
          <a:ext cx="2327739" cy="196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Презентация" showAsIcon="1" r:id="rId7" imgW="914400" imgH="771480" progId="PowerPoint.Show.12">
                  <p:embed/>
                </p:oleObj>
              </mc:Choice>
              <mc:Fallback>
                <p:oleObj name="Презентация" showAsIcon="1" r:id="rId7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4332" y="5125261"/>
                        <a:ext cx="2327739" cy="196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Управляющая кнопка: назад 14">
            <a:hlinkClick r:id="rId9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875211"/>
            <a:ext cx="8647611" cy="5898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1</a:t>
            </a:r>
            <a:r>
              <a:rPr lang="ru-RU" sz="1800" dirty="0" smtClean="0"/>
              <a:t>. Из </a:t>
            </a:r>
            <a:r>
              <a:rPr lang="ru-RU" sz="1800" dirty="0"/>
              <a:t>чисел 21, 19, 30,25, 12, 7, 15, 6, 27 подберите такие числа, сумма которых будет равна 50.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2. </a:t>
            </a:r>
            <a:r>
              <a:rPr lang="ru-RU" sz="1800" dirty="0"/>
              <a:t>Установи правило, по которому составлен </a:t>
            </a:r>
            <a:r>
              <a:rPr lang="ru-RU" sz="1800" dirty="0" smtClean="0"/>
              <a:t>данный </a:t>
            </a:r>
            <a:r>
              <a:rPr lang="ru-RU" sz="1800" dirty="0"/>
              <a:t>ряд чисел, и продолжи его, записав ещё 3 числа:</a:t>
            </a:r>
          </a:p>
          <a:p>
            <a:pPr marL="0" indent="0" algn="just">
              <a:buNone/>
            </a:pPr>
            <a:r>
              <a:rPr lang="ru-RU" sz="1800" dirty="0" smtClean="0"/>
              <a:t>                                           3</a:t>
            </a:r>
            <a:r>
              <a:rPr lang="ru-RU" sz="1800" dirty="0"/>
              <a:t>, 5, 9, 15, 23, …, …, … 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3. </a:t>
            </a:r>
            <a:r>
              <a:rPr lang="ru-RU" sz="1800" dirty="0"/>
              <a:t>Поставь между числами знаки (+/-) так, чтобы получилось равенство:</a:t>
            </a:r>
          </a:p>
          <a:p>
            <a:pPr marL="0" indent="0" algn="just">
              <a:buNone/>
            </a:pPr>
            <a:r>
              <a:rPr lang="ru-RU" sz="1800" dirty="0"/>
              <a:t>                       </a:t>
            </a:r>
            <a:r>
              <a:rPr lang="ru-RU" sz="1800" dirty="0" smtClean="0"/>
              <a:t>                      </a:t>
            </a:r>
            <a:r>
              <a:rPr lang="ru-RU" sz="1800" dirty="0"/>
              <a:t>1   10   5   7    8 = </a:t>
            </a:r>
            <a:r>
              <a:rPr lang="ru-RU" sz="1800" dirty="0" smtClean="0"/>
              <a:t>21</a:t>
            </a:r>
          </a:p>
          <a:p>
            <a:pPr marL="0" indent="0" algn="just">
              <a:buNone/>
            </a:pPr>
            <a:r>
              <a:rPr lang="ru-RU" sz="1800" dirty="0" smtClean="0"/>
              <a:t>4. </a:t>
            </a:r>
            <a:r>
              <a:rPr lang="ru-RU" sz="1800" dirty="0"/>
              <a:t>Поставь между цифрами знаки «+» или «-» так, чтобы в результате получились равенства.</a:t>
            </a:r>
          </a:p>
          <a:p>
            <a:pPr marL="0" indent="0">
              <a:buNone/>
            </a:pPr>
            <a:r>
              <a:rPr lang="ru-RU" sz="1800" dirty="0" smtClean="0"/>
              <a:t>                                             1   </a:t>
            </a:r>
            <a:r>
              <a:rPr lang="ru-RU" sz="1800" dirty="0"/>
              <a:t>2   3   4   5 = 5</a:t>
            </a:r>
          </a:p>
          <a:p>
            <a:pPr marL="0" indent="0">
              <a:buNone/>
            </a:pPr>
            <a:r>
              <a:rPr lang="ru-RU" sz="1800" dirty="0" smtClean="0"/>
              <a:t>                                             1   2   </a:t>
            </a:r>
            <a:r>
              <a:rPr lang="ru-RU" sz="1800" dirty="0"/>
              <a:t>3   4   5 = </a:t>
            </a:r>
            <a:r>
              <a:rPr lang="ru-RU" sz="1800" dirty="0" smtClean="0"/>
              <a:t>41</a:t>
            </a:r>
          </a:p>
          <a:p>
            <a:pPr marL="0" indent="0">
              <a:buNone/>
            </a:pPr>
            <a:r>
              <a:rPr lang="ru-RU" sz="1800" dirty="0" smtClean="0"/>
              <a:t>5. </a:t>
            </a:r>
            <a:r>
              <a:rPr lang="ru-RU" sz="1800" dirty="0"/>
              <a:t>Сумма двух чисел равна 25. Одно из них на 7 больше другого. Какие это числа?</a:t>
            </a:r>
          </a:p>
          <a:p>
            <a:pPr marL="0" indent="0">
              <a:buNone/>
            </a:pPr>
            <a:r>
              <a:rPr lang="ru-RU" sz="1800" dirty="0" smtClean="0"/>
              <a:t>6. </a:t>
            </a:r>
            <a:r>
              <a:rPr lang="ru-RU" sz="1800" dirty="0"/>
              <a:t>Записано 99 чисел: 1, 2, 3, …, 98, 99. Сколько раз в записи встречается цифра 5?</a:t>
            </a:r>
          </a:p>
          <a:p>
            <a:pPr marL="0" indent="0">
              <a:buNone/>
            </a:pPr>
            <a:r>
              <a:rPr lang="ru-RU" sz="1800" dirty="0" smtClean="0"/>
              <a:t>7. </a:t>
            </a:r>
            <a:r>
              <a:rPr lang="ru-RU" sz="1900" dirty="0"/>
              <a:t>Поставь между цифрами знаки «+» или «-» так, чтобы в результате получилось равенство.</a:t>
            </a:r>
          </a:p>
          <a:p>
            <a:pPr marL="0" indent="0">
              <a:buNone/>
            </a:pPr>
            <a:r>
              <a:rPr lang="ru-RU" sz="1900" dirty="0" smtClean="0"/>
              <a:t>                                        1    </a:t>
            </a:r>
            <a:r>
              <a:rPr lang="ru-RU" sz="1900" dirty="0"/>
              <a:t>2     3     4     5 = 54</a:t>
            </a:r>
          </a:p>
          <a:p>
            <a:pPr marL="0" indent="0">
              <a:buNone/>
            </a:pPr>
            <a:r>
              <a:rPr lang="ru-RU" sz="1800" dirty="0" smtClean="0"/>
              <a:t>8. </a:t>
            </a:r>
            <a:r>
              <a:rPr lang="ru-RU" sz="1800" dirty="0"/>
              <a:t>Пользуясь только сложением, запиши число 28 при помощи пяти </a:t>
            </a:r>
            <a:r>
              <a:rPr lang="ru-RU" sz="1800" dirty="0" smtClean="0"/>
              <a:t>двоек.</a:t>
            </a: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22069" y="195943"/>
            <a:ext cx="886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Числовые ряды, закономерность, последовательность, аналогии.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112034" y="6300057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805218"/>
            <a:ext cx="8648976" cy="5923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9. </a:t>
            </a:r>
            <a:r>
              <a:rPr lang="ru-RU" sz="1800" dirty="0"/>
              <a:t>Сумма трёх чётных чисел равна 12. Напиши эти числа, если известно, что слагаемые не равны между собой.</a:t>
            </a:r>
          </a:p>
          <a:p>
            <a:pPr marL="0" indent="0">
              <a:buNone/>
            </a:pPr>
            <a:r>
              <a:rPr lang="ru-RU" sz="1800" dirty="0" smtClean="0"/>
              <a:t>10. </a:t>
            </a:r>
            <a:r>
              <a:rPr lang="ru-RU" sz="1800" dirty="0"/>
              <a:t>Продолжи ряд чисел: 7, 9, 16, 25, 41, </a:t>
            </a:r>
            <a:r>
              <a:rPr lang="ru-RU" sz="1800" dirty="0" smtClean="0"/>
              <a:t>...</a:t>
            </a:r>
          </a:p>
          <a:p>
            <a:pPr marL="0" indent="0">
              <a:buNone/>
            </a:pPr>
            <a:r>
              <a:rPr lang="ru-RU" sz="1800" dirty="0" smtClean="0"/>
              <a:t>11. </a:t>
            </a:r>
            <a:r>
              <a:rPr lang="ru-RU" sz="1800" dirty="0"/>
              <a:t>Написано 99 чисел: 1, 2, 3, :.98, </a:t>
            </a:r>
            <a:r>
              <a:rPr lang="ru-RU" sz="1800" dirty="0" smtClean="0"/>
              <a:t>99. Сколько </a:t>
            </a:r>
            <a:r>
              <a:rPr lang="ru-RU" sz="1800" dirty="0"/>
              <a:t>раз в записи чисел встречается цифра 5?</a:t>
            </a:r>
          </a:p>
          <a:p>
            <a:pPr marL="0" indent="0" algn="just">
              <a:buNone/>
            </a:pPr>
            <a:r>
              <a:rPr lang="ru-RU" sz="1800" dirty="0" smtClean="0"/>
              <a:t>12. </a:t>
            </a:r>
            <a:r>
              <a:rPr lang="ru-RU" sz="1800" dirty="0"/>
              <a:t>Сумма двух чисел равна 25. Одно из них на 7 больше другого. Какие это числа. Обведи правильный ответ.</a:t>
            </a:r>
          </a:p>
          <a:p>
            <a:pPr marL="0" indent="0" algn="just">
              <a:buNone/>
            </a:pPr>
            <a:r>
              <a:rPr lang="ru-RU" sz="1800" dirty="0" smtClean="0"/>
              <a:t>13. 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14. </a:t>
            </a:r>
            <a:r>
              <a:rPr lang="ru-RU" sz="1800" dirty="0"/>
              <a:t>Напиши, как одним действием при помощи 5 единиц получить 100?</a:t>
            </a:r>
          </a:p>
          <a:p>
            <a:pPr marL="0" indent="0" algn="just">
              <a:buNone/>
            </a:pPr>
            <a:r>
              <a:rPr lang="ru-RU" sz="1800" dirty="0" smtClean="0"/>
              <a:t>15. </a:t>
            </a:r>
            <a:r>
              <a:rPr lang="ru-RU" sz="1800" dirty="0"/>
              <a:t>Установи правило, по которому составлен данный ряд чисел, и продолжи его, записав ещё 3 числа:</a:t>
            </a:r>
          </a:p>
          <a:p>
            <a:pPr marL="0" indent="0" algn="ctr">
              <a:buNone/>
            </a:pPr>
            <a:r>
              <a:rPr lang="ru-RU" sz="1800" dirty="0"/>
              <a:t>3,  5,  9,  15,  23, ___,  ___,  </a:t>
            </a:r>
            <a:r>
              <a:rPr lang="ru-RU" sz="1800" dirty="0" smtClean="0"/>
              <a:t>___.</a:t>
            </a:r>
          </a:p>
          <a:p>
            <a:pPr marL="0" indent="0" algn="just">
              <a:buNone/>
            </a:pPr>
            <a:r>
              <a:rPr lang="ru-RU" sz="1800" dirty="0" smtClean="0"/>
              <a:t>16. </a:t>
            </a:r>
            <a:r>
              <a:rPr lang="ru-RU" sz="1800" dirty="0"/>
              <a:t>Было 9 листов бумаги. Некоторые из них разрезали на три части. Всего стало 15 листов. Сколько листов бумаги разрезали?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22069" y="195943"/>
            <a:ext cx="886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Числовые ряды, закономерность, последовательность, аналогии.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3206" y="2974159"/>
            <a:ext cx="38057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Определи, какие цифры пропущены.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А9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66775" y="1790700"/>
            <a:ext cx="447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3206" y="3521986"/>
            <a:ext cx="71673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Б4                      А = ______________               Б = 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8029301" y="6109958"/>
            <a:ext cx="757646" cy="491250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1046747"/>
            <a:ext cx="8621486" cy="5589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1.</a:t>
            </a:r>
            <a:r>
              <a:rPr lang="ru-RU" dirty="0"/>
              <a:t> </a:t>
            </a:r>
            <a:r>
              <a:rPr lang="ru-RU" sz="1800" dirty="0"/>
              <a:t>6 картофелин сварились за 30 минут. За сколько минут сварилось одна картофелина?</a:t>
            </a:r>
            <a:r>
              <a:rPr lang="ru-RU" sz="1800" dirty="0" smtClean="0"/>
              <a:t>  </a:t>
            </a:r>
          </a:p>
          <a:p>
            <a:pPr marL="0" indent="0" algn="just">
              <a:buNone/>
            </a:pPr>
            <a:r>
              <a:rPr lang="ru-RU" sz="1800" dirty="0" smtClean="0"/>
              <a:t>2. </a:t>
            </a:r>
            <a:r>
              <a:rPr lang="ru-RU" sz="1800" dirty="0"/>
              <a:t>Боря гостил в деревне неделю и 2 дня. Сколько всего дней гостил Боря в деревне?</a:t>
            </a:r>
          </a:p>
          <a:p>
            <a:pPr marL="0" indent="0" algn="just">
              <a:buNone/>
            </a:pPr>
            <a:r>
              <a:rPr lang="ru-RU" sz="1800" dirty="0" smtClean="0"/>
              <a:t>3. </a:t>
            </a:r>
            <a:r>
              <a:rPr lang="ru-RU" sz="1800" dirty="0"/>
              <a:t>Если в 12 часов ночи идёт дождь, то можно ли ожидать, что через 72 часа будет солнечная погода?</a:t>
            </a:r>
          </a:p>
          <a:p>
            <a:pPr marL="0" indent="0" algn="just">
              <a:buNone/>
            </a:pPr>
            <a:r>
              <a:rPr lang="ru-RU" sz="1800" dirty="0" smtClean="0"/>
              <a:t>4. </a:t>
            </a:r>
            <a:r>
              <a:rPr lang="ru-RU" sz="1800" dirty="0"/>
              <a:t>На одной чаше весов 5 одинаковых яблок и 3 одинаковые груши, на другой чаше – </a:t>
            </a:r>
            <a:r>
              <a:rPr lang="ru-RU" sz="1800" dirty="0" smtClean="0"/>
              <a:t>таких </a:t>
            </a:r>
            <a:r>
              <a:rPr lang="ru-RU" sz="1800" dirty="0"/>
              <a:t>же яблока и 4 такие же груши. Весы находятся в равновесии. Что легче: яблоко или груша? </a:t>
            </a:r>
          </a:p>
          <a:p>
            <a:pPr marL="0" indent="0" algn="just">
              <a:buNone/>
            </a:pPr>
            <a:r>
              <a:rPr lang="ru-RU" sz="1800" dirty="0" smtClean="0"/>
              <a:t>5. </a:t>
            </a:r>
            <a:r>
              <a:rPr lang="ru-RU" sz="1800" dirty="0"/>
              <a:t>Назвать 5 дней недели, не пользуясь указанием чисел месяца и не называя дней недели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6. </a:t>
            </a:r>
            <a:r>
              <a:rPr lang="ru-RU" sz="1800" dirty="0"/>
              <a:t>Сестре 4 года, а брату 6 лет. Сколько лет будет брату, когда сестре исполнится 6 лет?</a:t>
            </a:r>
          </a:p>
          <a:p>
            <a:pPr marL="0" indent="0" algn="just">
              <a:buNone/>
            </a:pPr>
            <a:r>
              <a:rPr lang="ru-RU" sz="1800" dirty="0" smtClean="0"/>
              <a:t>7. </a:t>
            </a:r>
            <a:r>
              <a:rPr lang="ru-RU" sz="1800" dirty="0"/>
              <a:t>Сегодня Оля сложила свой возраст и возраст сестры, у нее получилось 10. Какой будет сумма их возрастов через год</a:t>
            </a:r>
            <a:r>
              <a:rPr lang="ru-RU" sz="1800" dirty="0" smtClean="0"/>
              <a:t>?</a:t>
            </a:r>
          </a:p>
          <a:p>
            <a:pPr marL="0" indent="0" algn="just">
              <a:buNone/>
            </a:pPr>
            <a:r>
              <a:rPr lang="ru-RU" sz="1800" dirty="0" smtClean="0"/>
              <a:t>8. </a:t>
            </a:r>
            <a:r>
              <a:rPr lang="ru-RU" sz="1800" dirty="0"/>
              <a:t>Во сколько раз один час больше, чем 15 минут</a:t>
            </a:r>
            <a:r>
              <a:rPr lang="ru-RU" sz="1800" dirty="0" smtClean="0"/>
              <a:t>?</a:t>
            </a:r>
          </a:p>
          <a:p>
            <a:pPr marL="0" indent="0" algn="just">
              <a:buNone/>
            </a:pPr>
            <a:r>
              <a:rPr lang="ru-RU" sz="1800" dirty="0" smtClean="0"/>
              <a:t>9. </a:t>
            </a:r>
            <a:r>
              <a:rPr lang="ru-RU" sz="1800" dirty="0"/>
              <a:t>У Кати вчера был день рождения. Завтра будет пятница. В какой день недели был день рождения Кати ?</a:t>
            </a: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22069" y="195943"/>
            <a:ext cx="886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Задачи на время.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8490" y="922193"/>
            <a:ext cx="857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10. Бабушке </a:t>
            </a:r>
            <a:r>
              <a:rPr lang="ru-RU" dirty="0"/>
              <a:t>и внучке вместе 82 года. Внучке 12 лет. На сколько лет бабушка старше внучки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069" y="195943"/>
            <a:ext cx="886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Задачи на время.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7746274" y="166358"/>
            <a:ext cx="757646" cy="473722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1915</Words>
  <Application>Microsoft Office PowerPoint</Application>
  <PresentationFormat>Экран (4:3)</PresentationFormat>
  <Paragraphs>139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GothamProLight</vt:lpstr>
      <vt:lpstr>Roboto</vt:lpstr>
      <vt:lpstr>Times New Roman</vt:lpstr>
      <vt:lpstr>Тема Office</vt:lpstr>
      <vt:lpstr>Презентация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Готовые материалы: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1</dc:creator>
  <cp:lastModifiedBy>1</cp:lastModifiedBy>
  <cp:revision>63</cp:revision>
  <dcterms:created xsi:type="dcterms:W3CDTF">2021-12-01T03:28:02Z</dcterms:created>
  <dcterms:modified xsi:type="dcterms:W3CDTF">2022-03-01T12:54:37Z</dcterms:modified>
</cp:coreProperties>
</file>