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6" r:id="rId2"/>
    <p:sldId id="256" r:id="rId3"/>
    <p:sldId id="279" r:id="rId4"/>
    <p:sldId id="257" r:id="rId5"/>
    <p:sldId id="259" r:id="rId6"/>
    <p:sldId id="316" r:id="rId7"/>
    <p:sldId id="261" r:id="rId8"/>
    <p:sldId id="278" r:id="rId9"/>
    <p:sldId id="307" r:id="rId10"/>
    <p:sldId id="317" r:id="rId11"/>
    <p:sldId id="285" r:id="rId12"/>
    <p:sldId id="311" r:id="rId13"/>
    <p:sldId id="310" r:id="rId14"/>
    <p:sldId id="312" r:id="rId15"/>
    <p:sldId id="313" r:id="rId16"/>
    <p:sldId id="292" r:id="rId17"/>
    <p:sldId id="318" r:id="rId18"/>
    <p:sldId id="296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9" autoAdjust="0"/>
    <p:restoredTop sz="94660"/>
  </p:normalViewPr>
  <p:slideViewPr>
    <p:cSldViewPr>
      <p:cViewPr>
        <p:scale>
          <a:sx n="75" d="100"/>
          <a:sy n="75" d="100"/>
        </p:scale>
        <p:origin x="-1656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A26AB-4D29-4BDD-8F4E-102F80C7390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09C77-D6C6-4A0C-A235-EB421D6F91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83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02624" cy="3456383"/>
          </a:xfrm>
        </p:spPr>
        <p:txBody>
          <a:bodyPr>
            <a:noAutofit/>
          </a:bodyPr>
          <a:lstStyle/>
          <a:p>
            <a:r>
              <a:rPr lang="ru-RU" sz="4000" dirty="0"/>
              <a:t>Математику,  друзья,</a:t>
            </a:r>
            <a:br>
              <a:rPr lang="ru-RU" sz="4000" dirty="0"/>
            </a:br>
            <a:r>
              <a:rPr lang="ru-RU" sz="4000" dirty="0"/>
              <a:t>Не любить никак нельзя.</a:t>
            </a:r>
            <a:br>
              <a:rPr lang="ru-RU" sz="4000" dirty="0"/>
            </a:br>
            <a:r>
              <a:rPr lang="ru-RU" sz="4000" dirty="0"/>
              <a:t>Очень строгая наука, </a:t>
            </a:r>
            <a:br>
              <a:rPr lang="ru-RU" sz="4000" dirty="0"/>
            </a:br>
            <a:r>
              <a:rPr lang="ru-RU" sz="4000" dirty="0"/>
              <a:t>Очень точная наука, </a:t>
            </a:r>
            <a:br>
              <a:rPr lang="ru-RU" sz="4000" dirty="0"/>
            </a:br>
            <a:r>
              <a:rPr lang="ru-RU" sz="4000" dirty="0"/>
              <a:t>Интересная наука –</a:t>
            </a:r>
            <a:br>
              <a:rPr lang="ru-RU" sz="4000" dirty="0"/>
            </a:br>
            <a:r>
              <a:rPr lang="ru-RU" sz="4000" dirty="0"/>
              <a:t>Это математика!</a:t>
            </a:r>
            <a:br>
              <a:rPr lang="ru-RU" sz="4000" dirty="0"/>
            </a:br>
            <a:endParaRPr lang="ru-RU" sz="4000" dirty="0">
              <a:solidFill>
                <a:srgbClr val="FF3399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4221088"/>
            <a:ext cx="6400800" cy="1752600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Тема урока      </a:t>
            </a:r>
            <a:r>
              <a:rPr lang="ru-RU" sz="4000" dirty="0" smtClean="0"/>
              <a:t> </a:t>
            </a:r>
            <a:r>
              <a:rPr lang="ru-RU" sz="6000" dirty="0" smtClean="0"/>
              <a:t>Площадь.                Формула площади прямоугольника.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926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1" y="1000108"/>
            <a:ext cx="3494192" cy="5021180"/>
          </a:xfrm>
          <a:prstGeom prst="rect">
            <a:avLst/>
          </a:prstGeom>
          <a:noFill/>
        </p:spPr>
        <p:txBody>
          <a:bodyPr wrap="none">
            <a:prstTxWarp prst="textCanDown">
              <a:avLst>
                <a:gd name="adj" fmla="val 7533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ЧТО?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КАК?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ГДЕ?</a:t>
            </a:r>
            <a:endParaRPr lang="ru-RU" sz="5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928670"/>
            <a:ext cx="457203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</a:t>
            </a:r>
            <a:r>
              <a:rPr lang="ru-RU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ПЛОЩАДЬ?</a:t>
            </a:r>
            <a:endParaRPr lang="ru-RU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4810" y="2924944"/>
            <a:ext cx="52253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Как </a:t>
            </a:r>
            <a:r>
              <a:rPr lang="ru-RU" sz="40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находить ПЛОЩАДЬ.</a:t>
            </a:r>
            <a:endParaRPr lang="ru-RU" sz="40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3909" y="4613292"/>
            <a:ext cx="50325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Где </a:t>
            </a:r>
            <a:r>
              <a:rPr lang="ru-RU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применить ФОРМУЛУ ПЛОЩАДИ.</a:t>
            </a:r>
            <a:endParaRPr lang="ru-RU" sz="4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042988" y="1628775"/>
            <a:ext cx="720725" cy="7207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851275" y="2636838"/>
            <a:ext cx="1441450" cy="2952750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292725" y="3357563"/>
            <a:ext cx="1441450" cy="2232025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732588" y="4149725"/>
            <a:ext cx="1441450" cy="1439863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55650" y="2565400"/>
            <a:ext cx="15700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1 кв. ед.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851275" y="2636838"/>
            <a:ext cx="720725" cy="7921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572000" y="2636838"/>
            <a:ext cx="720725" cy="7921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851275" y="3429000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572000" y="3429000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292725" y="3357563"/>
            <a:ext cx="720725" cy="7921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6011863" y="3357563"/>
            <a:ext cx="720725" cy="7921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3851275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572000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5292725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6011863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6732588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451725" y="4149725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3851275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4572000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5292725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011863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6732588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7451725" y="4868863"/>
            <a:ext cx="720725" cy="7207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12" name="Rectangle 28"/>
          <p:cNvSpPr txBox="1"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5505450"/>
          </a:xfrm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787900" y="1268413"/>
            <a:ext cx="3378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F41D0C"/>
                </a:solidFill>
              </a:rPr>
              <a:t>S = 18 </a:t>
            </a:r>
            <a:r>
              <a:rPr lang="ru-RU" sz="4800" dirty="0" err="1">
                <a:solidFill>
                  <a:srgbClr val="F41D0C"/>
                </a:solidFill>
              </a:rPr>
              <a:t>кв.ед</a:t>
            </a:r>
            <a:r>
              <a:rPr lang="ru-RU" sz="4000" dirty="0">
                <a:solidFill>
                  <a:srgbClr val="F41D0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123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5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 animBg="1"/>
      <p:bldP spid="16400" grpId="0" animBg="1"/>
      <p:bldP spid="16401" grpId="0" animBg="1"/>
      <p:bldP spid="16402" grpId="0" animBg="1"/>
      <p:bldP spid="16403" grpId="0" animBg="1"/>
      <p:bldP spid="16404" grpId="0" animBg="1"/>
      <p:bldP spid="16405" grpId="0" animBg="1"/>
      <p:bldP spid="16406" grpId="0" animBg="1"/>
      <p:bldP spid="16407" grpId="0" animBg="1"/>
      <p:bldP spid="16408" grpId="0" animBg="1"/>
      <p:bldP spid="16409" grpId="0" animBg="1"/>
      <p:bldP spid="16410" grpId="0" animBg="1"/>
      <p:bldP spid="16411" grpId="0" animBg="1"/>
      <p:bldP spid="16412" grpId="1" animBg="1"/>
      <p:bldP spid="164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50825" y="3429000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50825" y="4149725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971550" y="4149725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971550" y="1989138"/>
            <a:ext cx="720725" cy="7191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971550" y="2708275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250825" y="1989138"/>
            <a:ext cx="720725" cy="7191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50825" y="2708275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971550" y="3429000"/>
            <a:ext cx="720725" cy="7191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059113" y="2708275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3779838" y="2708275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4500563" y="3429000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3779838" y="1989138"/>
            <a:ext cx="720725" cy="719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3059113" y="1989138"/>
            <a:ext cx="720725" cy="719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5219700" y="3429000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5219700" y="2708275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4500563" y="2708275"/>
            <a:ext cx="720725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1692275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2411413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3132138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3851275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4572000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6011863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5292725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6732588" y="5589588"/>
            <a:ext cx="720725" cy="719137"/>
          </a:xfrm>
          <a:prstGeom prst="rect">
            <a:avLst/>
          </a:prstGeom>
          <a:solidFill>
            <a:srgbClr val="FF0D0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7451725" y="1989138"/>
            <a:ext cx="720725" cy="719137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0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solidFill>
                  <a:schemeClr val="tx1"/>
                </a:solidFill>
                <a:latin typeface="Times New Roman" pitchFamily="18" charset="0"/>
              </a:rPr>
              <a:t>РАВНОВЕЛИКИЕ   ФИГУРЫ</a:t>
            </a:r>
          </a:p>
        </p:txBody>
      </p:sp>
      <p:sp>
        <p:nvSpPr>
          <p:cNvPr id="22562" name="Rectangle 34"/>
          <p:cNvSpPr>
            <a:spLocks noChangeArrowheads="1"/>
          </p:cNvSpPr>
          <p:nvPr/>
        </p:nvSpPr>
        <p:spPr bwMode="auto">
          <a:xfrm>
            <a:off x="8172450" y="1989138"/>
            <a:ext cx="720725" cy="719137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8172450" y="2708275"/>
            <a:ext cx="720725" cy="719138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8172450" y="3429000"/>
            <a:ext cx="720725" cy="719138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6732588" y="1989138"/>
            <a:ext cx="720725" cy="719137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8172450" y="4149725"/>
            <a:ext cx="720725" cy="719138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7" name="Rectangle 39"/>
          <p:cNvSpPr>
            <a:spLocks noChangeArrowheads="1"/>
          </p:cNvSpPr>
          <p:nvPr/>
        </p:nvSpPr>
        <p:spPr bwMode="auto">
          <a:xfrm>
            <a:off x="7451725" y="4149725"/>
            <a:ext cx="720725" cy="719138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68" name="Rectangle 40"/>
          <p:cNvSpPr>
            <a:spLocks noChangeArrowheads="1"/>
          </p:cNvSpPr>
          <p:nvPr/>
        </p:nvSpPr>
        <p:spPr bwMode="auto">
          <a:xfrm>
            <a:off x="6732588" y="4149725"/>
            <a:ext cx="720725" cy="719138"/>
          </a:xfrm>
          <a:prstGeom prst="rect">
            <a:avLst/>
          </a:prstGeom>
          <a:solidFill>
            <a:srgbClr val="00A8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2411413" y="4437063"/>
            <a:ext cx="3073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S = 8 </a:t>
            </a:r>
            <a:r>
              <a:rPr lang="ru-RU" sz="4800" dirty="0" err="1">
                <a:solidFill>
                  <a:schemeClr val="tx1"/>
                </a:solidFill>
              </a:rPr>
              <a:t>кв.ед</a:t>
            </a:r>
            <a:r>
              <a:rPr lang="ru-RU" sz="4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076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0" grpId="0"/>
      <p:bldP spid="225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5688013"/>
          </a:xfrm>
        </p:spPr>
        <p:txBody>
          <a:bodyPr/>
          <a:lstStyle/>
          <a:p>
            <a:r>
              <a:rPr lang="ru-RU" sz="7200">
                <a:latin typeface="Times New Roman" pitchFamily="18" charset="0"/>
              </a:rPr>
              <a:t>Фигуры, имеющие равную площадь, называются</a:t>
            </a:r>
            <a:br>
              <a:rPr lang="ru-RU" sz="7200">
                <a:latin typeface="Times New Roman" pitchFamily="18" charset="0"/>
              </a:rPr>
            </a:br>
            <a:r>
              <a:rPr lang="ru-RU" sz="7200">
                <a:latin typeface="Times New Roman" pitchFamily="18" charset="0"/>
              </a:rPr>
              <a:t> </a:t>
            </a:r>
            <a:r>
              <a:rPr lang="ru-RU" sz="7200" b="1" i="1">
                <a:solidFill>
                  <a:srgbClr val="0000CC"/>
                </a:solidFill>
                <a:latin typeface="Times New Roman" pitchFamily="18" charset="0"/>
              </a:rPr>
              <a:t>равновеликими.</a:t>
            </a:r>
          </a:p>
        </p:txBody>
      </p:sp>
    </p:spTree>
    <p:extLst>
      <p:ext uri="{BB962C8B-B14F-4D97-AF65-F5344CB8AC3E}">
        <p14:creationId xmlns:p14="http://schemas.microsoft.com/office/powerpoint/2010/main" val="349348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Rectangle 6"/>
          <p:cNvSpPr>
            <a:spLocks noGrp="1" noChangeArrowheads="1"/>
          </p:cNvSpPr>
          <p:nvPr>
            <p:ph type="title"/>
          </p:nvPr>
        </p:nvSpPr>
        <p:spPr>
          <a:xfrm>
            <a:off x="250825" y="908050"/>
            <a:ext cx="8229600" cy="4321175"/>
          </a:xfrm>
        </p:spPr>
        <p:txBody>
          <a:bodyPr/>
          <a:lstStyle/>
          <a:p>
            <a:r>
              <a:rPr lang="en-US" sz="22000" b="1" i="1">
                <a:solidFill>
                  <a:srgbClr val="0000CC"/>
                </a:solidFill>
                <a:latin typeface="Times New Roman" pitchFamily="18" charset="0"/>
              </a:rPr>
              <a:t>S = a</a:t>
            </a:r>
            <a:r>
              <a:rPr lang="en-US" sz="22000" b="1" i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·b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23850" y="5229225"/>
            <a:ext cx="8353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/>
              <a:t>Формула площади прямоугольника</a:t>
            </a:r>
          </a:p>
        </p:txBody>
      </p:sp>
    </p:spTree>
    <p:extLst>
      <p:ext uri="{BB962C8B-B14F-4D97-AF65-F5344CB8AC3E}">
        <p14:creationId xmlns:p14="http://schemas.microsoft.com/office/powerpoint/2010/main" val="90044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4001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Надежда\Рабочий стол\j03433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700808"/>
            <a:ext cx="4032448" cy="419561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Рефлексия</a:t>
            </a: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Закончи предложение: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 узнал…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 научился…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Мне понравилось…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 затруднялся…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Мое настроение…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№ </a:t>
            </a:r>
            <a:r>
              <a:rPr lang="ru-RU" smtClean="0"/>
              <a:t>568, </a:t>
            </a:r>
            <a:r>
              <a:rPr lang="en-US" smtClean="0"/>
              <a:t>569</a:t>
            </a:r>
            <a:endParaRPr lang="ru-RU" dirty="0" smtClean="0"/>
          </a:p>
          <a:p>
            <a:r>
              <a:rPr lang="ru-RU" dirty="0" smtClean="0"/>
              <a:t>П.21 стр. 138-140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91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908720"/>
            <a:ext cx="687399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3399"/>
                </a:solidFill>
                <a:effectLst/>
              </a:rPr>
              <a:t>Спасибо за урок 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3399"/>
              </a:solidFill>
              <a:effectLst/>
            </a:endParaRPr>
          </a:p>
        </p:txBody>
      </p:sp>
      <p:pic>
        <p:nvPicPr>
          <p:cNvPr id="5122" name="Picture 2" descr="C:\Documents and Settings\Надежда\Рабочий стол\0013_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420888"/>
            <a:ext cx="3312368" cy="2400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Надежда\Рабочий стол\863707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573" y="3977680"/>
            <a:ext cx="3840427" cy="28803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93610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Ребята, послушайте, какая тишина!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Это в школе начались уроки.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Мы не будем тратить время зря </a:t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И приступим все к работе.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Устный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innerShdw blurRad="749300" dist="990600" dir="11400000">
                    <a:prstClr val="black">
                      <a:alpha val="40000"/>
                    </a:prstClr>
                  </a:innerShdw>
                </a:effectLst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счет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innerShdw blurRad="749300" dist="990600" dir="11400000">
                    <a:prstClr val="black">
                      <a:alpha val="40000"/>
                    </a:prstClr>
                  </a:innerShdw>
                </a:effectLst>
              </a:rPr>
              <a:t> 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innerShdw blurRad="749300" dist="990600" dir="11400000">
                  <a:prstClr val="black">
                    <a:alpha val="40000"/>
                  </a:prst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1676" y="980728"/>
            <a:ext cx="3840224" cy="792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39 : 13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75992" y="1960228"/>
            <a:ext cx="3840224" cy="8927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240 : 40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83080" y="3140968"/>
            <a:ext cx="38402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23 </a:t>
            </a:r>
            <a:r>
              <a:rPr lang="ru-RU" sz="3200" dirty="0">
                <a:solidFill>
                  <a:schemeClr val="tx1"/>
                </a:solidFill>
              </a:rPr>
              <a:t>-</a:t>
            </a:r>
            <a:r>
              <a:rPr lang="ru-RU" sz="3200" dirty="0" smtClean="0">
                <a:solidFill>
                  <a:schemeClr val="tx1"/>
                </a:solidFill>
              </a:rPr>
              <a:t> 14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83080" y="4293096"/>
            <a:ext cx="3840224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60 : 5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71676" y="5409232"/>
            <a:ext cx="3840224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150 : 10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0536" y="476672"/>
            <a:ext cx="417646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400 - 382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0536" y="1844824"/>
            <a:ext cx="417646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90 - 69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0536" y="3212976"/>
            <a:ext cx="4176464" cy="9361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18 + 9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91904" y="4581128"/>
            <a:ext cx="4176464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17 * 2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9552" y="657424"/>
            <a:ext cx="295232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39 : 13 =</a:t>
            </a:r>
            <a:r>
              <a:rPr lang="ru-RU" sz="3200" b="1" dirty="0" smtClean="0">
                <a:solidFill>
                  <a:schemeClr val="tx1"/>
                </a:solidFill>
              </a:rPr>
              <a:t> 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06352" y="1894384"/>
            <a:ext cx="295232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240 : 40 = </a:t>
            </a:r>
            <a:r>
              <a:rPr lang="ru-RU" sz="3200" b="1" dirty="0" smtClean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06352" y="3127772"/>
            <a:ext cx="295232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23 – 14 = </a:t>
            </a:r>
            <a:r>
              <a:rPr lang="ru-RU" sz="3200" b="1" dirty="0" smtClean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09552" y="4365104"/>
            <a:ext cx="295232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60 : 5 = </a:t>
            </a:r>
            <a:r>
              <a:rPr lang="ru-RU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92176" y="5558160"/>
            <a:ext cx="295232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150 : 10 = 15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67896" y="1061120"/>
            <a:ext cx="295232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400 – 382 = </a:t>
            </a:r>
            <a:r>
              <a:rPr lang="ru-RU" sz="3200" b="1" dirty="0" smtClean="0">
                <a:solidFill>
                  <a:schemeClr val="tx1"/>
                </a:solidFill>
              </a:rPr>
              <a:t>18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71344" y="2255168"/>
            <a:ext cx="295232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90 – 69 = </a:t>
            </a:r>
            <a:r>
              <a:rPr lang="ru-RU" sz="3200" b="1" dirty="0" smtClean="0">
                <a:solidFill>
                  <a:schemeClr val="tx1"/>
                </a:solidFill>
              </a:rPr>
              <a:t>21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71344" y="3501008"/>
            <a:ext cx="2952328" cy="8640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18 + 9 = </a:t>
            </a:r>
            <a:r>
              <a:rPr lang="ru-RU" sz="3200" b="1" dirty="0" smtClean="0">
                <a:solidFill>
                  <a:schemeClr val="tx1"/>
                </a:solidFill>
              </a:rPr>
              <a:t>27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771344" y="4694064"/>
            <a:ext cx="2952328" cy="8640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17 ∙ 2 = </a:t>
            </a:r>
            <a:r>
              <a:rPr lang="ru-RU" sz="3200" b="1" dirty="0" smtClean="0">
                <a:solidFill>
                  <a:schemeClr val="tx1"/>
                </a:solidFill>
              </a:rPr>
              <a:t>34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88640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</a:t>
            </a:r>
            <a:r>
              <a:rPr lang="ru-RU" sz="3600" dirty="0" smtClean="0"/>
              <a:t>Найдите периметр фигуры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00808"/>
            <a:ext cx="2952328" cy="1872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1700808"/>
            <a:ext cx="2016224" cy="187220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87624" y="1116033"/>
            <a:ext cx="165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</a:t>
            </a:r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86104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</a:t>
            </a:r>
            <a:r>
              <a:rPr lang="en-US" sz="3200" b="1" dirty="0" smtClean="0"/>
              <a:t>a = </a:t>
            </a:r>
            <a:r>
              <a:rPr lang="ru-RU" sz="3200" b="1" dirty="0" smtClean="0"/>
              <a:t>12 см</a:t>
            </a:r>
            <a:r>
              <a:rPr lang="en-US" sz="3200" b="1" dirty="0" smtClean="0"/>
              <a:t>       b= </a:t>
            </a:r>
            <a:r>
              <a:rPr lang="ru-RU" sz="3200" b="1" dirty="0"/>
              <a:t>4</a:t>
            </a:r>
            <a:r>
              <a:rPr lang="en-US" sz="3200" b="1" dirty="0" smtClean="0"/>
              <a:t> </a:t>
            </a:r>
            <a:r>
              <a:rPr lang="ru-RU" sz="3200" b="1" dirty="0" smtClean="0"/>
              <a:t>см</a:t>
            </a:r>
            <a:r>
              <a:rPr lang="en-US" sz="3200" b="1" dirty="0" smtClean="0"/>
              <a:t> 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949280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4011754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88640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</a:t>
            </a:r>
            <a:r>
              <a:rPr lang="ru-RU" sz="3600" dirty="0" smtClean="0"/>
              <a:t>Найдите периметр фигуры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00808"/>
            <a:ext cx="2952328" cy="1872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1700808"/>
            <a:ext cx="2016224" cy="187220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87624" y="1116033"/>
            <a:ext cx="165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</a:t>
            </a:r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86104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</a:t>
            </a:r>
            <a:r>
              <a:rPr lang="en-US" sz="3200" b="1" dirty="0" smtClean="0"/>
              <a:t>a = 12</a:t>
            </a:r>
            <a:r>
              <a:rPr lang="ru-RU" sz="3200" b="1" dirty="0" smtClean="0"/>
              <a:t> см</a:t>
            </a:r>
            <a:r>
              <a:rPr lang="en-US" sz="3200" b="1" dirty="0" smtClean="0"/>
              <a:t>       b= </a:t>
            </a:r>
            <a:r>
              <a:rPr lang="en-US" sz="3200" b="1" dirty="0"/>
              <a:t>4</a:t>
            </a:r>
            <a:r>
              <a:rPr lang="en-US" sz="3200" b="1" dirty="0" smtClean="0"/>
              <a:t> </a:t>
            </a:r>
            <a:r>
              <a:rPr lang="ru-RU" sz="3200" b="1" dirty="0" smtClean="0"/>
              <a:t>см</a:t>
            </a:r>
            <a:r>
              <a:rPr lang="en-US" sz="3200" b="1" dirty="0" smtClean="0"/>
              <a:t> 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24856" y="5085184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P=(</a:t>
            </a:r>
            <a:r>
              <a:rPr lang="en-US" sz="3600" b="1" dirty="0" err="1" smtClean="0"/>
              <a:t>a+b</a:t>
            </a:r>
            <a:r>
              <a:rPr lang="en-US" sz="3600" b="1" dirty="0" smtClean="0"/>
              <a:t>)∙2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60132" y="505658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 P=b∙4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949280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Р = (</a:t>
            </a:r>
            <a:r>
              <a:rPr lang="en-US" sz="3200" b="1" dirty="0" smtClean="0"/>
              <a:t>12</a:t>
            </a:r>
            <a:r>
              <a:rPr lang="ru-RU" sz="3200" b="1" dirty="0" smtClean="0"/>
              <a:t>+</a:t>
            </a:r>
            <a:r>
              <a:rPr lang="en-US" sz="3200" b="1" dirty="0" smtClean="0"/>
              <a:t>4</a:t>
            </a:r>
            <a:r>
              <a:rPr lang="ru-RU" sz="3200" b="1" dirty="0" smtClean="0"/>
              <a:t>)∙2=32 см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36096" y="5949280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Р = 4∙4=16 см</a:t>
            </a:r>
            <a:endParaRPr lang="ru-RU" sz="32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275219"/>
              </p:ext>
            </p:extLst>
          </p:nvPr>
        </p:nvGraphicFramePr>
        <p:xfrm>
          <a:off x="1187624" y="476672"/>
          <a:ext cx="609599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27584" y="3501008"/>
            <a:ext cx="74168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sz="2800" dirty="0" smtClean="0"/>
              <a:t>Сумма длин сторон  геометрической фигуры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Инструмент для измерения длины  отрезка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Правило, записанное с помощью букв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Пройденный путь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Арифметическое действие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561352"/>
              </p:ext>
            </p:extLst>
          </p:nvPr>
        </p:nvGraphicFramePr>
        <p:xfrm>
          <a:off x="1187624" y="908720"/>
          <a:ext cx="60960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 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 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 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Ф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М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У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  </a:t>
                      </a:r>
                      <a:r>
                        <a:rPr lang="ru-RU" sz="2000" b="1" dirty="0" smtClean="0"/>
                        <a:t>Щ</a:t>
                      </a:r>
                      <a:endParaRPr lang="ru-RU" sz="20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  Р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 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624" y="4077072"/>
            <a:ext cx="69847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/>
              <a:t> Сумма длин сторон  геометрической фигуры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Инструмент для измерения длины  отрезка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Правило, записанное с помощью букв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Пройденный путь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Арифметическое действие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06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326</Words>
  <Application>Microsoft Office PowerPoint</Application>
  <PresentationFormat>Экран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Математику,  друзья, Не любить никак нельзя. Очень строгая наука,  Очень точная наука,  Интересная наука – Это математика! </vt:lpstr>
      <vt:lpstr>     Ребята, послушайте, какая тишина! Это в школе начались уроки. Мы не будем тратить время зря  И приступим все к работе.</vt:lpstr>
      <vt:lpstr>Устный счет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РАВНОВЕЛИКИЕ   ФИГУРЫ</vt:lpstr>
      <vt:lpstr>Фигуры, имеющие равную площадь, называются  равновеликими.</vt:lpstr>
      <vt:lpstr>S = a·b</vt:lpstr>
      <vt:lpstr>Рефлексия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Ребята, послушайте, какая тишина! Это в школе начались уроки. Мы не будем тратить время зря  И приступим все к работе.</dc:title>
  <cp:lastModifiedBy>Галина Намсалмаевна</cp:lastModifiedBy>
  <cp:revision>69</cp:revision>
  <dcterms:modified xsi:type="dcterms:W3CDTF">2022-01-23T11:51:29Z</dcterms:modified>
</cp:coreProperties>
</file>