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5">
  <p:sldMasterIdLst>
    <p:sldMasterId id="2147483648" r:id="rId1"/>
  </p:sldMasterIdLst>
  <p:notesMasterIdLst>
    <p:notesMasterId r:id="rId54"/>
  </p:notes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  <p:sldId id="262" r:id="rId9"/>
    <p:sldId id="280" r:id="rId10"/>
    <p:sldId id="284" r:id="rId11"/>
    <p:sldId id="279" r:id="rId12"/>
    <p:sldId id="292" r:id="rId13"/>
    <p:sldId id="290" r:id="rId14"/>
    <p:sldId id="291" r:id="rId15"/>
    <p:sldId id="266" r:id="rId16"/>
    <p:sldId id="268" r:id="rId17"/>
    <p:sldId id="293" r:id="rId18"/>
    <p:sldId id="299" r:id="rId19"/>
    <p:sldId id="300" r:id="rId20"/>
    <p:sldId id="285" r:id="rId21"/>
    <p:sldId id="297" r:id="rId22"/>
    <p:sldId id="294" r:id="rId23"/>
    <p:sldId id="286" r:id="rId24"/>
    <p:sldId id="274" r:id="rId25"/>
    <p:sldId id="275" r:id="rId26"/>
    <p:sldId id="281" r:id="rId27"/>
    <p:sldId id="282" r:id="rId28"/>
    <p:sldId id="283" r:id="rId29"/>
    <p:sldId id="295" r:id="rId30"/>
    <p:sldId id="296" r:id="rId31"/>
    <p:sldId id="276" r:id="rId32"/>
    <p:sldId id="277" r:id="rId33"/>
    <p:sldId id="257" r:id="rId34"/>
    <p:sldId id="273" r:id="rId35"/>
    <p:sldId id="278" r:id="rId36"/>
    <p:sldId id="301" r:id="rId37"/>
    <p:sldId id="303" r:id="rId38"/>
    <p:sldId id="304" r:id="rId39"/>
    <p:sldId id="305" r:id="rId40"/>
    <p:sldId id="306" r:id="rId41"/>
    <p:sldId id="307" r:id="rId42"/>
    <p:sldId id="308" r:id="rId43"/>
    <p:sldId id="270" r:id="rId44"/>
    <p:sldId id="269" r:id="rId45"/>
    <p:sldId id="272" r:id="rId46"/>
    <p:sldId id="267" r:id="rId47"/>
    <p:sldId id="309" r:id="rId48"/>
    <p:sldId id="312" r:id="rId49"/>
    <p:sldId id="310" r:id="rId50"/>
    <p:sldId id="313" r:id="rId51"/>
    <p:sldId id="311" r:id="rId52"/>
    <p:sldId id="298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0466" autoAdjust="0"/>
  </p:normalViewPr>
  <p:slideViewPr>
    <p:cSldViewPr>
      <p:cViewPr varScale="1">
        <p:scale>
          <a:sx n="72" d="100"/>
          <a:sy n="72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85FC3-99E3-46FA-B680-B5588525CFF9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C2063-A4A9-48B5-AC7F-886473DD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118A-4929-45B4-B7F6-42A35339678F}" type="datetimeFigureOut">
              <a:rPr lang="ru-RU" smtClean="0"/>
              <a:pPr/>
              <a:t>27-01-2022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04753-2C3B-424E-9CAC-E43170053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8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6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ege-ok.ru/2021/07/25/novye-zadachi-po-teorii-veroyatnostej" TargetMode="External"/><Relationship Id="rId2" Type="http://schemas.openxmlformats.org/officeDocument/2006/relationships/hyperlink" Target="https://ege-study.ru/ru/ege/podgotovka/matematika/novye-zadachi-po-teorii-veroyatnostej-iz-otkrytogo-banka-zadanij-ege-2021-2022-god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th100.ru/ege-profil2022/" TargetMode="Externa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r>
              <a:rPr lang="ru-RU" dirty="0" smtClean="0"/>
              <a:t>Новые задачи по теории вероятности в ЕГЭ-2022.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2564904"/>
            <a:ext cx="4536504" cy="1752600"/>
          </a:xfrm>
        </p:spPr>
        <p:txBody>
          <a:bodyPr>
            <a:noAutofit/>
          </a:bodyPr>
          <a:lstStyle/>
          <a:p>
            <a:pPr algn="l"/>
            <a:r>
              <a:rPr lang="ru-RU" sz="2800" i="1" dirty="0" err="1" smtClean="0">
                <a:solidFill>
                  <a:schemeClr val="tx1"/>
                </a:solidFill>
              </a:rPr>
              <a:t>Сенатова</a:t>
            </a:r>
            <a:r>
              <a:rPr lang="ru-RU" sz="2800" i="1" dirty="0" smtClean="0">
                <a:solidFill>
                  <a:schemeClr val="tx1"/>
                </a:solidFill>
              </a:rPr>
              <a:t> Ирина Александровна,</a:t>
            </a:r>
          </a:p>
          <a:p>
            <a:pPr algn="l"/>
            <a:r>
              <a:rPr lang="ru-RU" sz="2400" i="1" dirty="0" smtClean="0">
                <a:solidFill>
                  <a:schemeClr val="tx1"/>
                </a:solidFill>
              </a:rPr>
              <a:t>МАОУ «Общеобразовательный лицей «АМТЭК»,</a:t>
            </a:r>
          </a:p>
          <a:p>
            <a:pPr algn="l"/>
            <a:r>
              <a:rPr lang="ru-RU" sz="2400" i="1" dirty="0" smtClean="0">
                <a:solidFill>
                  <a:schemeClr val="tx1"/>
                </a:solidFill>
              </a:rPr>
              <a:t> учитель математики, высшая категория</a:t>
            </a:r>
            <a:endParaRPr lang="ru-RU" sz="2400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6381328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Г.Череповец.2021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Задачи на кубики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2.В кофейне «Восток» администратор предлагает гостям сыграть в следующую игру: за одну попытку гость бросает одновременно две игральные кости. Всего у него есть две попытки. Если в результате хотя бы одной из попыток на обоих костях оказывается одно и тоже число очков, клиент получает чашку кофе </a:t>
            </a:r>
            <a:r>
              <a:rPr lang="ru-RU" i="1" dirty="0" err="1" smtClean="0"/>
              <a:t>латте</a:t>
            </a:r>
            <a:r>
              <a:rPr lang="ru-RU" i="1" dirty="0" smtClean="0"/>
              <a:t> в подарок. Какова вероятность выиграть чашку </a:t>
            </a:r>
            <a:r>
              <a:rPr lang="ru-RU" i="1" dirty="0" err="1" smtClean="0"/>
              <a:t>латте</a:t>
            </a:r>
            <a:r>
              <a:rPr lang="ru-RU" i="1" dirty="0" smtClean="0"/>
              <a:t>? </a:t>
            </a:r>
            <a:endParaRPr lang="ru-R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Задачи на кубики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Решение</a:t>
            </a:r>
            <a:r>
              <a:rPr lang="en-US" sz="2400" i="1" dirty="0" smtClean="0"/>
              <a:t>:</a:t>
            </a:r>
          </a:p>
          <a:p>
            <a:pPr>
              <a:buNone/>
            </a:pPr>
            <a:r>
              <a:rPr lang="ru-RU" dirty="0" smtClean="0"/>
              <a:t>А=</a:t>
            </a:r>
            <a:r>
              <a:rPr lang="en-US" dirty="0" smtClean="0"/>
              <a:t>{</a:t>
            </a:r>
            <a:r>
              <a:rPr lang="ru-RU" dirty="0" smtClean="0"/>
              <a:t>хотя бы  в одной из попыток на обоих костях оказывается одно и тоже число очков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sz="2400" b="1" dirty="0" smtClean="0"/>
              <a:t>                                       </a:t>
            </a:r>
            <a:r>
              <a:rPr lang="ru-RU" sz="3600" i="1" dirty="0" smtClean="0"/>
              <a:t>ВН ,  НВ,  НВ </a:t>
            </a:r>
            <a:r>
              <a:rPr lang="en-US" sz="3600" i="1" dirty="0" smtClean="0"/>
              <a:t>                      </a:t>
            </a:r>
            <a:r>
              <a:rPr lang="ru-RU" sz="3600" i="1" dirty="0" smtClean="0"/>
              <a:t>                             </a:t>
            </a:r>
          </a:p>
          <a:p>
            <a:pPr>
              <a:buNone/>
            </a:pPr>
            <a:r>
              <a:rPr lang="ru-RU" sz="3600" i="1" dirty="0" smtClean="0"/>
              <a:t>                                </a:t>
            </a:r>
          </a:p>
          <a:p>
            <a:pPr>
              <a:buNone/>
            </a:pPr>
            <a:r>
              <a:rPr lang="ru-RU" sz="3600" i="1" dirty="0" smtClean="0"/>
              <a:t>                             А</a:t>
            </a:r>
            <a:r>
              <a:rPr lang="en-US" sz="3600" i="1" dirty="0" smtClean="0"/>
              <a:t>={</a:t>
            </a:r>
            <a:r>
              <a:rPr lang="ru-RU" sz="3600" i="1" dirty="0" smtClean="0"/>
              <a:t>В,НВ</a:t>
            </a:r>
            <a:r>
              <a:rPr lang="en-US" sz="3600" i="1" dirty="0" smtClean="0"/>
              <a:t>}</a:t>
            </a:r>
            <a:endParaRPr lang="ru-RU" sz="3600" i="1" dirty="0" smtClean="0"/>
          </a:p>
          <a:p>
            <a:pPr>
              <a:buNone/>
            </a:pPr>
            <a:endParaRPr lang="en-US" sz="3600" i="1" dirty="0" smtClean="0"/>
          </a:p>
        </p:txBody>
      </p:sp>
      <p:sp>
        <p:nvSpPr>
          <p:cNvPr id="6" name="Правая фигурная скобка 5"/>
          <p:cNvSpPr/>
          <p:nvPr/>
        </p:nvSpPr>
        <p:spPr>
          <a:xfrm rot="5400000">
            <a:off x="4391980" y="4329100"/>
            <a:ext cx="540060" cy="1188132"/>
          </a:xfrm>
          <a:prstGeom prst="rightBrace">
            <a:avLst>
              <a:gd name="adj1" fmla="val 8333"/>
              <a:gd name="adj2" fmla="val 53552"/>
            </a:avLst>
          </a:prstGeom>
          <a:ln w="28575" cmpd="sng">
            <a:solidFill>
              <a:srgbClr val="0070C0">
                <a:alpha val="9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059832" y="4797152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/>
              <a:t>несовместные</a:t>
            </a:r>
            <a:endParaRPr lang="ru-RU" sz="3600" i="1" dirty="0"/>
          </a:p>
        </p:txBody>
      </p:sp>
      <p:sp>
        <p:nvSpPr>
          <p:cNvPr id="8" name="Стрелка вниз 7"/>
          <p:cNvSpPr/>
          <p:nvPr/>
        </p:nvSpPr>
        <p:spPr>
          <a:xfrm>
            <a:off x="3923928" y="3501008"/>
            <a:ext cx="936104" cy="36004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355976" y="4293096"/>
            <a:ext cx="1296144" cy="64807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615608" y="407707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err="1" smtClean="0"/>
              <a:t>независымые</a:t>
            </a:r>
            <a:endParaRPr lang="ru-RU" sz="3600" i="1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445223"/>
            <a:ext cx="8280920" cy="1287746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1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i="1" dirty="0" smtClean="0"/>
              <a:t>3.Чтобы поступить в институт на специальность «Лингвистика», абитуриент должен набрать на ЕГЭ не менее 64 баллов по каждому из трёх предметов — математика, русский язык и иностранный язык. Чтобы поступить  на специальность «Социология», нужно набрать не менее 64 баллов по каждому из трёх предметов — математика, русский язык и обществознание.</a:t>
            </a:r>
          </a:p>
          <a:p>
            <a:pPr>
              <a:buNone/>
            </a:pPr>
            <a:r>
              <a:rPr lang="ru-RU" sz="2400" i="1" dirty="0" smtClean="0"/>
              <a:t>    Вероятность </a:t>
            </a:r>
            <a:r>
              <a:rPr lang="ru-RU" sz="2400" i="1" dirty="0" smtClean="0"/>
              <a:t>того, что абитуриент Б. получит не менее 64 баллов по математике, равна 0,5, по русскому языку — 0,9, по иностранному языку — </a:t>
            </a:r>
            <a:r>
              <a:rPr lang="ru-RU" sz="2400" i="1" dirty="0" smtClean="0"/>
              <a:t>0,7 </a:t>
            </a:r>
            <a:r>
              <a:rPr lang="ru-RU" sz="2400" i="1" dirty="0" smtClean="0"/>
              <a:t>и по обществознанию — 0,9.</a:t>
            </a:r>
          </a:p>
          <a:p>
            <a:pPr>
              <a:buNone/>
            </a:pPr>
            <a:r>
              <a:rPr lang="ru-RU" sz="2400" i="1" dirty="0" smtClean="0"/>
              <a:t>    Найдите </a:t>
            </a:r>
            <a:r>
              <a:rPr lang="ru-RU" sz="2400" i="1" dirty="0" smtClean="0"/>
              <a:t>вероятность того, что Б. сможет поступить хотя бы на одну из двух упомянутых специальностей.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С=</a:t>
            </a:r>
            <a:r>
              <a:rPr lang="en-US" dirty="0" smtClean="0"/>
              <a:t>{</a:t>
            </a:r>
            <a:r>
              <a:rPr lang="ru-RU" dirty="0" smtClean="0"/>
              <a:t>поступил хотя бы на одну</a:t>
            </a:r>
            <a:r>
              <a:rPr lang="en-US" dirty="0" smtClean="0"/>
              <a:t> </a:t>
            </a:r>
            <a:r>
              <a:rPr lang="ru-RU" dirty="0" smtClean="0"/>
              <a:t>специальность</a:t>
            </a:r>
            <a:r>
              <a:rPr lang="en-US" dirty="0" smtClean="0"/>
              <a:t>}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</a:t>
            </a:r>
            <a:r>
              <a:rPr lang="en-US" dirty="0" smtClean="0"/>
              <a:t>={</a:t>
            </a:r>
            <a:r>
              <a:rPr lang="ru-RU" dirty="0" smtClean="0"/>
              <a:t>поступил на лингвистику</a:t>
            </a:r>
            <a:r>
              <a:rPr lang="en-US" dirty="0" smtClean="0"/>
              <a:t>}</a:t>
            </a:r>
            <a:r>
              <a:rPr lang="ru-RU" dirty="0" smtClean="0"/>
              <a:t>= </a:t>
            </a:r>
            <a:r>
              <a:rPr lang="en-US" dirty="0" smtClean="0"/>
              <a:t>{</a:t>
            </a:r>
            <a:r>
              <a:rPr lang="ru-RU" dirty="0" smtClean="0"/>
              <a:t>М , Р, И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</a:t>
            </a:r>
            <a:r>
              <a:rPr lang="en-US" dirty="0" smtClean="0"/>
              <a:t>={</a:t>
            </a:r>
            <a:r>
              <a:rPr lang="ru-RU" dirty="0" smtClean="0"/>
              <a:t>поступил на социологию</a:t>
            </a:r>
            <a:r>
              <a:rPr lang="en-US" dirty="0" smtClean="0"/>
              <a:t>}</a:t>
            </a:r>
            <a:r>
              <a:rPr lang="ru-RU" dirty="0" smtClean="0"/>
              <a:t>= </a:t>
            </a:r>
            <a:r>
              <a:rPr lang="en-US" dirty="0" smtClean="0"/>
              <a:t>{</a:t>
            </a:r>
            <a:r>
              <a:rPr lang="ru-RU" dirty="0" smtClean="0"/>
              <a:t>М, Р, О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Р(М)=0,5    Р(Р)=0,9    Р(О)=0,9       Р(И)=</a:t>
            </a:r>
            <a:r>
              <a:rPr lang="ru-RU" dirty="0" smtClean="0"/>
              <a:t>0,8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М,Р,О,И- </a:t>
            </a:r>
            <a:r>
              <a:rPr lang="ru-RU" dirty="0" smtClean="0"/>
              <a:t>независимые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23528" y="4725144"/>
            <a:ext cx="2736304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547664" y="4797152"/>
            <a:ext cx="2880320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0" y="4653136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4283968" y="4653136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</a:t>
            </a:r>
            <a:endParaRPr lang="ru-RU" sz="4000" dirty="0"/>
          </a:p>
        </p:txBody>
      </p:sp>
      <p:sp>
        <p:nvSpPr>
          <p:cNvPr id="10" name="Левая фигурная скобка 9"/>
          <p:cNvSpPr/>
          <p:nvPr/>
        </p:nvSpPr>
        <p:spPr>
          <a:xfrm rot="10800000">
            <a:off x="7092280" y="836712"/>
            <a:ext cx="936104" cy="1512168"/>
          </a:xfrm>
          <a:prstGeom prst="leftBrace">
            <a:avLst>
              <a:gd name="adj1" fmla="val 8333"/>
              <a:gd name="adj2" fmla="val 5279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884368" y="908720"/>
            <a:ext cx="1259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СОВ</a:t>
            </a:r>
          </a:p>
          <a:p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МЕСТ</a:t>
            </a:r>
          </a:p>
          <a:p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НЫЕ</a:t>
            </a:r>
            <a:endParaRPr lang="ru-RU" sz="2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373216"/>
            <a:ext cx="869497" cy="504056"/>
          </a:xfrm>
          <a:prstGeom prst="rect">
            <a:avLst/>
          </a:prstGeom>
          <a:noFill/>
        </p:spPr>
      </p:pic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95536" y="-18338"/>
            <a:ext cx="8748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404664"/>
            <a:ext cx="2376264" cy="576064"/>
          </a:xfrm>
          <a:prstGeom prst="rect">
            <a:avLst/>
          </a:prstGeom>
          <a:noFill/>
        </p:spPr>
      </p:pic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933056"/>
            <a:ext cx="6120680" cy="648072"/>
          </a:xfrm>
          <a:prstGeom prst="rect">
            <a:avLst/>
          </a:prstGeom>
          <a:noFill/>
        </p:spPr>
      </p:pic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284984"/>
            <a:ext cx="6048672" cy="64807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/>
      <p:bldP spid="8" grpId="0"/>
      <p:bldP spid="10" grpId="1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Р(А)=0,315</a:t>
            </a:r>
          </a:p>
          <a:p>
            <a:pPr>
              <a:buNone/>
            </a:pPr>
            <a:r>
              <a:rPr lang="ru-RU" dirty="0" smtClean="0"/>
              <a:t>Р(В)=0,405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2780929"/>
            <a:ext cx="6840760" cy="720080"/>
          </a:xfrm>
          <a:prstGeom prst="rect">
            <a:avLst/>
          </a:prstGeom>
          <a:noFill/>
        </p:spPr>
      </p:pic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861048"/>
            <a:ext cx="6048672" cy="672075"/>
          </a:xfrm>
          <a:prstGeom prst="rect">
            <a:avLst/>
          </a:prstGeom>
          <a:noFill/>
        </p:spPr>
      </p:pic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427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4581128"/>
            <a:ext cx="6120680" cy="72008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95536" y="5445224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Р(С)=0,315+0,405-0,2835=0,4365</a:t>
            </a:r>
            <a:endParaRPr lang="ru-RU" sz="4400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99592" y="274638"/>
            <a:ext cx="3600971" cy="13541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2771800" y="260648"/>
            <a:ext cx="3744416" cy="14675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620688"/>
            <a:ext cx="869497" cy="504056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95536" y="332656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6228184" y="260648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</a:t>
            </a:r>
            <a:endParaRPr lang="ru-RU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Теоремы умножения вероятности</a:t>
            </a:r>
            <a:endParaRPr lang="ru-RU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/>
              <a:t>𝑃</a:t>
            </a:r>
            <a:r>
              <a:rPr lang="ru-RU" baseline="-25000" dirty="0"/>
              <a:t>𝐴</a:t>
            </a:r>
            <a:r>
              <a:rPr lang="ru-RU" dirty="0"/>
              <a:t>(𝐵) и 𝑃</a:t>
            </a:r>
            <a:r>
              <a:rPr lang="ru-RU" baseline="-25000" dirty="0"/>
              <a:t>𝐵</a:t>
            </a:r>
            <a:r>
              <a:rPr lang="ru-RU" dirty="0"/>
              <a:t>(𝐴) - условные </a:t>
            </a:r>
            <a:r>
              <a:rPr lang="ru-RU" dirty="0" smtClean="0"/>
              <a:t>вероятности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556793"/>
            <a:ext cx="763284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dirty="0" smtClean="0"/>
              <a:t>Т.Если события 𝐴 и 𝐵 </a:t>
            </a:r>
            <a:r>
              <a:rPr lang="ru-RU" sz="3200" b="1" dirty="0" smtClean="0"/>
              <a:t>независимые</a:t>
            </a:r>
            <a:r>
              <a:rPr lang="ru-RU" sz="3200" dirty="0" smtClean="0"/>
              <a:t>, то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𝑃(𝐴𝐵) = 𝑃(𝐴) ∙ 𝑃(𝐵).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Т.</a:t>
            </a:r>
            <a:r>
              <a:rPr lang="ru-RU" sz="3200" dirty="0" smtClean="0"/>
              <a:t>Если события 𝐴 и 𝐵 </a:t>
            </a:r>
            <a:r>
              <a:rPr lang="ru-RU" sz="3200" b="1" dirty="0" smtClean="0"/>
              <a:t>зависимые</a:t>
            </a:r>
            <a:r>
              <a:rPr lang="ru-RU" sz="3200" dirty="0" smtClean="0"/>
              <a:t>, то</a:t>
            </a:r>
          </a:p>
          <a:p>
            <a:pPr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𝑃(𝐴𝐵) = 𝑃(𝐴) 𝑃</a:t>
            </a:r>
            <a:r>
              <a:rPr lang="ru-RU" sz="4000" baseline="-25000" dirty="0" smtClean="0">
                <a:solidFill>
                  <a:srgbClr val="C00000"/>
                </a:solidFill>
              </a:rPr>
              <a:t>𝐴</a:t>
            </a:r>
            <a:r>
              <a:rPr lang="ru-RU" sz="4000" dirty="0" smtClean="0">
                <a:solidFill>
                  <a:srgbClr val="C00000"/>
                </a:solidFill>
              </a:rPr>
              <a:t>(𝐵) = 𝑃(𝐵) 𝑃</a:t>
            </a:r>
            <a:r>
              <a:rPr lang="ru-RU" sz="4000" baseline="-25000" dirty="0" smtClean="0">
                <a:solidFill>
                  <a:srgbClr val="C00000"/>
                </a:solidFill>
              </a:rPr>
              <a:t>𝐵</a:t>
            </a:r>
            <a:r>
              <a:rPr lang="ru-RU" sz="4000" dirty="0" smtClean="0">
                <a:solidFill>
                  <a:srgbClr val="C00000"/>
                </a:solidFill>
              </a:rPr>
              <a:t>(𝐴) ,</a:t>
            </a:r>
          </a:p>
          <a:p>
            <a:pPr>
              <a:buNone/>
            </a:pPr>
            <a:endParaRPr lang="ru-RU" sz="32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32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3200" dirty="0" smtClean="0">
              <a:solidFill>
                <a:srgbClr val="C00000"/>
              </a:solidFill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3933056"/>
            <a:ext cx="3168352" cy="1307573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4005064"/>
            <a:ext cx="3024336" cy="1248138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трелка вниз 10">
            <a:hlinkClick r:id="rId4" action="ppaction://hlinksldjump"/>
          </p:cNvPr>
          <p:cNvSpPr/>
          <p:nvPr/>
        </p:nvSpPr>
        <p:spPr>
          <a:xfrm>
            <a:off x="8316416" y="6021288"/>
            <a:ext cx="64807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Задачи на кубики</a:t>
            </a:r>
            <a:endParaRPr lang="ru-RU" sz="3200" i="1" dirty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031432" y="2348880"/>
          <a:ext cx="4356993" cy="4137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5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7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13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86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461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1998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7502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20752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Числа на выпавших</a:t>
                      </a:r>
                      <a:r>
                        <a:rPr lang="ru-RU" sz="1400" b="1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сторонах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7979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12160" y="4653136"/>
            <a:ext cx="504056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4221088"/>
            <a:ext cx="504056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64288" y="3789040"/>
            <a:ext cx="50405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5085184"/>
            <a:ext cx="504056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10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589640" cy="5760640"/>
          </a:xfrm>
        </p:spPr>
        <p:txBody>
          <a:bodyPr/>
          <a:lstStyle/>
          <a:p>
            <a:pPr>
              <a:buNone/>
            </a:pPr>
            <a:r>
              <a:rPr lang="ru-RU" i="1" dirty="0" smtClean="0">
                <a:latin typeface="+mj-lt"/>
                <a:ea typeface="Cambria Math" pitchFamily="18" charset="0"/>
                <a:cs typeface="Times New Roman" pitchFamily="18" charset="0"/>
              </a:rPr>
              <a:t>4.При бросании двух игральных костей в сумме выпало 6 очков. Какова вероятность, что хотя бы раз выпало два очка?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5517232"/>
            <a:ext cx="504056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520" y="2924944"/>
            <a:ext cx="37079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А=</a:t>
            </a:r>
            <a:r>
              <a:rPr lang="en-US" sz="2800" dirty="0" smtClean="0"/>
              <a:t>{ </a:t>
            </a:r>
            <a:r>
              <a:rPr lang="ru-RU" sz="2800" dirty="0" smtClean="0"/>
              <a:t>за два броска выпало в сумме 6 очков</a:t>
            </a:r>
            <a:r>
              <a:rPr lang="en-US" sz="2800" dirty="0" smtClean="0"/>
              <a:t>}</a:t>
            </a:r>
            <a:endParaRPr lang="ru-RU" sz="2800" dirty="0" smtClean="0"/>
          </a:p>
          <a:p>
            <a:r>
              <a:rPr lang="ru-RU" sz="2800" dirty="0" smtClean="0"/>
              <a:t>В</a:t>
            </a:r>
            <a:r>
              <a:rPr lang="en-US" sz="2800" dirty="0" smtClean="0"/>
              <a:t>={</a:t>
            </a:r>
            <a:r>
              <a:rPr lang="ru-RU" sz="2800" dirty="0" smtClean="0"/>
              <a:t>хотя бы раз выпало 2 очка</a:t>
            </a:r>
            <a:r>
              <a:rPr lang="en-US" sz="2800" dirty="0" smtClean="0"/>
              <a:t>}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395536" y="594928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5589240"/>
            <a:ext cx="2592288" cy="1069832"/>
          </a:xfrm>
          <a:prstGeom prst="rect">
            <a:avLst/>
          </a:prstGeom>
          <a:noFill/>
        </p:spPr>
      </p:pic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5157192"/>
            <a:ext cx="2815562" cy="1444132"/>
          </a:xfrm>
          <a:prstGeom prst="rect">
            <a:avLst/>
          </a:prstGeom>
          <a:noFill/>
        </p:spPr>
      </p:pic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Стрелка вверх 31">
            <a:hlinkClick r:id="rId4" action="ppaction://hlinksldjump"/>
          </p:cNvPr>
          <p:cNvSpPr/>
          <p:nvPr/>
        </p:nvSpPr>
        <p:spPr>
          <a:xfrm>
            <a:off x="2123728" y="2564904"/>
            <a:ext cx="432048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436096" y="5085184"/>
            <a:ext cx="504056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588224" y="4221088"/>
            <a:ext cx="504056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22" grpId="1" animBg="1"/>
      <p:bldP spid="2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Задачи на кубики</a:t>
            </a:r>
            <a:endParaRPr lang="ru-RU" sz="3200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00600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5.Игральную кость подбросили два раза. Известно, что два очка не выпали ни разу. Найдите при этом условии вероятность того, что «сумма выпавших очков окажется равна 4».</a:t>
            </a:r>
          </a:p>
          <a:p>
            <a:pPr>
              <a:buNone/>
            </a:pPr>
            <a:r>
              <a:rPr lang="ru-RU" dirty="0" smtClean="0"/>
              <a:t>Решение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9425" y="2743200"/>
          <a:ext cx="5184575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6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016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730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07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Числа на выпавших</a:t>
                      </a:r>
                      <a:r>
                        <a:rPr lang="ru-RU" sz="1400" b="1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сторонах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659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344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372200" y="4149080"/>
            <a:ext cx="648072" cy="36004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88024" y="5085184"/>
            <a:ext cx="720080" cy="36004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789040"/>
            <a:ext cx="370790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А=</a:t>
            </a:r>
            <a:r>
              <a:rPr lang="en-US" sz="2800" dirty="0" smtClean="0"/>
              <a:t>{</a:t>
            </a:r>
            <a:r>
              <a:rPr lang="ru-RU" sz="2800" dirty="0" smtClean="0"/>
              <a:t>за два броска не выпало 2-х очков</a:t>
            </a:r>
            <a:r>
              <a:rPr lang="en-US" sz="2800" dirty="0" smtClean="0"/>
              <a:t>}</a:t>
            </a:r>
            <a:endParaRPr lang="ru-RU" sz="2800" dirty="0" smtClean="0"/>
          </a:p>
          <a:p>
            <a:r>
              <a:rPr lang="ru-RU" sz="2800" dirty="0" smtClean="0"/>
              <a:t>В</a:t>
            </a:r>
            <a:r>
              <a:rPr lang="en-US" sz="2800" dirty="0" smtClean="0"/>
              <a:t>={</a:t>
            </a:r>
            <a:r>
              <a:rPr lang="ru-RU" sz="2800" dirty="0" smtClean="0"/>
              <a:t>за два броска выпало в сумме 4 </a:t>
            </a:r>
            <a:r>
              <a:rPr lang="en-US" sz="2800" dirty="0" smtClean="0"/>
              <a:t>}</a:t>
            </a:r>
            <a:endParaRPr lang="ru-RU" sz="2800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455309"/>
            <a:ext cx="2808312" cy="1562997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5589240"/>
            <a:ext cx="2808312" cy="1099550"/>
          </a:xfrm>
          <a:prstGeom prst="rect">
            <a:avLst/>
          </a:prstGeom>
          <a:noFill/>
        </p:spPr>
      </p:pic>
      <p:sp>
        <p:nvSpPr>
          <p:cNvPr id="17" name="Стрелка вверх 16">
            <a:hlinkClick r:id="rId4" action="ppaction://hlinksldjump"/>
          </p:cNvPr>
          <p:cNvSpPr/>
          <p:nvPr/>
        </p:nvSpPr>
        <p:spPr>
          <a:xfrm>
            <a:off x="2267744" y="3429000"/>
            <a:ext cx="288032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Задачи на кубики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6.Игральную кость бросили один или несколько раз. Оказалось, что сумма всех выпавших очков равна 4. Какова вероятность того, что был сделан один бросок? Ответ округлите до сотых.</a:t>
            </a:r>
          </a:p>
          <a:p>
            <a:pPr>
              <a:buNone/>
            </a:pPr>
            <a:r>
              <a:rPr lang="ru-RU" i="1" dirty="0" smtClean="0"/>
              <a:t>Решение</a:t>
            </a:r>
            <a:r>
              <a:rPr lang="en-US" i="1" dirty="0" smtClean="0"/>
              <a:t>:</a:t>
            </a:r>
          </a:p>
          <a:p>
            <a:pPr>
              <a:buNone/>
            </a:pPr>
            <a:r>
              <a:rPr lang="ru-RU" dirty="0" smtClean="0"/>
              <a:t>А=</a:t>
            </a:r>
            <a:r>
              <a:rPr lang="en-US" dirty="0" smtClean="0"/>
              <a:t>{ </a:t>
            </a:r>
            <a:r>
              <a:rPr lang="ru-RU" dirty="0" smtClean="0"/>
              <a:t>сумма выпавших очков равна 4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</a:t>
            </a:r>
            <a:r>
              <a:rPr lang="en-US" dirty="0" smtClean="0"/>
              <a:t>={</a:t>
            </a:r>
            <a:r>
              <a:rPr lang="ru-RU" dirty="0" smtClean="0"/>
              <a:t>сделан один бросок</a:t>
            </a:r>
            <a:r>
              <a:rPr lang="en-US" dirty="0" smtClean="0"/>
              <a:t>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5301207"/>
            <a:ext cx="3456384" cy="1259803"/>
          </a:xfrm>
          <a:prstGeom prst="rect">
            <a:avLst/>
          </a:prstGeom>
          <a:noFill/>
        </p:spPr>
      </p:pic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0"/>
            <a:ext cx="2304256" cy="1042053"/>
          </a:xfrm>
          <a:prstGeom prst="rect">
            <a:avLst/>
          </a:prstGeom>
          <a:noFill/>
        </p:spPr>
      </p:pic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323528" y="2060848"/>
          <a:ext cx="8424936" cy="44667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56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349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243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ru-RU" sz="2800" i="1" dirty="0" smtClean="0"/>
                        <a:t>Количество бросков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i="1" dirty="0" smtClean="0"/>
                        <a:t>Сумма очков=4</a:t>
                      </a:r>
                      <a:endParaRPr lang="ru-RU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i="1" dirty="0" smtClean="0"/>
                        <a:t>вероятность</a:t>
                      </a:r>
                      <a:endParaRPr lang="ru-RU" sz="2800" i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6632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4</a:t>
                      </a:r>
                      <a:endParaRPr lang="en-US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(1,3),(2,2),(3,1)</a:t>
                      </a:r>
                      <a:endParaRPr lang="en-US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(1,1,2),(1,2,1),(2,1,1)</a:t>
                      </a:r>
                      <a:endParaRPr lang="en-US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38376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(1,1,1,1)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3429000"/>
            <a:ext cx="216024" cy="676275"/>
          </a:xfrm>
          <a:prstGeom prst="rect">
            <a:avLst/>
          </a:prstGeom>
          <a:noFill/>
        </p:spPr>
      </p:pic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4869160"/>
            <a:ext cx="432048" cy="792088"/>
          </a:xfrm>
          <a:prstGeom prst="rect">
            <a:avLst/>
          </a:prstGeom>
          <a:noFill/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4149080"/>
            <a:ext cx="432048" cy="676275"/>
          </a:xfrm>
          <a:prstGeom prst="rect">
            <a:avLst/>
          </a:prstGeom>
          <a:noFill/>
        </p:spPr>
      </p:pic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5589240"/>
            <a:ext cx="432048" cy="936104"/>
          </a:xfrm>
          <a:prstGeom prst="rect">
            <a:avLst/>
          </a:prstGeom>
          <a:noFill/>
        </p:spPr>
      </p:pic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401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3" y="980728"/>
            <a:ext cx="4968552" cy="964307"/>
          </a:xfrm>
          <a:prstGeom prst="rect">
            <a:avLst/>
          </a:prstGeom>
          <a:noFill/>
        </p:spPr>
      </p:pic>
      <p:sp>
        <p:nvSpPr>
          <p:cNvPr id="59403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40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404" name="Picture 1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188640"/>
            <a:ext cx="3419872" cy="1529615"/>
          </a:xfrm>
          <a:prstGeom prst="rect">
            <a:avLst/>
          </a:prstGeom>
          <a:noFill/>
        </p:spPr>
      </p:pic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64" y="0"/>
            <a:ext cx="8939336" cy="1143000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00B050"/>
                </a:solidFill>
              </a:rPr>
              <a:t>Случайные события .Алгебра событий</a:t>
            </a:r>
            <a:r>
              <a:rPr lang="ru-RU" sz="3600" i="1" dirty="0" smtClean="0"/>
              <a:t>.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Испытание-</a:t>
            </a:r>
            <a:r>
              <a:rPr lang="ru-RU" dirty="0"/>
              <a:t>в</a:t>
            </a:r>
            <a:r>
              <a:rPr lang="ru-RU" dirty="0" smtClean="0"/>
              <a:t>сякое </a:t>
            </a:r>
            <a:r>
              <a:rPr lang="ru-RU" dirty="0"/>
              <a:t>действие, явление, наблюдение с несколькими различными исходами, реализуемое при данном комплексе </a:t>
            </a:r>
            <a:r>
              <a:rPr lang="ru-RU" dirty="0" smtClean="0"/>
              <a:t>условий</a:t>
            </a:r>
            <a:r>
              <a:rPr lang="ru-RU" b="1" i="1" dirty="0" smtClean="0"/>
              <a:t>.</a:t>
            </a:r>
          </a:p>
          <a:p>
            <a:pPr>
              <a:buNone/>
            </a:pPr>
            <a:r>
              <a:rPr lang="ru-RU" b="1" i="1" dirty="0" smtClean="0"/>
              <a:t>Случайное событие- </a:t>
            </a:r>
            <a:r>
              <a:rPr lang="ru-RU" dirty="0" smtClean="0"/>
              <a:t>результат действия или наблюдения, которое при </a:t>
            </a:r>
            <a:r>
              <a:rPr lang="ru-RU" dirty="0"/>
              <a:t>заданных условиях может произойти или не </a:t>
            </a:r>
            <a:r>
              <a:rPr lang="ru-RU" dirty="0" smtClean="0"/>
              <a:t>произойти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задача</a:t>
            </a:r>
            <a:endParaRPr lang="ru-RU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7</a:t>
            </a:r>
            <a:r>
              <a:rPr lang="ru-RU" i="1" dirty="0" smtClean="0"/>
              <a:t>.Игральную кость бросали до тех пор, пока сумма всех выпавших очков не превысила число </a:t>
            </a:r>
            <a:r>
              <a:rPr lang="en-US" i="1" dirty="0" smtClean="0"/>
              <a:t>6</a:t>
            </a:r>
            <a:r>
              <a:rPr lang="ru-RU" i="1" dirty="0" smtClean="0"/>
              <a:t>. Какова вероятность того, что для этого потребовалось два броска? Ответ округлите до сотых.</a:t>
            </a:r>
          </a:p>
          <a:p>
            <a:pPr>
              <a:buNone/>
            </a:pPr>
            <a:r>
              <a:rPr lang="ru-RU" i="1" dirty="0" smtClean="0"/>
              <a:t>Решение</a:t>
            </a:r>
            <a:r>
              <a:rPr lang="en-US" i="1" dirty="0" smtClean="0"/>
              <a:t>: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А=</a:t>
            </a:r>
            <a:r>
              <a:rPr lang="en-US" i="1" dirty="0" smtClean="0"/>
              <a:t>{</a:t>
            </a:r>
            <a:r>
              <a:rPr lang="ru-RU" i="1" dirty="0" smtClean="0"/>
              <a:t>сумма выпавших очков превысила 6 за два броска</a:t>
            </a:r>
            <a:r>
              <a:rPr lang="en-US" i="1" dirty="0" smtClean="0"/>
              <a:t>: </a:t>
            </a:r>
            <a:r>
              <a:rPr lang="ru-RU" i="1" dirty="0" smtClean="0"/>
              <a:t>при первом броске</a:t>
            </a:r>
            <a:r>
              <a:rPr lang="en-US" i="1" dirty="0" smtClean="0"/>
              <a:t> </a:t>
            </a:r>
            <a:r>
              <a:rPr lang="ru-RU" i="1" dirty="0" smtClean="0"/>
              <a:t>≤</a:t>
            </a:r>
            <a:r>
              <a:rPr lang="en-US" i="1" dirty="0" smtClean="0"/>
              <a:t>6 </a:t>
            </a:r>
            <a:r>
              <a:rPr lang="ru-RU" i="1" dirty="0" smtClean="0"/>
              <a:t>очков, а при втором </a:t>
            </a:r>
            <a:r>
              <a:rPr lang="en-US" i="1" dirty="0" smtClean="0"/>
              <a:t>&gt;6</a:t>
            </a:r>
            <a:r>
              <a:rPr lang="ru-RU" i="1" dirty="0" smtClean="0"/>
              <a:t> </a:t>
            </a:r>
            <a:r>
              <a:rPr lang="en-US" i="1" dirty="0" smtClean="0"/>
              <a:t>}</a:t>
            </a: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585595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А=</a:t>
            </a:r>
            <a:r>
              <a:rPr lang="en-US" i="1" dirty="0" smtClean="0"/>
              <a:t>{</a:t>
            </a:r>
            <a:r>
              <a:rPr lang="ru-RU" i="1" dirty="0" smtClean="0"/>
              <a:t>сумма выпавших очков превысила 6 за два броска</a:t>
            </a:r>
            <a:r>
              <a:rPr lang="en-US" i="1" dirty="0" smtClean="0"/>
              <a:t>: (</a:t>
            </a:r>
            <a:r>
              <a:rPr lang="ru-RU" i="1" dirty="0" smtClean="0"/>
              <a:t>при первом броске</a:t>
            </a:r>
            <a:r>
              <a:rPr lang="en-US" i="1" dirty="0" smtClean="0"/>
              <a:t> </a:t>
            </a:r>
            <a:r>
              <a:rPr lang="ru-RU" i="1" dirty="0" smtClean="0"/>
              <a:t>≤</a:t>
            </a:r>
            <a:r>
              <a:rPr lang="en-US" i="1" dirty="0" smtClean="0"/>
              <a:t>6 </a:t>
            </a:r>
            <a:r>
              <a:rPr lang="ru-RU" i="1" dirty="0" smtClean="0"/>
              <a:t>очков</a:t>
            </a:r>
            <a:r>
              <a:rPr lang="en-US" i="1" dirty="0" smtClean="0"/>
              <a:t>)</a:t>
            </a:r>
            <a:r>
              <a:rPr lang="ru-RU" i="1" dirty="0" smtClean="0"/>
              <a:t> при втором </a:t>
            </a:r>
            <a:r>
              <a:rPr lang="en-US" i="1" dirty="0" smtClean="0"/>
              <a:t> </a:t>
            </a:r>
            <a:r>
              <a:rPr lang="ru-RU" i="1" dirty="0" smtClean="0"/>
              <a:t>броске сумма </a:t>
            </a:r>
            <a:r>
              <a:rPr lang="en-US" i="1" dirty="0" smtClean="0"/>
              <a:t>&gt;6</a:t>
            </a:r>
            <a:r>
              <a:rPr lang="ru-RU" i="1" dirty="0" smtClean="0"/>
              <a:t> </a:t>
            </a:r>
            <a:r>
              <a:rPr lang="en-US" i="1" dirty="0" smtClean="0"/>
              <a:t>}</a:t>
            </a:r>
          </a:p>
          <a:p>
            <a:pPr>
              <a:buNone/>
            </a:pPr>
            <a:r>
              <a:rPr lang="ru-RU" i="1" dirty="0" smtClean="0"/>
              <a:t>        -при первом броске выпало </a:t>
            </a:r>
            <a:r>
              <a:rPr lang="en-US" i="1" dirty="0" err="1" smtClean="0"/>
              <a:t>i</a:t>
            </a:r>
            <a:r>
              <a:rPr lang="ru-RU" i="1" dirty="0" smtClean="0"/>
              <a:t> очков</a:t>
            </a:r>
            <a:r>
              <a:rPr lang="en-US" i="1" dirty="0" smtClean="0"/>
              <a:t>,</a:t>
            </a:r>
            <a:r>
              <a:rPr lang="ru-RU" i="1" dirty="0" smtClean="0"/>
              <a:t> где</a:t>
            </a:r>
            <a:endParaRPr lang="en-US" i="1" dirty="0" smtClean="0"/>
          </a:p>
          <a:p>
            <a:pPr>
              <a:buNone/>
            </a:pPr>
            <a:r>
              <a:rPr lang="ru-RU" i="1" dirty="0" smtClean="0"/>
              <a:t> </a:t>
            </a:r>
            <a:r>
              <a:rPr lang="en-US" i="1" dirty="0" err="1" smtClean="0"/>
              <a:t>i</a:t>
            </a:r>
            <a:r>
              <a:rPr lang="ru-RU" i="1" dirty="0" smtClean="0"/>
              <a:t>≤ 6.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988840"/>
            <a:ext cx="504056" cy="746750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 flipV="1">
            <a:off x="0" y="113359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501008"/>
            <a:ext cx="7761793" cy="648072"/>
          </a:xfrm>
          <a:prstGeom prst="rect">
            <a:avLst/>
          </a:prstGeom>
          <a:noFill/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4293096"/>
            <a:ext cx="6382528" cy="720080"/>
          </a:xfrm>
          <a:prstGeom prst="rect">
            <a:avLst/>
          </a:prstGeom>
          <a:noFill/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5085184"/>
            <a:ext cx="6670559" cy="712390"/>
          </a:xfrm>
          <a:prstGeom prst="rect">
            <a:avLst/>
          </a:prstGeom>
          <a:noFill/>
        </p:spPr>
      </p:pic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170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92886"/>
          <a:ext cx="7560840" cy="58004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42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96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975980">
                <a:tc>
                  <a:txBody>
                    <a:bodyPr/>
                    <a:lstStyle/>
                    <a:p>
                      <a:r>
                        <a:rPr lang="ru-RU" sz="2800" i="1" dirty="0" smtClean="0"/>
                        <a:t>при первом</a:t>
                      </a:r>
                    </a:p>
                    <a:p>
                      <a:r>
                        <a:rPr lang="ru-RU" sz="2800" i="1" dirty="0" smtClean="0"/>
                        <a:t>броске </a:t>
                      </a:r>
                      <a:r>
                        <a:rPr lang="ru-RU" sz="2800" i="1" baseline="0" dirty="0" smtClean="0"/>
                        <a:t>число очков</a:t>
                      </a:r>
                      <a:endParaRPr lang="ru-RU" sz="2800" i="1" dirty="0" smtClean="0"/>
                    </a:p>
                    <a:p>
                      <a:r>
                        <a:rPr lang="ru-RU" sz="2800" i="1" dirty="0" smtClean="0"/>
                        <a:t>≤6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i="1" dirty="0" smtClean="0"/>
                        <a:t>при втором сумма очков </a:t>
                      </a:r>
                      <a:r>
                        <a:rPr lang="en-US" sz="2800" i="1" dirty="0" smtClean="0"/>
                        <a:t>&gt;6</a:t>
                      </a:r>
                      <a:r>
                        <a:rPr lang="ru-RU" sz="2800" i="1" dirty="0" smtClean="0"/>
                        <a:t> </a:t>
                      </a:r>
                      <a:endParaRPr lang="ru-RU" sz="2800" i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6332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(1,х),х=6</a:t>
                      </a:r>
                      <a:endParaRPr lang="en-US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6332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(2,х),х=5,6</a:t>
                      </a:r>
                      <a:endParaRPr lang="en-US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6332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(3,х),х=4,5,6</a:t>
                      </a:r>
                      <a:endParaRPr lang="en-US" sz="3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2769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(4,х),х=3,4,5,6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36332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(5,х),х=2,3,4,5,6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36332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(6,х),х=1,2,3,4,5,6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2184237"/>
          <a:ext cx="5616625" cy="463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5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067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521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267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606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15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9219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5365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37707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БРОСОК </a:t>
                      </a:r>
                      <a:r>
                        <a:rPr lang="ru-RU" sz="2400" b="0" i="1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№1</a:t>
                      </a:r>
                      <a:endParaRPr lang="ru-RU" sz="2400" b="0" i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08859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Числа на выпавших</a:t>
                      </a:r>
                      <a:r>
                        <a:rPr lang="ru-RU" sz="1400" b="1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сторонах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7707">
                <a:tc rowSpan="6">
                  <a:txBody>
                    <a:bodyPr/>
                    <a:lstStyle/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</a:p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</a:p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</a:p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</a:p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</a:p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</a:p>
                    <a:p>
                      <a:pPr algn="ctr"/>
                      <a:endParaRPr lang="ru-RU" sz="1800" b="0" i="1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1800" b="0" i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ru-RU" sz="2400" b="0" i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7707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7707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7707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0999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06727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476672"/>
            <a:ext cx="7560840" cy="1794123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1819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507288" cy="1152128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Формула полной вероятности</a:t>
            </a:r>
            <a:r>
              <a:rPr lang="ru-RU" sz="3200" dirty="0" smtClean="0">
                <a:solidFill>
                  <a:srgbClr val="00B050"/>
                </a:solidFill>
              </a:rPr>
              <a:t>.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Т.</a:t>
            </a:r>
            <a:r>
              <a:rPr lang="ru-RU" dirty="0" smtClean="0"/>
              <a:t>Если </a:t>
            </a:r>
            <a:r>
              <a:rPr lang="ru-RU" dirty="0"/>
              <a:t>событие </a:t>
            </a:r>
            <a:r>
              <a:rPr lang="ru-RU" i="1" dirty="0"/>
              <a:t>A </a:t>
            </a:r>
            <a:r>
              <a:rPr lang="ru-RU" dirty="0"/>
              <a:t>может произойти только при условии </a:t>
            </a:r>
            <a:r>
              <a:rPr lang="ru-RU" dirty="0" smtClean="0"/>
              <a:t>появления</a:t>
            </a:r>
            <a:r>
              <a:rPr lang="ru-RU" dirty="0"/>
              <a:t> </a:t>
            </a:r>
            <a:r>
              <a:rPr lang="ru-RU" dirty="0" smtClean="0"/>
              <a:t>одного </a:t>
            </a:r>
            <a:r>
              <a:rPr lang="ru-RU" dirty="0"/>
              <a:t>из попарно несовместных событий (гипотез</a:t>
            </a:r>
            <a:r>
              <a:rPr lang="ru-RU" dirty="0" smtClean="0"/>
              <a:t>)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В</a:t>
            </a:r>
            <a:r>
              <a:rPr lang="ru-RU" dirty="0"/>
              <a:t>1 , </a:t>
            </a:r>
            <a:r>
              <a:rPr lang="ru-RU" i="1" dirty="0"/>
              <a:t>В</a:t>
            </a:r>
            <a:r>
              <a:rPr lang="ru-RU" dirty="0"/>
              <a:t>2 , </a:t>
            </a:r>
            <a:r>
              <a:rPr lang="ru-RU" dirty="0" smtClean="0"/>
              <a:t>…</a:t>
            </a:r>
            <a:r>
              <a:rPr lang="ru-RU" i="1" dirty="0" err="1" smtClean="0"/>
              <a:t>Вn</a:t>
            </a:r>
            <a:r>
              <a:rPr lang="ru-RU" i="1" dirty="0" smtClean="0"/>
              <a:t> </a:t>
            </a:r>
            <a:r>
              <a:rPr lang="ru-RU" dirty="0"/>
              <a:t>,   </a:t>
            </a:r>
            <a:r>
              <a:rPr lang="ru-RU" dirty="0" smtClean="0"/>
              <a:t>образующих </a:t>
            </a:r>
            <a:r>
              <a:rPr lang="ru-RU" b="1" i="1" dirty="0" smtClean="0"/>
              <a:t>полную </a:t>
            </a:r>
            <a:r>
              <a:rPr lang="ru-RU" b="1" i="1" dirty="0"/>
              <a:t>группу</a:t>
            </a:r>
            <a:r>
              <a:rPr lang="ru-RU" dirty="0"/>
              <a:t>, то вероятность события </a:t>
            </a:r>
            <a:r>
              <a:rPr lang="ru-RU" i="1" dirty="0"/>
              <a:t>A </a:t>
            </a:r>
            <a:r>
              <a:rPr lang="ru-RU" dirty="0"/>
              <a:t>равна сумме произведений вероятностей каждого из этих событий (гипотез) на соответствующие условные вероятности события </a:t>
            </a:r>
            <a:r>
              <a:rPr lang="ru-RU" i="1" dirty="0" smtClean="0"/>
              <a:t>A</a:t>
            </a:r>
            <a:r>
              <a:rPr lang="en-US" i="1" dirty="0" smtClean="0"/>
              <a:t>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797152"/>
            <a:ext cx="8496944" cy="184482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i="1" dirty="0" smtClean="0">
                <a:solidFill>
                  <a:srgbClr val="00B050"/>
                </a:solidFill>
              </a:rPr>
              <a:t>Формула полной вероятности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19675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</a:t>
            </a:r>
            <a:r>
              <a:rPr lang="en-US" dirty="0" smtClean="0"/>
              <a:t>-</a:t>
            </a:r>
            <a:r>
              <a:rPr lang="ru-RU" dirty="0" smtClean="0"/>
              <a:t>несовместные гипотезы, образующие полную группу</a:t>
            </a:r>
            <a:r>
              <a:rPr lang="en-US" dirty="0" smtClean="0"/>
              <a:t>:</a:t>
            </a: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843808" y="4581128"/>
            <a:ext cx="1080120" cy="1008112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355976" y="3645024"/>
            <a:ext cx="1656184" cy="1152128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5220072" y="4797152"/>
            <a:ext cx="720080" cy="936104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940152" y="4797152"/>
            <a:ext cx="792088" cy="936104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843808" y="3645024"/>
            <a:ext cx="1512168" cy="1008112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1907704" y="4653136"/>
            <a:ext cx="1008112" cy="936104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3501008"/>
            <a:ext cx="955906" cy="648072"/>
          </a:xfrm>
          <a:prstGeom prst="rect">
            <a:avLst/>
          </a:prstGeom>
          <a:noFill/>
        </p:spPr>
      </p:pic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3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4077072"/>
            <a:ext cx="1026497" cy="720080"/>
          </a:xfrm>
          <a:prstGeom prst="rect">
            <a:avLst/>
          </a:prstGeom>
          <a:noFill/>
        </p:spPr>
      </p:pic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5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4149080"/>
            <a:ext cx="955906" cy="648072"/>
          </a:xfrm>
          <a:prstGeom prst="rect">
            <a:avLst/>
          </a:prstGeom>
          <a:noFill/>
        </p:spPr>
      </p:pic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7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5733256"/>
            <a:ext cx="1095192" cy="636395"/>
          </a:xfrm>
          <a:prstGeom prst="rect">
            <a:avLst/>
          </a:prstGeom>
          <a:noFill/>
        </p:spPr>
      </p:pic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9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5661248"/>
            <a:ext cx="978107" cy="617752"/>
          </a:xfrm>
          <a:prstGeom prst="rect">
            <a:avLst/>
          </a:prstGeom>
          <a:noFill/>
        </p:spPr>
      </p:pic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61" name="Picture 2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661248"/>
            <a:ext cx="1224136" cy="661695"/>
          </a:xfrm>
          <a:prstGeom prst="rect">
            <a:avLst/>
          </a:prstGeom>
          <a:noFill/>
        </p:spPr>
      </p:pic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63" name="Picture 2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5517232"/>
            <a:ext cx="1047946" cy="648072"/>
          </a:xfrm>
          <a:prstGeom prst="rect">
            <a:avLst/>
          </a:prstGeom>
          <a:noFill/>
        </p:spPr>
      </p:pic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65" name="Picture 2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780928"/>
            <a:ext cx="6926557" cy="792088"/>
          </a:xfrm>
          <a:prstGeom prst="rect">
            <a:avLst/>
          </a:prstGeom>
          <a:noFill/>
        </p:spPr>
      </p:pic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67" name="Picture 27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1610414"/>
            <a:ext cx="720080" cy="674117"/>
          </a:xfrm>
          <a:prstGeom prst="rect">
            <a:avLst/>
          </a:prstGeom>
          <a:noFill/>
        </p:spPr>
      </p:pic>
      <p:sp>
        <p:nvSpPr>
          <p:cNvPr id="35869" name="Rectangle 29"/>
          <p:cNvSpPr>
            <a:spLocks noChangeArrowheads="1"/>
          </p:cNvSpPr>
          <p:nvPr/>
        </p:nvSpPr>
        <p:spPr bwMode="auto">
          <a:xfrm>
            <a:off x="251520" y="17008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Задача</a:t>
            </a:r>
            <a:endParaRPr lang="ru-RU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93304"/>
            <a:ext cx="9144000" cy="62646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i="1" dirty="0" smtClean="0"/>
              <a:t>8</a:t>
            </a:r>
            <a:r>
              <a:rPr lang="ru-RU" i="1" dirty="0" smtClean="0"/>
              <a:t>.В городе 48 % взрослого населения — мужчины. Пенсионеры составляют 12,6 % взрослого населения, причём доля пенсионеров среди женщин равна 15 %. Для опроса выбран случайным образом мужчина, проживающий в этом городе. Найдите вероятность события «выбранный мужчина является пенсионером».</a:t>
            </a:r>
          </a:p>
          <a:p>
            <a:pPr>
              <a:buNone/>
            </a:pPr>
            <a:r>
              <a:rPr lang="ru-RU" i="1" dirty="0" smtClean="0"/>
              <a:t>Решение</a:t>
            </a:r>
            <a:r>
              <a:rPr lang="en-US" i="1" dirty="0" smtClean="0"/>
              <a:t>:</a:t>
            </a:r>
          </a:p>
          <a:p>
            <a:pPr>
              <a:buNone/>
            </a:pPr>
            <a:r>
              <a:rPr lang="ru-RU" i="1" dirty="0" err="1" smtClean="0"/>
              <a:t>А-выбран</a:t>
            </a:r>
            <a:r>
              <a:rPr lang="ru-RU" i="1" dirty="0" smtClean="0"/>
              <a:t> пенсионер</a:t>
            </a:r>
            <a:r>
              <a:rPr lang="en-US" i="1" dirty="0" smtClean="0"/>
              <a:t>    </a:t>
            </a:r>
          </a:p>
          <a:p>
            <a:pPr>
              <a:buNone/>
            </a:pPr>
            <a:r>
              <a:rPr lang="ru-RU" i="1" dirty="0" smtClean="0"/>
              <a:t>Гипотезы</a:t>
            </a:r>
            <a:r>
              <a:rPr lang="en-US" i="1" dirty="0" smtClean="0"/>
              <a:t>: </a:t>
            </a:r>
          </a:p>
          <a:p>
            <a:pPr>
              <a:buNone/>
            </a:pPr>
            <a:r>
              <a:rPr lang="ru-RU" i="1" dirty="0" smtClean="0"/>
              <a:t>В1-выбрали мужчину,</a:t>
            </a:r>
            <a:endParaRPr lang="en-US" i="1" dirty="0" smtClean="0"/>
          </a:p>
          <a:p>
            <a:pPr>
              <a:buNone/>
            </a:pPr>
            <a:r>
              <a:rPr lang="ru-RU" i="1" dirty="0" smtClean="0"/>
              <a:t>В2-выбрали женщину</a:t>
            </a:r>
          </a:p>
          <a:p>
            <a:pPr>
              <a:buNone/>
            </a:pPr>
            <a:endParaRPr lang="ru-RU" i="1" dirty="0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3645024"/>
            <a:ext cx="1565756" cy="79208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716016" y="4365104"/>
            <a:ext cx="4644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выбранный мужчина является пенсионером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7061" t="62522" r="26523" b="20558"/>
          <a:stretch>
            <a:fillRect/>
          </a:stretch>
        </p:blipFill>
        <p:spPr bwMode="auto">
          <a:xfrm>
            <a:off x="0" y="404664"/>
            <a:ext cx="889248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725144"/>
            <a:ext cx="8424936" cy="648072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5661248"/>
            <a:ext cx="1728192" cy="759645"/>
          </a:xfrm>
          <a:prstGeom prst="rect">
            <a:avLst/>
          </a:prstGeom>
          <a:noFill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861047"/>
            <a:ext cx="7920880" cy="788659"/>
          </a:xfrm>
          <a:prstGeom prst="rect">
            <a:avLst/>
          </a:prstGeom>
          <a:noFill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126163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2 способ</a:t>
            </a:r>
            <a:endParaRPr lang="ru-RU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20688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i="1" dirty="0" smtClean="0"/>
              <a:t>В городе 48 % взрослого населения — мужчины. Пенсионеры составляют 12,6 % взрослого населения, причём доля пенсионеров среди женщин равна 15 %. Для опроса выбран случайным образом мужчина, проживающий в этом городе. Найдите вероятность события «выбранный мужчина является пенсионером».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636912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Решение</a:t>
            </a:r>
            <a:r>
              <a:rPr lang="en-US" sz="3200" i="1" dirty="0" smtClean="0"/>
              <a:t>:</a:t>
            </a:r>
            <a:endParaRPr lang="ru-RU" sz="3200" i="1" dirty="0" smtClean="0"/>
          </a:p>
          <a:p>
            <a:r>
              <a:rPr lang="ru-RU" sz="3200" dirty="0" smtClean="0"/>
              <a:t>Пусть в городе 1000  жителей,</a:t>
            </a:r>
          </a:p>
          <a:p>
            <a:r>
              <a:rPr lang="ru-RU" sz="3200" dirty="0" smtClean="0"/>
              <a:t>тогда мужчин 480, женщин 520, </a:t>
            </a:r>
          </a:p>
          <a:p>
            <a:r>
              <a:rPr lang="ru-RU" sz="3200" dirty="0" smtClean="0"/>
              <a:t>а пенсионеров  126  человек, из них</a:t>
            </a:r>
          </a:p>
          <a:p>
            <a:r>
              <a:rPr lang="ru-RU" sz="3200" dirty="0" smtClean="0"/>
              <a:t> женщин пенсионеров  520*0,15=78  человек,</a:t>
            </a:r>
          </a:p>
          <a:p>
            <a:r>
              <a:rPr lang="ru-RU" sz="3200" dirty="0" smtClean="0"/>
              <a:t>мужчин пенсионеров  126-78=48.</a:t>
            </a:r>
          </a:p>
          <a:p>
            <a:endParaRPr lang="ru-RU" sz="3200" dirty="0" smtClean="0"/>
          </a:p>
          <a:p>
            <a:r>
              <a:rPr lang="ru-RU" sz="3600" dirty="0" smtClean="0"/>
              <a:t>                      Р(А)=48/4800=0,1</a:t>
            </a:r>
            <a:endParaRPr lang="ru-RU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92D050"/>
                </a:solidFill>
              </a:rPr>
              <a:t>Задача</a:t>
            </a:r>
            <a:endParaRPr lang="ru-RU" i="1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9</a:t>
            </a:r>
            <a:r>
              <a:rPr lang="ru-RU" i="1" dirty="0" smtClean="0"/>
              <a:t>.Маша коллекционирует принцесс из Киндер-сюрпризов. Всего в коллекции 10 разных принцесс, и они равномерно распределены, то есть в каждом очередном Киндер-сюрпризе может с равными вероятностями оказаться любая из 10 принцесс. У Маши уже есть шесть разных принцесс из коллекции. Какова вероятность того, что для получения следующей принцессы Маше придётся купить ещё 1 или 2 шоколадных яйца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5473005"/>
            <a:ext cx="95050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Решение</a:t>
            </a:r>
            <a:r>
              <a:rPr lang="en-US" sz="2800" i="1" dirty="0" smtClean="0"/>
              <a:t>:</a:t>
            </a:r>
          </a:p>
          <a:p>
            <a:r>
              <a:rPr lang="ru-RU" sz="2800" dirty="0" smtClean="0"/>
              <a:t>А=</a:t>
            </a:r>
            <a:r>
              <a:rPr lang="en-US" sz="2800" dirty="0" smtClean="0"/>
              <a:t>{</a:t>
            </a:r>
            <a:r>
              <a:rPr lang="ru-RU" sz="2800" dirty="0" smtClean="0"/>
              <a:t> нужная принцесса попалась при первой или </a:t>
            </a:r>
            <a:r>
              <a:rPr lang="ru-RU" sz="2800" dirty="0" smtClean="0"/>
              <a:t> при</a:t>
            </a:r>
          </a:p>
          <a:p>
            <a:r>
              <a:rPr lang="ru-RU" sz="2800" dirty="0" smtClean="0"/>
              <a:t>второй </a:t>
            </a:r>
            <a:r>
              <a:rPr lang="ru-RU" sz="2800" dirty="0" smtClean="0"/>
              <a:t>покупке</a:t>
            </a:r>
            <a:r>
              <a:rPr lang="en-US" sz="2800" dirty="0" smtClean="0"/>
              <a:t>}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396536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Случайные события .Алгебра событий</a:t>
            </a:r>
            <a:r>
              <a:rPr lang="ru-RU" i="1" dirty="0" smtClean="0"/>
              <a:t>.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Пространство элементарных событий-</a:t>
            </a:r>
          </a:p>
          <a:p>
            <a:pPr>
              <a:buNone/>
            </a:pPr>
            <a:r>
              <a:rPr lang="ru-RU" dirty="0" smtClean="0"/>
              <a:t>  множество всех возможных взаимоисключающих исходов данного испытания     </a:t>
            </a:r>
            <a:r>
              <a:rPr lang="el-GR" dirty="0" smtClean="0"/>
              <a:t>Ω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i="1" dirty="0" smtClean="0"/>
              <a:t>  Достоверное, невозможное событие</a:t>
            </a:r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А=</a:t>
            </a:r>
            <a:r>
              <a:rPr lang="en-US" dirty="0" smtClean="0"/>
              <a:t>{</a:t>
            </a:r>
            <a:r>
              <a:rPr lang="ru-RU" dirty="0" smtClean="0"/>
              <a:t> нужная принцесса попалась при первой или второй покупке</a:t>
            </a:r>
            <a:r>
              <a:rPr lang="en-US" dirty="0" smtClean="0"/>
              <a:t>}</a:t>
            </a:r>
          </a:p>
          <a:p>
            <a:pPr>
              <a:buNone/>
            </a:pPr>
            <a:r>
              <a:rPr lang="ru-RU" dirty="0" err="1" smtClean="0"/>
              <a:t>В=попалась</a:t>
            </a:r>
            <a:r>
              <a:rPr lang="ru-RU" dirty="0" smtClean="0"/>
              <a:t> при первой покупке</a:t>
            </a:r>
            <a:r>
              <a:rPr lang="en-US" dirty="0" smtClean="0"/>
              <a:t>}</a:t>
            </a:r>
            <a:r>
              <a:rPr lang="ru-RU" dirty="0" smtClean="0"/>
              <a:t>  </a:t>
            </a:r>
            <a:r>
              <a:rPr lang="ru-RU" dirty="0" smtClean="0"/>
              <a:t>,   </a:t>
            </a:r>
            <a:r>
              <a:rPr lang="ru-RU" dirty="0" smtClean="0"/>
              <a:t>Р(В)=4/10</a:t>
            </a:r>
          </a:p>
          <a:p>
            <a:pPr>
              <a:buNone/>
            </a:pPr>
            <a:r>
              <a:rPr lang="en-US" dirty="0" smtClean="0"/>
              <a:t>   ={</a:t>
            </a:r>
            <a:r>
              <a:rPr lang="ru-RU" dirty="0" smtClean="0"/>
              <a:t>не попалась при первой </a:t>
            </a:r>
            <a:r>
              <a:rPr lang="ru-RU" dirty="0" smtClean="0"/>
              <a:t>покупке</a:t>
            </a:r>
            <a:r>
              <a:rPr lang="en-US" dirty="0" smtClean="0"/>
              <a:t>}</a:t>
            </a:r>
            <a:r>
              <a:rPr lang="ru-RU" dirty="0" smtClean="0"/>
              <a:t>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С=</a:t>
            </a:r>
            <a:r>
              <a:rPr lang="en-US" dirty="0" smtClean="0"/>
              <a:t>{</a:t>
            </a:r>
            <a:r>
              <a:rPr lang="ru-RU" dirty="0" smtClean="0"/>
              <a:t>попалась </a:t>
            </a:r>
            <a:r>
              <a:rPr lang="ru-RU" dirty="0" smtClean="0"/>
              <a:t>при второй покупке</a:t>
            </a:r>
            <a:r>
              <a:rPr lang="en-US" dirty="0" smtClean="0"/>
              <a:t>}</a:t>
            </a:r>
            <a:r>
              <a:rPr lang="ru-RU" dirty="0" smtClean="0"/>
              <a:t> , Р(С</a:t>
            </a:r>
            <a:r>
              <a:rPr lang="ru-RU" dirty="0" smtClean="0"/>
              <a:t>)=4/10</a:t>
            </a:r>
          </a:p>
          <a:p>
            <a:pPr>
              <a:buNone/>
            </a:pPr>
            <a:r>
              <a:rPr lang="ru-RU" dirty="0" smtClean="0"/>
              <a:t>    =</a:t>
            </a:r>
            <a:r>
              <a:rPr lang="en-US" dirty="0" smtClean="0"/>
              <a:t>{</a:t>
            </a:r>
            <a:r>
              <a:rPr lang="ru-RU" dirty="0" smtClean="0"/>
              <a:t>не попалась</a:t>
            </a:r>
            <a:r>
              <a:rPr lang="en-US" dirty="0" smtClean="0"/>
              <a:t> </a:t>
            </a:r>
            <a:r>
              <a:rPr lang="ru-RU" dirty="0" smtClean="0"/>
              <a:t>при второй покупке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491880" y="4005064"/>
            <a:ext cx="1656184" cy="10801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92080" y="4077072"/>
            <a:ext cx="1656184" cy="86409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5364088" y="4941168"/>
            <a:ext cx="1584176" cy="10081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948264" y="4941168"/>
            <a:ext cx="1728192" cy="10801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932040" y="3573016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4509120"/>
            <a:ext cx="252028" cy="504056"/>
          </a:xfrm>
          <a:prstGeom prst="rect">
            <a:avLst/>
          </a:prstGeom>
          <a:noFill/>
        </p:spPr>
      </p:pic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2060848"/>
            <a:ext cx="288032" cy="504057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2915816" y="465313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</a:t>
            </a:r>
            <a:endParaRPr lang="ru-RU" sz="3200" dirty="0"/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734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1844824"/>
            <a:ext cx="2088232" cy="864096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8388424" y="544522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735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212976"/>
            <a:ext cx="288032" cy="550430"/>
          </a:xfrm>
          <a:prstGeom prst="rect">
            <a:avLst/>
          </a:prstGeom>
          <a:noFill/>
        </p:spPr>
      </p:pic>
      <p:pic>
        <p:nvPicPr>
          <p:cNvPr id="30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5445224"/>
            <a:ext cx="233933" cy="550430"/>
          </a:xfrm>
          <a:prstGeom prst="rect">
            <a:avLst/>
          </a:prstGeom>
          <a:noFill/>
        </p:spPr>
      </p:pic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735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3933056"/>
            <a:ext cx="3542794" cy="720080"/>
          </a:xfrm>
          <a:prstGeom prst="rect">
            <a:avLst/>
          </a:prstGeom>
          <a:noFill/>
        </p:spPr>
      </p:pic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7358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949280"/>
            <a:ext cx="5848850" cy="64807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2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ru-RU" sz="3600" i="1" dirty="0" smtClean="0">
                <a:solidFill>
                  <a:srgbClr val="00B050"/>
                </a:solidFill>
              </a:rPr>
              <a:t>Формула Байеса</a:t>
            </a:r>
            <a:r>
              <a:rPr lang="ru-RU" i="1" dirty="0" smtClean="0">
                <a:solidFill>
                  <a:srgbClr val="00B050"/>
                </a:solidFill>
              </a:rPr>
              <a:t>.</a:t>
            </a:r>
            <a:endParaRPr lang="ru-RU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9000" b="1" dirty="0" smtClean="0"/>
              <a:t>Т.  </a:t>
            </a:r>
            <a:r>
              <a:rPr lang="ru-RU" sz="9000" b="1" i="1" dirty="0" smtClean="0"/>
              <a:t>Условная вероятность </a:t>
            </a:r>
            <a:r>
              <a:rPr lang="ru-RU" sz="9000" dirty="0" smtClean="0"/>
              <a:t>гипотезы         ,</a:t>
            </a:r>
          </a:p>
          <a:p>
            <a:pPr>
              <a:buNone/>
            </a:pPr>
            <a:r>
              <a:rPr lang="ru-RU" sz="9000" dirty="0" smtClean="0"/>
              <a:t>при условии, что событие А </a:t>
            </a:r>
            <a:r>
              <a:rPr lang="ru-RU" sz="9000" b="1" i="1" dirty="0" smtClean="0"/>
              <a:t>произошло </a:t>
            </a:r>
            <a:r>
              <a:rPr lang="ru-RU" sz="9000" dirty="0" smtClean="0"/>
              <a:t>вычисляется по формуле Байеса </a:t>
            </a:r>
            <a:r>
              <a:rPr lang="en-US" sz="9000" dirty="0" smtClean="0"/>
              <a:t>:</a:t>
            </a:r>
            <a:r>
              <a:rPr lang="ru-RU" sz="9000" dirty="0" smtClean="0"/>
              <a:t> </a:t>
            </a:r>
            <a:r>
              <a:rPr lang="en-US" sz="4500" dirty="0" smtClean="0"/>
              <a:t/>
            </a:r>
            <a:br>
              <a:rPr lang="en-US" sz="4500" dirty="0" smtClean="0"/>
            </a:br>
            <a:endParaRPr lang="ru-RU" sz="4500" dirty="0" smtClean="0"/>
          </a:p>
          <a:p>
            <a:pPr>
              <a:buNone/>
            </a:pPr>
            <a:r>
              <a:rPr lang="en-US" sz="4500" dirty="0"/>
              <a:t/>
            </a:r>
            <a:br>
              <a:rPr lang="en-US" sz="4500" dirty="0"/>
            </a:br>
            <a:endParaRPr lang="ru-RU" sz="4500" dirty="0"/>
          </a:p>
          <a:p>
            <a:pPr>
              <a:buNone/>
            </a:pPr>
            <a:endParaRPr lang="ru-RU" sz="4500" i="1" dirty="0" smtClean="0"/>
          </a:p>
          <a:p>
            <a:pPr>
              <a:buNone/>
            </a:pPr>
            <a:endParaRPr lang="ru-RU" sz="4500" i="1" dirty="0"/>
          </a:p>
          <a:p>
            <a:pPr>
              <a:buNone/>
            </a:pPr>
            <a:endParaRPr lang="ru-RU" sz="4500" i="1" dirty="0" smtClean="0"/>
          </a:p>
          <a:p>
            <a:pPr>
              <a:buNone/>
            </a:pPr>
            <a:endParaRPr lang="ru-RU" sz="4500" i="1" dirty="0"/>
          </a:p>
          <a:p>
            <a:pPr>
              <a:buNone/>
            </a:pPr>
            <a:endParaRPr lang="ru-RU" sz="9000" dirty="0" smtClean="0"/>
          </a:p>
          <a:p>
            <a:pPr>
              <a:buNone/>
            </a:pPr>
            <a:endParaRPr lang="ru-RU" sz="9000" dirty="0"/>
          </a:p>
          <a:p>
            <a:pPr>
              <a:buNone/>
            </a:pPr>
            <a:r>
              <a:rPr lang="ru-RU" sz="9000" dirty="0" smtClean="0"/>
              <a:t>где</a:t>
            </a:r>
            <a:r>
              <a:rPr lang="ru-RU" sz="9000" i="1" dirty="0" smtClean="0"/>
              <a:t> В</a:t>
            </a:r>
            <a:r>
              <a:rPr lang="ru-RU" sz="9000" dirty="0" smtClean="0"/>
              <a:t>1 </a:t>
            </a:r>
            <a:r>
              <a:rPr lang="ru-RU" sz="9000" dirty="0"/>
              <a:t>, </a:t>
            </a:r>
            <a:r>
              <a:rPr lang="ru-RU" sz="9000" i="1" dirty="0"/>
              <a:t>В</a:t>
            </a:r>
            <a:r>
              <a:rPr lang="ru-RU" sz="9000" dirty="0"/>
              <a:t>2 </a:t>
            </a:r>
            <a:r>
              <a:rPr lang="ru-RU" sz="9000" dirty="0" smtClean="0"/>
              <a:t>,... </a:t>
            </a:r>
            <a:r>
              <a:rPr lang="ru-RU" sz="9000" dirty="0"/>
              <a:t>, </a:t>
            </a:r>
            <a:r>
              <a:rPr lang="ru-RU" sz="9000" i="1" dirty="0" err="1" smtClean="0"/>
              <a:t>Вn</a:t>
            </a:r>
            <a:r>
              <a:rPr lang="ru-RU" sz="9000" i="1" dirty="0" smtClean="0"/>
              <a:t> </a:t>
            </a:r>
            <a:r>
              <a:rPr lang="ru-RU" sz="9000" dirty="0" smtClean="0"/>
              <a:t>попарно </a:t>
            </a:r>
            <a:r>
              <a:rPr lang="ru-RU" sz="9000" dirty="0"/>
              <a:t>несовместные события, образующие полную группу.</a:t>
            </a:r>
          </a:p>
          <a:p>
            <a:pPr>
              <a:buNone/>
            </a:pPr>
            <a:r>
              <a:rPr lang="ru-RU" sz="4500" dirty="0"/>
              <a:t/>
            </a:r>
            <a:br>
              <a:rPr lang="ru-RU" sz="4500" dirty="0"/>
            </a:br>
            <a:r>
              <a:rPr lang="ru-RU" sz="4500" dirty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2852936"/>
            <a:ext cx="5616624" cy="1469465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980728"/>
            <a:ext cx="388844" cy="57606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Формула Байеса.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            -несовместные гипотезы, образующие полную группу</a:t>
            </a:r>
            <a:r>
              <a:rPr lang="en-US" dirty="0" smtClean="0"/>
              <a:t>: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ВЕРОЯТНОСТЬ-</a:t>
            </a:r>
            <a:r>
              <a:rPr lang="ru-RU" b="1" i="1" dirty="0" smtClean="0"/>
              <a:t>АПОСТЕРИОРИ</a:t>
            </a:r>
            <a:r>
              <a:rPr lang="ru-RU" dirty="0" smtClean="0"/>
              <a:t>(в связи с вновь открывшимися обстоятельствами)</a:t>
            </a:r>
            <a:endParaRPr lang="ru-RU" dirty="0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124744"/>
            <a:ext cx="1008112" cy="552390"/>
          </a:xfrm>
          <a:prstGeom prst="rect">
            <a:avLst/>
          </a:prstGeom>
          <a:noFill/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83568" y="90872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0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5013176"/>
            <a:ext cx="7920880" cy="1460146"/>
          </a:xfrm>
          <a:prstGeom prst="rect">
            <a:avLst/>
          </a:prstGeom>
          <a:noFill/>
        </p:spPr>
      </p:pic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3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3429000"/>
            <a:ext cx="8420235" cy="1296144"/>
          </a:xfrm>
          <a:prstGeom prst="rect">
            <a:avLst/>
          </a:prstGeom>
          <a:noFill/>
        </p:spPr>
      </p:pic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Задачи на кубики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10</a:t>
            </a:r>
            <a:r>
              <a:rPr lang="ru-RU" i="1" dirty="0" smtClean="0"/>
              <a:t>.Первый игральный кубик обычный, а на гранях второго кубика нет нечетных чисел, а четные числа 2, 4 и 6 встречаются по два раза. В остальном кубики одинаковые. Один случайно выбранный кубик бросают два раза. Известно, что в каком-то порядке выпали 4 и 6 очков. Какова вероятность того, что бросали первый кубик?</a:t>
            </a: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Задачи на кубики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83264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А=</a:t>
            </a:r>
            <a:r>
              <a:rPr lang="en-US" dirty="0" smtClean="0"/>
              <a:t>{</a:t>
            </a:r>
            <a:r>
              <a:rPr lang="ru-RU" dirty="0" smtClean="0"/>
              <a:t>при двух подбрасываниях выпало 4 и 6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Гипотезы</a:t>
            </a:r>
            <a:r>
              <a:rPr lang="en-US" dirty="0" smtClean="0"/>
              <a:t>:</a:t>
            </a:r>
            <a:r>
              <a:rPr lang="ru-RU" dirty="0" smtClean="0"/>
              <a:t> В1</a:t>
            </a:r>
            <a:r>
              <a:rPr lang="en-US" dirty="0" smtClean="0"/>
              <a:t>={</a:t>
            </a:r>
            <a:r>
              <a:rPr lang="ru-RU" dirty="0" smtClean="0"/>
              <a:t>бросили 1 кубик(прав.)</a:t>
            </a:r>
            <a:r>
              <a:rPr lang="en-US" dirty="0" smtClean="0"/>
              <a:t>}</a:t>
            </a:r>
            <a:r>
              <a:rPr lang="ru-RU" dirty="0" smtClean="0"/>
              <a:t>, В2</a:t>
            </a:r>
            <a:r>
              <a:rPr lang="en-US" dirty="0" smtClean="0"/>
              <a:t>={</a:t>
            </a:r>
            <a:r>
              <a:rPr lang="ru-RU" dirty="0" smtClean="0"/>
              <a:t>бросили второй кубик( неправ.)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Р(В1)+Р(В2)=1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555776" y="4221088"/>
            <a:ext cx="1584176" cy="792088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139952" y="4221088"/>
            <a:ext cx="1656184" cy="864096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1115616" y="4941168"/>
            <a:ext cx="1440160" cy="1368152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555776" y="5013176"/>
            <a:ext cx="936104" cy="1296144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724128" y="5013176"/>
            <a:ext cx="1152128" cy="1224136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4860032" y="5085184"/>
            <a:ext cx="864096" cy="1296144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23928" y="3356992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А</a:t>
            </a:r>
            <a:endParaRPr lang="ru-RU" sz="4400" dirty="0"/>
          </a:p>
        </p:txBody>
      </p:sp>
      <p:sp>
        <p:nvSpPr>
          <p:cNvPr id="23" name="TextBox 22"/>
          <p:cNvSpPr txBox="1"/>
          <p:nvPr/>
        </p:nvSpPr>
        <p:spPr>
          <a:xfrm>
            <a:off x="1691680" y="436510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В1</a:t>
            </a:r>
            <a:endParaRPr lang="ru-RU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5868144" y="458112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В2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2555776" y="4005064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1/2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004048" y="407707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1/2</a:t>
            </a:r>
            <a:endParaRPr lang="ru-RU" sz="24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2852936"/>
            <a:ext cx="4824536" cy="923294"/>
          </a:xfrm>
          <a:prstGeom prst="rect">
            <a:avLst/>
          </a:prstGeom>
          <a:noFill/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635896" y="6165304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(4,6)</a:t>
            </a:r>
            <a:endParaRPr lang="ru-RU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6948264" y="609329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(4,6)</a:t>
            </a:r>
            <a:endParaRPr lang="ru-RU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3131840" y="537321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2/36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6372200" y="522920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8/36</a:t>
            </a:r>
            <a:endParaRPr lang="ru-RU" dirty="0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6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2780928"/>
            <a:ext cx="3312369" cy="1119896"/>
          </a:xfrm>
          <a:prstGeom prst="rect">
            <a:avLst/>
          </a:prstGeom>
          <a:noFill/>
        </p:spPr>
      </p:pic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Левая фигурная скобка 28"/>
          <p:cNvSpPr/>
          <p:nvPr/>
        </p:nvSpPr>
        <p:spPr>
          <a:xfrm rot="10800000">
            <a:off x="7452320" y="1484784"/>
            <a:ext cx="576064" cy="1008112"/>
          </a:xfrm>
          <a:prstGeom prst="leftBrace">
            <a:avLst>
              <a:gd name="adj1" fmla="val 8333"/>
              <a:gd name="adj2" fmla="val 5279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8100392" y="836712"/>
            <a:ext cx="8640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0070C0"/>
                </a:solidFill>
              </a:rPr>
              <a:t>несовместные</a:t>
            </a:r>
            <a:endParaRPr lang="ru-RU" sz="32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44" grpId="0"/>
      <p:bldP spid="45" grpId="0"/>
      <p:bldP spid="46" grpId="0"/>
      <p:bldP spid="47" grpId="0"/>
      <p:bldP spid="29" grpId="0" animBg="1"/>
      <p:bldP spid="3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67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3140968"/>
            <a:ext cx="6271137" cy="1872208"/>
          </a:xfrm>
          <a:prstGeom prst="rect">
            <a:avLst/>
          </a:prstGeom>
          <a:noFill/>
        </p:spPr>
      </p:pic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0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1700808"/>
            <a:ext cx="5525614" cy="1080120"/>
          </a:xfrm>
          <a:prstGeom prst="rect">
            <a:avLst/>
          </a:prstGeom>
          <a:noFill/>
        </p:spPr>
      </p:pic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i="1" dirty="0" smtClean="0"/>
              <a:t>11.</a:t>
            </a:r>
            <a:r>
              <a:rPr lang="ru-RU" i="1" dirty="0" smtClean="0"/>
              <a:t>При подозрении на наличие некоторого заболевания пациента отправляют на </a:t>
            </a:r>
            <a:r>
              <a:rPr lang="ru-RU" i="1" dirty="0" err="1" smtClean="0"/>
              <a:t>ПЦР-тест</a:t>
            </a:r>
            <a:r>
              <a:rPr lang="ru-RU" i="1" dirty="0" smtClean="0"/>
              <a:t>. Если заболевание действительно есть, то тест подтверждает его в 91% случаев. Если заболевание нет, то тест выявляет отсутствие заболевания в среднем в 93% случаев. Известно, что в среднем тест оказывается положительным у 10% пациентов, направленных на тестирование. При обследовании некоторого пациента врач направил его на </a:t>
            </a:r>
            <a:r>
              <a:rPr lang="ru-RU" i="1" dirty="0" err="1" smtClean="0"/>
              <a:t>ПЦР-тест</a:t>
            </a:r>
            <a:r>
              <a:rPr lang="ru-RU" i="1" dirty="0" smtClean="0"/>
              <a:t>, который оказался положительным. Какова вероятность того, что пациент действительно имеет это заболевание? Результат округлите до сотых.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ru-RU" sz="3200" i="1" dirty="0" smtClean="0"/>
              <a:t>Решение</a:t>
            </a:r>
            <a:r>
              <a:rPr lang="en-US" sz="3200" i="1" dirty="0" smtClean="0"/>
              <a:t>: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83264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А=</a:t>
            </a:r>
            <a:r>
              <a:rPr lang="en-US" dirty="0" smtClean="0"/>
              <a:t>{</a:t>
            </a:r>
            <a:r>
              <a:rPr lang="ru-RU" dirty="0" smtClean="0"/>
              <a:t>у пациента положительный тест</a:t>
            </a:r>
            <a:r>
              <a:rPr lang="en-US" dirty="0" smtClean="0"/>
              <a:t>}</a:t>
            </a:r>
            <a:r>
              <a:rPr lang="ru-RU" dirty="0" smtClean="0"/>
              <a:t>,Р(А)=0,1</a:t>
            </a:r>
          </a:p>
          <a:p>
            <a:pPr>
              <a:buNone/>
            </a:pPr>
            <a:r>
              <a:rPr lang="ru-RU" dirty="0" smtClean="0"/>
              <a:t>Гипотезы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В1</a:t>
            </a:r>
            <a:r>
              <a:rPr lang="en-US" dirty="0" smtClean="0"/>
              <a:t>={</a:t>
            </a:r>
            <a:r>
              <a:rPr lang="ru-RU" dirty="0" smtClean="0"/>
              <a:t>у пациента есть заболевание</a:t>
            </a:r>
            <a:r>
              <a:rPr lang="en-US" dirty="0" smtClean="0"/>
              <a:t>}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В2</a:t>
            </a:r>
            <a:r>
              <a:rPr lang="en-US" dirty="0" smtClean="0"/>
              <a:t>={</a:t>
            </a:r>
            <a:r>
              <a:rPr lang="ru-RU" dirty="0" smtClean="0"/>
              <a:t>у пациента нет заболевания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Р(В1)+Р(В2)=1,</a:t>
            </a:r>
          </a:p>
          <a:p>
            <a:pPr>
              <a:buNone/>
            </a:pPr>
            <a:r>
              <a:rPr lang="ru-RU" dirty="0" smtClean="0"/>
              <a:t>Р(В1)</a:t>
            </a:r>
            <a:r>
              <a:rPr lang="ru-RU" dirty="0" err="1" smtClean="0"/>
              <a:t>=х</a:t>
            </a:r>
            <a:r>
              <a:rPr lang="ru-RU" dirty="0" smtClean="0"/>
              <a:t>, Р(В2)=1-х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555776" y="4221088"/>
            <a:ext cx="1584176" cy="792088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139952" y="4221088"/>
            <a:ext cx="1656184" cy="864096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1115616" y="4941168"/>
            <a:ext cx="1440160" cy="1368152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555776" y="5013176"/>
            <a:ext cx="936104" cy="1296144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724128" y="5013176"/>
            <a:ext cx="1152128" cy="1224136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4860032" y="5085184"/>
            <a:ext cx="864096" cy="1296144"/>
          </a:xfrm>
          <a:prstGeom prst="straightConnector1">
            <a:avLst/>
          </a:prstGeom>
          <a:ln w="476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23928" y="3356992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А</a:t>
            </a:r>
            <a:endParaRPr lang="ru-RU" sz="4400" dirty="0"/>
          </a:p>
        </p:txBody>
      </p:sp>
      <p:sp>
        <p:nvSpPr>
          <p:cNvPr id="23" name="TextBox 22"/>
          <p:cNvSpPr txBox="1"/>
          <p:nvPr/>
        </p:nvSpPr>
        <p:spPr>
          <a:xfrm>
            <a:off x="1691680" y="436510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В1</a:t>
            </a:r>
            <a:endParaRPr lang="ru-RU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5868144" y="458112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В2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2555776" y="4005064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х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004048" y="407707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1-х</a:t>
            </a:r>
            <a:endParaRPr lang="ru-RU" sz="28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635896" y="616530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-</a:t>
            </a:r>
            <a:endParaRPr lang="ru-RU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6948264" y="6093296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-</a:t>
            </a:r>
            <a:endParaRPr lang="ru-RU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3131840" y="537321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6444208" y="530120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0,07</a:t>
            </a:r>
            <a:endParaRPr lang="ru-RU" dirty="0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Левая фигурная скобка 28"/>
          <p:cNvSpPr/>
          <p:nvPr/>
        </p:nvSpPr>
        <p:spPr>
          <a:xfrm rot="10800000">
            <a:off x="6516216" y="1700808"/>
            <a:ext cx="576064" cy="1008112"/>
          </a:xfrm>
          <a:prstGeom prst="leftBrace">
            <a:avLst>
              <a:gd name="adj1" fmla="val 8333"/>
              <a:gd name="adj2" fmla="val 5279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7308304" y="1484784"/>
            <a:ext cx="1656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0070C0"/>
                </a:solidFill>
              </a:rPr>
              <a:t>несовместные</a:t>
            </a:r>
            <a:endParaRPr lang="ru-RU" sz="3200" i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9552" y="61653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+</a:t>
            </a:r>
            <a:endParaRPr lang="ru-RU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355976" y="61653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+</a:t>
            </a:r>
            <a:endParaRPr lang="ru-RU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971600" y="53012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0,91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4427984" y="5445224"/>
            <a:ext cx="683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0,93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3131840" y="537321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0,09</a:t>
            </a:r>
            <a:endParaRPr lang="ru-RU" dirty="0"/>
          </a:p>
        </p:txBody>
      </p:sp>
      <p:pic>
        <p:nvPicPr>
          <p:cNvPr id="36" name="Picture 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51238" y="3156803"/>
            <a:ext cx="4355976" cy="109928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44" grpId="1"/>
      <p:bldP spid="45" grpId="0"/>
      <p:bldP spid="46" grpId="0"/>
      <p:bldP spid="47" grpId="0" build="allAtOnce"/>
      <p:bldP spid="29" grpId="0" animBg="1"/>
      <p:bldP spid="30" grpId="0"/>
      <p:bldP spid="31" grpId="0"/>
      <p:bldP spid="32" grpId="0"/>
      <p:bldP spid="33" grpId="0"/>
      <p:bldP spid="3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</a:t>
            </a:r>
            <a:r>
              <a:rPr lang="ru-RU" dirty="0" smtClean="0"/>
              <a:t>0,91х+0,93(1-х)=0,1</a:t>
            </a:r>
          </a:p>
          <a:p>
            <a:pPr>
              <a:buNone/>
            </a:pPr>
            <a:r>
              <a:rPr lang="en-US" dirty="0" smtClean="0"/>
              <a:t>                                   </a:t>
            </a:r>
            <a:r>
              <a:rPr lang="ru-RU" dirty="0" err="1" smtClean="0"/>
              <a:t>х=</a:t>
            </a:r>
            <a:r>
              <a:rPr lang="en-US" dirty="0" smtClean="0"/>
              <a:t>3/84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1844824"/>
            <a:ext cx="5868143" cy="1104028"/>
          </a:xfrm>
          <a:prstGeom prst="rect">
            <a:avLst/>
          </a:prstGeom>
          <a:noFill/>
        </p:spPr>
      </p:pic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3284984"/>
            <a:ext cx="4176464" cy="1131417"/>
          </a:xfrm>
          <a:prstGeom prst="rect">
            <a:avLst/>
          </a:prstGeom>
          <a:noFill/>
        </p:spPr>
      </p:pic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1228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042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4509120"/>
            <a:ext cx="5196067" cy="1512168"/>
          </a:xfrm>
          <a:prstGeom prst="rect">
            <a:avLst/>
          </a:prstGeom>
          <a:noFill/>
        </p:spPr>
      </p:pic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задача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12.Турнир по настольному теннису проводится по олимпийской системе: игроки случайным образом разбиваются на пары; проигравший в каждой паре выбывает из турнира, а победитель выходит в следующий тур, где встречается со следующим противником, который определен жребием. Всего в турнире 8 игроков, все они играют одинаково хорошо, поэтому в каждой встрече вероятность проигрыша и поражения у каждого игрока равна 0,5. Среди игроков два друга - Иван и Алексей. Какова вероятность того, что этим двоим в каком-то туре придется сыграть друг с другом?   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0"/>
            <a:ext cx="9468544" cy="1143000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00B050"/>
                </a:solidFill>
              </a:rPr>
              <a:t>Случайные события .Алгебра событий</a:t>
            </a:r>
            <a:r>
              <a:rPr lang="ru-RU" sz="3600" i="1" dirty="0" smtClean="0"/>
              <a:t>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Суммой двух событий A и B называется такое событие             , которое состоит в наступлении </a:t>
            </a:r>
            <a:r>
              <a:rPr lang="ru-RU" b="1" i="1" dirty="0" smtClean="0"/>
              <a:t>хотя бы одного из событий A или B 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Произведением двух событий A и B называется такое событие                 , которое состоит в </a:t>
            </a:r>
            <a:r>
              <a:rPr lang="ru-RU" b="1" i="1" dirty="0" smtClean="0"/>
              <a:t>наступлении событий A и B вместе.</a:t>
            </a:r>
          </a:p>
          <a:p>
            <a:pPr>
              <a:buNone/>
            </a:pPr>
            <a:r>
              <a:rPr lang="ru-RU" dirty="0" smtClean="0"/>
              <a:t> События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     </a:t>
            </a:r>
            <a:r>
              <a:rPr lang="ru-RU" dirty="0" smtClean="0"/>
              <a:t> называются противоположными, если,   </a:t>
            </a:r>
            <a:endParaRPr lang="ru-RU" dirty="0"/>
          </a:p>
        </p:txBody>
      </p:sp>
      <p:grpSp>
        <p:nvGrpSpPr>
          <p:cNvPr id="5" name="Группа 20"/>
          <p:cNvGrpSpPr/>
          <p:nvPr/>
        </p:nvGrpSpPr>
        <p:grpSpPr>
          <a:xfrm>
            <a:off x="3347864" y="3501008"/>
            <a:ext cx="1080120" cy="504056"/>
            <a:chOff x="609600" y="3886200"/>
            <a:chExt cx="1143000" cy="60960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09600" y="3886200"/>
              <a:ext cx="1143000" cy="6096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aphicFrame>
          <p:nvGraphicFramePr>
            <p:cNvPr id="7" name="Object 3"/>
            <p:cNvGraphicFramePr>
              <a:graphicFrameLocks noChangeAspect="1"/>
            </p:cNvGraphicFramePr>
            <p:nvPr/>
          </p:nvGraphicFramePr>
          <p:xfrm>
            <a:off x="685800" y="3962400"/>
            <a:ext cx="923925" cy="447675"/>
          </p:xfrm>
          <a:graphic>
            <a:graphicData uri="http://schemas.openxmlformats.org/presentationml/2006/ole">
              <p:oleObj spid="_x0000_s2071" name="Формула" r:id="rId3" imgW="393529" imgH="190417" progId="">
                <p:embed/>
              </p:oleObj>
            </a:graphicData>
          </a:graphic>
        </p:graphicFrame>
      </p:grpSp>
      <p:grpSp>
        <p:nvGrpSpPr>
          <p:cNvPr id="8" name="Группа 18"/>
          <p:cNvGrpSpPr/>
          <p:nvPr/>
        </p:nvGrpSpPr>
        <p:grpSpPr>
          <a:xfrm>
            <a:off x="2339752" y="2060848"/>
            <a:ext cx="923925" cy="533400"/>
            <a:chOff x="2706216" y="3827512"/>
            <a:chExt cx="923925" cy="53340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706216" y="3827512"/>
              <a:ext cx="914400" cy="5334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2706216" y="3899520"/>
            <a:ext cx="923925" cy="447675"/>
          </p:xfrm>
          <a:graphic>
            <a:graphicData uri="http://schemas.openxmlformats.org/presentationml/2006/ole">
              <p:oleObj spid="_x0000_s2072" name="Формула" r:id="rId4" imgW="393529" imgH="190417" progId="">
                <p:embed/>
              </p:oleObj>
            </a:graphicData>
          </a:graphic>
        </p:graphicFrame>
      </p:grpSp>
      <p:grpSp>
        <p:nvGrpSpPr>
          <p:cNvPr id="11" name="Группа 15"/>
          <p:cNvGrpSpPr/>
          <p:nvPr/>
        </p:nvGrpSpPr>
        <p:grpSpPr>
          <a:xfrm>
            <a:off x="2699792" y="4437112"/>
            <a:ext cx="444352" cy="591036"/>
            <a:chOff x="1371600" y="5791200"/>
            <a:chExt cx="444352" cy="591036"/>
          </a:xfrm>
        </p:grpSpPr>
        <p:sp>
          <p:nvSpPr>
            <p:cNvPr id="12" name="TextBox 11"/>
            <p:cNvSpPr txBox="1"/>
            <p:nvPr/>
          </p:nvSpPr>
          <p:spPr>
            <a:xfrm>
              <a:off x="1371600" y="5859016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447800" y="5791200"/>
              <a:ext cx="304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171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4797152"/>
            <a:ext cx="2088232" cy="652573"/>
          </a:xfrm>
          <a:prstGeom prst="rect">
            <a:avLst/>
          </a:prstGeom>
          <a:noFill/>
        </p:spPr>
      </p:pic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5373216"/>
            <a:ext cx="2016224" cy="640071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Решение</a:t>
            </a:r>
            <a:r>
              <a:rPr lang="en-US" dirty="0" smtClean="0"/>
              <a:t>:</a:t>
            </a:r>
            <a:r>
              <a:rPr lang="ru-RU" dirty="0" smtClean="0"/>
              <a:t>   схема турнира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259632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7500" lnSpcReduction="20000"/>
          </a:bodyPr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31840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139952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012160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956376" y="90872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1655676" y="944724"/>
            <a:ext cx="720080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фигурная скобка 16"/>
          <p:cNvSpPr/>
          <p:nvPr/>
        </p:nvSpPr>
        <p:spPr>
          <a:xfrm rot="5400000">
            <a:off x="5472100" y="872716"/>
            <a:ext cx="720080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авая фигурная скобка 17"/>
          <p:cNvSpPr/>
          <p:nvPr/>
        </p:nvSpPr>
        <p:spPr>
          <a:xfrm rot="5400000">
            <a:off x="3671900" y="944724"/>
            <a:ext cx="720080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авая фигурная скобка 18"/>
          <p:cNvSpPr/>
          <p:nvPr/>
        </p:nvSpPr>
        <p:spPr>
          <a:xfrm rot="5400000">
            <a:off x="7416316" y="872716"/>
            <a:ext cx="720080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763688" y="2060848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779912" y="2060848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508104" y="198884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524328" y="1988840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авая фигурная скобка 23"/>
          <p:cNvSpPr/>
          <p:nvPr/>
        </p:nvSpPr>
        <p:spPr>
          <a:xfrm rot="5400000">
            <a:off x="2663788" y="1952836"/>
            <a:ext cx="720080" cy="18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авая фигурная скобка 24"/>
          <p:cNvSpPr/>
          <p:nvPr/>
        </p:nvSpPr>
        <p:spPr>
          <a:xfrm rot="5400000">
            <a:off x="6588224" y="1844824"/>
            <a:ext cx="720080" cy="1728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771800" y="3284984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660232" y="3212976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0" y="1196752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</a:t>
            </a:r>
            <a:r>
              <a:rPr lang="ru-RU" sz="2800" dirty="0" smtClean="0"/>
              <a:t>тур</a:t>
            </a:r>
            <a:endParaRPr lang="ru-RU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0" y="2204864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r>
              <a:rPr lang="en-US" sz="2800" dirty="0" smtClean="0"/>
              <a:t> </a:t>
            </a:r>
            <a:r>
              <a:rPr lang="ru-RU" sz="2800" dirty="0" smtClean="0"/>
              <a:t>тур</a:t>
            </a:r>
            <a:endParaRPr lang="ru-RU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0" y="3068960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3</a:t>
            </a:r>
            <a:r>
              <a:rPr lang="en-US" sz="2800" dirty="0" smtClean="0"/>
              <a:t> </a:t>
            </a:r>
            <a:r>
              <a:rPr lang="ru-RU" sz="2800" dirty="0" smtClean="0"/>
              <a:t>тур</a:t>
            </a:r>
            <a:endParaRPr lang="ru-RU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0" y="3861048"/>
            <a:ext cx="77403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А=</a:t>
            </a:r>
            <a:r>
              <a:rPr lang="en-US" sz="3200" dirty="0" smtClean="0"/>
              <a:t>{</a:t>
            </a:r>
            <a:r>
              <a:rPr lang="ru-RU" sz="3200" dirty="0" smtClean="0"/>
              <a:t>Иван и Алексей могут встретиться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 </a:t>
            </a:r>
            <a:r>
              <a:rPr lang="ru-RU" sz="3200" dirty="0" smtClean="0"/>
              <a:t>или А1</a:t>
            </a:r>
            <a:r>
              <a:rPr lang="en-US" sz="3200" dirty="0" smtClean="0"/>
              <a:t>={</a:t>
            </a:r>
            <a:r>
              <a:rPr lang="ru-RU" sz="3200" dirty="0" smtClean="0"/>
              <a:t> в 1 туре</a:t>
            </a:r>
            <a:r>
              <a:rPr lang="en-US" sz="3200" dirty="0" smtClean="0"/>
              <a:t>}</a:t>
            </a:r>
            <a:r>
              <a:rPr lang="ru-RU" sz="3200" dirty="0" smtClean="0"/>
              <a:t>,</a:t>
            </a:r>
            <a:endParaRPr lang="en-US" sz="3200" dirty="0" smtClean="0"/>
          </a:p>
          <a:p>
            <a:r>
              <a:rPr lang="ru-RU" sz="3200" dirty="0" smtClean="0"/>
              <a:t> или</a:t>
            </a:r>
            <a:r>
              <a:rPr lang="en-US" sz="3200" dirty="0" smtClean="0"/>
              <a:t> </a:t>
            </a:r>
            <a:r>
              <a:rPr lang="ru-RU" sz="3200" dirty="0" smtClean="0"/>
              <a:t>А2=</a:t>
            </a:r>
            <a:r>
              <a:rPr lang="en-US" sz="3200" dirty="0" smtClean="0"/>
              <a:t>{</a:t>
            </a:r>
            <a:r>
              <a:rPr lang="ru-RU" sz="3200" dirty="0" smtClean="0"/>
              <a:t>во 2 туре</a:t>
            </a:r>
            <a:r>
              <a:rPr lang="en-US" sz="3200" dirty="0" smtClean="0"/>
              <a:t>}</a:t>
            </a:r>
            <a:r>
              <a:rPr lang="ru-RU" sz="3200" dirty="0" smtClean="0"/>
              <a:t>, </a:t>
            </a:r>
            <a:endParaRPr lang="en-US" sz="3200" dirty="0" smtClean="0"/>
          </a:p>
          <a:p>
            <a:r>
              <a:rPr lang="ru-RU" sz="3200" dirty="0" smtClean="0"/>
              <a:t>или</a:t>
            </a:r>
            <a:r>
              <a:rPr lang="en-US" sz="3200" dirty="0" smtClean="0"/>
              <a:t> A3=</a:t>
            </a:r>
            <a:r>
              <a:rPr lang="ru-RU" sz="3200" dirty="0" smtClean="0"/>
              <a:t> </a:t>
            </a:r>
            <a:r>
              <a:rPr lang="en-US" sz="3200" dirty="0" smtClean="0"/>
              <a:t>{</a:t>
            </a:r>
            <a:r>
              <a:rPr lang="ru-RU" sz="3200" dirty="0" smtClean="0"/>
              <a:t>в 3 туре</a:t>
            </a:r>
            <a:r>
              <a:rPr lang="en-US" sz="3200" dirty="0" smtClean="0"/>
              <a:t>}}</a:t>
            </a:r>
            <a:endParaRPr lang="ru-RU" sz="3200" dirty="0"/>
          </a:p>
        </p:txBody>
      </p:sp>
      <p:sp>
        <p:nvSpPr>
          <p:cNvPr id="33" name="Правая фигурная скобка 32"/>
          <p:cNvSpPr/>
          <p:nvPr/>
        </p:nvSpPr>
        <p:spPr>
          <a:xfrm>
            <a:off x="3491880" y="4437112"/>
            <a:ext cx="504056" cy="16115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4067944" y="465313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НЕСОВМЕСТНЫЕ СОБЫТИЯ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5949280"/>
            <a:ext cx="6623417" cy="669032"/>
          </a:xfrm>
          <a:prstGeom prst="rect">
            <a:avLst/>
          </a:prstGeom>
          <a:noFill/>
        </p:spPr>
      </p:pic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6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build="p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/>
      <p:bldP spid="30" grpId="0"/>
      <p:bldP spid="32" grpId="0"/>
      <p:bldP spid="33" grpId="0" animBg="1"/>
      <p:bldP spid="3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08509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А2=</a:t>
            </a:r>
            <a:r>
              <a:rPr lang="en-US" dirty="0" smtClean="0"/>
              <a:t>{</a:t>
            </a:r>
            <a:r>
              <a:rPr lang="ru-RU" dirty="0" smtClean="0"/>
              <a:t>Иван и Алексей встретились во 2-м </a:t>
            </a:r>
            <a:r>
              <a:rPr lang="ru-RU" dirty="0" smtClean="0"/>
              <a:t>туре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они </a:t>
            </a:r>
            <a:r>
              <a:rPr lang="ru-RU" dirty="0" smtClean="0"/>
              <a:t>не встретились в первом </a:t>
            </a:r>
            <a:r>
              <a:rPr lang="ru-RU" dirty="0" smtClean="0"/>
              <a:t>туре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 каждый выиграл свою игру в первом туре,</a:t>
            </a:r>
          </a:p>
          <a:p>
            <a:pPr>
              <a:buNone/>
            </a:pPr>
            <a:r>
              <a:rPr lang="ru-RU" dirty="0" smtClean="0"/>
              <a:t> и попали в одну пару во втором туре 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74638"/>
            <a:ext cx="2026568" cy="1097724"/>
          </a:xfrm>
          <a:prstGeom prst="rect">
            <a:avLst/>
          </a:prstGeom>
          <a:noFill/>
        </p:spPr>
      </p:pic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72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4221088"/>
            <a:ext cx="5850650" cy="1080120"/>
          </a:xfrm>
          <a:prstGeom prst="rect">
            <a:avLst/>
          </a:prstGeom>
          <a:noFill/>
        </p:spPr>
      </p:pic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 txBox="1">
            <a:spLocks noGrp="1"/>
          </p:cNvSpPr>
          <p:nvPr>
            <p:ph idx="1"/>
          </p:nvPr>
        </p:nvSpPr>
        <p:spPr>
          <a:xfrm>
            <a:off x="467544" y="692696"/>
            <a:ext cx="822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800" dirty="0" smtClean="0"/>
              <a:t>А3=</a:t>
            </a:r>
            <a:r>
              <a:rPr lang="en-US" sz="2800" dirty="0" smtClean="0"/>
              <a:t>{</a:t>
            </a:r>
            <a:r>
              <a:rPr lang="ru-RU" sz="2800" dirty="0" smtClean="0"/>
              <a:t>Иван и Алексей встретились во 3-м </a:t>
            </a:r>
            <a:r>
              <a:rPr lang="ru-RU" sz="2800" dirty="0" smtClean="0"/>
              <a:t>туре</a:t>
            </a:r>
            <a:r>
              <a:rPr lang="en-US" sz="2800" dirty="0" smtClean="0"/>
              <a:t>: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они </a:t>
            </a:r>
            <a:r>
              <a:rPr lang="ru-RU" sz="2800" dirty="0" smtClean="0"/>
              <a:t>не встретились в первом туре</a:t>
            </a:r>
          </a:p>
          <a:p>
            <a:pPr>
              <a:buNone/>
            </a:pPr>
            <a:r>
              <a:rPr lang="ru-RU" sz="2800" dirty="0" smtClean="0"/>
              <a:t> и они не встретились во втором туре,</a:t>
            </a:r>
          </a:p>
          <a:p>
            <a:pPr>
              <a:buNone/>
            </a:pPr>
            <a:r>
              <a:rPr lang="ru-RU" sz="2800" dirty="0" smtClean="0"/>
              <a:t> и каждый выиграл свою игру в первом туре,</a:t>
            </a:r>
          </a:p>
          <a:p>
            <a:pPr>
              <a:buNone/>
            </a:pPr>
            <a:r>
              <a:rPr lang="ru-RU" sz="2800" dirty="0" smtClean="0"/>
              <a:t> и каждый выиграл свою игру во втором туре,</a:t>
            </a:r>
          </a:p>
          <a:p>
            <a:pPr>
              <a:buNone/>
            </a:pPr>
            <a:r>
              <a:rPr lang="ru-RU" sz="2800" dirty="0" smtClean="0"/>
              <a:t> и попали в одну пару в третьем </a:t>
            </a:r>
            <a:r>
              <a:rPr lang="ru-RU" sz="2800" dirty="0" smtClean="0"/>
              <a:t>туре </a:t>
            </a:r>
            <a:r>
              <a:rPr lang="en-US" sz="2800" dirty="0" smtClean="0"/>
              <a:t>}</a:t>
            </a:r>
            <a:endParaRPr lang="ru-RU" sz="2800" dirty="0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59" y="4005064"/>
            <a:ext cx="5963479" cy="1008112"/>
          </a:xfrm>
          <a:prstGeom prst="rect">
            <a:avLst/>
          </a:prstGeom>
          <a:noFill/>
        </p:spPr>
      </p:pic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5301208"/>
            <a:ext cx="5328592" cy="1048006"/>
          </a:xfrm>
          <a:prstGeom prst="rect">
            <a:avLst/>
          </a:prstGeom>
          <a:noFill/>
        </p:spPr>
      </p:pic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1</a:t>
            </a:r>
            <a:r>
              <a:rPr lang="ru-RU" i="1" dirty="0" smtClean="0"/>
              <a:t>3.Симметричную монету бросают 3 раза.</a:t>
            </a:r>
          </a:p>
          <a:p>
            <a:pPr>
              <a:buNone/>
            </a:pPr>
            <a:r>
              <a:rPr lang="ru-RU" i="1" dirty="0" smtClean="0"/>
              <a:t>Найти вероятность того, что орёл выпал два раза.</a:t>
            </a:r>
          </a:p>
          <a:p>
            <a:pPr>
              <a:buNone/>
            </a:pPr>
            <a:r>
              <a:rPr lang="ru-RU" dirty="0" smtClean="0"/>
              <a:t>Решение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ru-RU" dirty="0" smtClean="0"/>
              <a:t>ООР, РОО, ООР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-выбор 2 из 3, т.е.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4437112"/>
            <a:ext cx="504056" cy="630070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212976"/>
            <a:ext cx="2828925" cy="676275"/>
          </a:xfrm>
          <a:prstGeom prst="rect">
            <a:avLst/>
          </a:prstGeom>
          <a:noFill/>
        </p:spPr>
      </p:pic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5445224"/>
            <a:ext cx="3528392" cy="837846"/>
          </a:xfrm>
          <a:prstGeom prst="rect">
            <a:avLst/>
          </a:prstGeom>
          <a:noFill/>
        </p:spPr>
      </p:pic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6016" y="4303455"/>
            <a:ext cx="46440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3200" i="1" dirty="0" smtClean="0">
                <a:solidFill>
                  <a:srgbClr val="00B0F0"/>
                </a:solidFill>
              </a:rPr>
              <a:t>А если </a:t>
            </a:r>
            <a:r>
              <a:rPr lang="ru-RU" sz="3200" i="1" dirty="0" smtClean="0">
                <a:solidFill>
                  <a:srgbClr val="00B0F0"/>
                </a:solidFill>
              </a:rPr>
              <a:t>при 5 подбрасываниях 3 орла,</a:t>
            </a:r>
          </a:p>
          <a:p>
            <a:pPr>
              <a:buNone/>
            </a:pPr>
            <a:r>
              <a:rPr lang="ru-RU" sz="3200" i="1" dirty="0" smtClean="0">
                <a:solidFill>
                  <a:srgbClr val="00B0F0"/>
                </a:solidFill>
              </a:rPr>
              <a:t>если </a:t>
            </a:r>
            <a:r>
              <a:rPr lang="en-US" sz="3200" i="1" dirty="0" smtClean="0">
                <a:solidFill>
                  <a:srgbClr val="00B0F0"/>
                </a:solidFill>
              </a:rPr>
              <a:t> </a:t>
            </a:r>
            <a:r>
              <a:rPr lang="ru-RU" sz="3200" i="1" dirty="0" smtClean="0">
                <a:solidFill>
                  <a:srgbClr val="00B0F0"/>
                </a:solidFill>
              </a:rPr>
              <a:t>при 11 подбрасываниях</a:t>
            </a:r>
            <a:endParaRPr lang="ru-RU" sz="3200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ru-RU" sz="3200" i="1" dirty="0" smtClean="0">
                <a:solidFill>
                  <a:srgbClr val="00B0F0"/>
                </a:solidFill>
              </a:rPr>
              <a:t>6 орлов?</a:t>
            </a:r>
            <a:endParaRPr lang="ru-RU" sz="3200" i="1" dirty="0" smtClean="0">
              <a:solidFill>
                <a:srgbClr val="00B0F0"/>
              </a:solidFill>
            </a:endParaRPr>
          </a:p>
          <a:p>
            <a:endParaRPr lang="ru-RU" sz="3200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задача</a:t>
            </a:r>
            <a:endParaRPr lang="ru-RU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14.Симметричную </a:t>
            </a:r>
            <a:r>
              <a:rPr lang="ru-RU" i="1" dirty="0"/>
              <a:t>монету бросают 11 раз. Во сколько раз вероятность события «выпадет ровно 5 орлов» больше вероятности события «выпадет ровно 4 орла</a:t>
            </a:r>
            <a:r>
              <a:rPr lang="ru-RU" i="1" dirty="0" smtClean="0"/>
              <a:t>»?</a:t>
            </a:r>
          </a:p>
          <a:p>
            <a:pPr>
              <a:buNone/>
            </a:pPr>
            <a:r>
              <a:rPr lang="ru-RU" dirty="0" smtClean="0"/>
              <a:t>Решение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3834441"/>
            <a:ext cx="5544616" cy="1334468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4797152"/>
            <a:ext cx="5976664" cy="1438452"/>
          </a:xfrm>
          <a:prstGeom prst="rect">
            <a:avLst/>
          </a:prstGeom>
          <a:noFill/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268760"/>
            <a:ext cx="5976664" cy="1800378"/>
          </a:xfrm>
          <a:prstGeom prst="rect">
            <a:avLst/>
          </a:prstGeom>
          <a:noFill/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3429000"/>
            <a:ext cx="4968552" cy="2151873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Схема Бернулли</a:t>
            </a:r>
            <a:endParaRPr lang="ru-RU" sz="3200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Проводится серия </a:t>
            </a:r>
            <a:r>
              <a:rPr lang="ru-RU" b="1" dirty="0" smtClean="0"/>
              <a:t>𝑛 независимых </a:t>
            </a:r>
            <a:r>
              <a:rPr lang="ru-RU" dirty="0" smtClean="0"/>
              <a:t>испытаний, вероятность появления события 𝐴 </a:t>
            </a:r>
            <a:r>
              <a:rPr lang="ru-RU" b="1" dirty="0" smtClean="0"/>
              <a:t>в каждом </a:t>
            </a:r>
            <a:r>
              <a:rPr lang="ru-RU" dirty="0" smtClean="0"/>
              <a:t>испытании </a:t>
            </a:r>
            <a:r>
              <a:rPr lang="ru-RU" b="1" dirty="0" smtClean="0"/>
              <a:t>одинакова </a:t>
            </a:r>
            <a:r>
              <a:rPr lang="ru-RU" dirty="0" smtClean="0"/>
              <a:t>и равна </a:t>
            </a:r>
            <a:r>
              <a:rPr lang="ru-RU" b="1" dirty="0" smtClean="0"/>
              <a:t>𝑝</a:t>
            </a:r>
            <a:r>
              <a:rPr lang="ru-RU" dirty="0" smtClean="0"/>
              <a:t>, вероятность </a:t>
            </a:r>
            <a:r>
              <a:rPr lang="ru-RU" dirty="0"/>
              <a:t>противоположного события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ru-RU" b="1" dirty="0" smtClean="0"/>
              <a:t>𝑞  </a:t>
            </a:r>
            <a:r>
              <a:rPr lang="ru-RU" b="1" dirty="0"/>
              <a:t>= 1 − 𝑝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Т.</a:t>
            </a:r>
            <a:r>
              <a:rPr lang="ru-RU" dirty="0" smtClean="0"/>
              <a:t>Вероятность </a:t>
            </a:r>
            <a:r>
              <a:rPr lang="ru-RU" dirty="0"/>
              <a:t>того, что </a:t>
            </a:r>
            <a:r>
              <a:rPr lang="ru-RU" b="1" dirty="0"/>
              <a:t>в 𝑛 </a:t>
            </a:r>
            <a:r>
              <a:rPr lang="ru-RU" dirty="0"/>
              <a:t>испытаниях событие </a:t>
            </a:r>
            <a:r>
              <a:rPr lang="ru-RU" b="1" dirty="0"/>
              <a:t>𝐴 появится ровно </a:t>
            </a:r>
            <a:r>
              <a:rPr lang="ru-RU" b="1" dirty="0" smtClean="0"/>
              <a:t>𝑘 </a:t>
            </a:r>
            <a:r>
              <a:rPr lang="ru-RU" dirty="0" smtClean="0"/>
              <a:t>раз </a:t>
            </a:r>
            <a:r>
              <a:rPr lang="ru-RU" dirty="0"/>
              <a:t>вычисляется </a:t>
            </a:r>
            <a:r>
              <a:rPr lang="ru-RU" b="1" dirty="0"/>
              <a:t>по формуле </a:t>
            </a:r>
            <a:r>
              <a:rPr lang="ru-RU" b="1" dirty="0" smtClean="0"/>
              <a:t>Бернулли</a:t>
            </a:r>
            <a:r>
              <a:rPr lang="en-US" b="1" dirty="0" smtClean="0"/>
              <a:t>: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5661248"/>
            <a:ext cx="4464496" cy="78477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15.Стрелок стреляет по пяти одинаковым мишеням. На каждую мишень дается не более двух выстрелов, и известно, что вероятность поразить мишень каждым отдельным выстрелом равна 0,6. Во сколько раз вероятность события «стрелок поразит ровно 5 мишеней» больше вероятности события «стрелок поразит ровно 4 мишени»?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i="1" dirty="0" smtClean="0"/>
              <a:t>Решение</a:t>
            </a:r>
            <a:r>
              <a:rPr lang="en-US" dirty="0" smtClean="0"/>
              <a:t>:</a:t>
            </a:r>
            <a:endParaRPr lang="ru-RU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Схема Бернулли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dirty="0" smtClean="0"/>
                  <a:t>n=5</a:t>
                </a:r>
                <a:r>
                  <a:rPr lang="ru-RU" dirty="0" smtClean="0"/>
                  <a:t> независимых испытания</a:t>
                </a:r>
              </a:p>
              <a:p>
                <a:pPr marL="0" indent="0">
                  <a:buNone/>
                </a:pPr>
                <a:r>
                  <a:rPr lang="ru-RU" dirty="0" smtClean="0"/>
                  <a:t>В</a:t>
                </a:r>
                <a:r>
                  <a:rPr lang="en-US" dirty="0" smtClean="0"/>
                  <a:t>={</a:t>
                </a:r>
                <a:r>
                  <a:rPr lang="ru-RU" dirty="0" smtClean="0"/>
                  <a:t>мишень поражена</a:t>
                </a:r>
                <a:r>
                  <a:rPr lang="en-US" dirty="0" smtClean="0"/>
                  <a:t>:</a:t>
                </a:r>
                <a:r>
                  <a:rPr lang="ru-RU" dirty="0" smtClean="0"/>
                  <a:t>поражена при первом выстреле или поражена при втором выстреле</a:t>
                </a:r>
                <a:r>
                  <a:rPr lang="en-US" dirty="0" smtClean="0"/>
                  <a:t>}</a:t>
                </a:r>
                <a:r>
                  <a:rPr lang="ru-RU" dirty="0" smtClean="0"/>
                  <a:t>,р(В)=0,6+0,4*0,6=0,84,</a:t>
                </a:r>
                <a:r>
                  <a:rPr lang="en-US" dirty="0" smtClean="0"/>
                  <a:t>q(A)</a:t>
                </a:r>
                <a:r>
                  <a:rPr lang="ru-RU" dirty="0" smtClean="0"/>
                  <a:t>=0,16.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ru-RU" sz="4000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b>
                            <m:r>
                              <a:rPr lang="ru-RU" sz="40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  <m:sup>
                            <m:r>
                              <a:rPr lang="ru-RU" sz="40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0,84</m:t>
                            </m:r>
                          </m:e>
                          <m:sup>
                            <m:r>
                              <a:rPr lang="ru-RU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0,16</m:t>
                            </m:r>
                          </m:e>
                          <m:sup>
                            <m:r>
                              <a:rPr lang="ru-RU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sSubSup>
                          <m:sSub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ru-RU" sz="4000" i="1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b>
                            <m:r>
                              <a:rPr lang="ru-RU" sz="40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  <m:sup>
                            <m:r>
                              <a:rPr lang="ru-RU" sz="4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0,84</m:t>
                            </m:r>
                          </m:e>
                          <m:sup>
                            <m:r>
                              <a:rPr lang="ru-RU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0,16</m:t>
                            </m:r>
                          </m:e>
                          <m:sup>
                            <m:r>
                              <a:rPr lang="ru-RU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ru-RU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latin typeface="Cambria Math" panose="02040503050406030204" pitchFamily="18" charset="0"/>
                          </a:rPr>
                          <m:t>0,84</m:t>
                        </m:r>
                      </m:num>
                      <m:den>
                        <m:r>
                          <a:rPr lang="ru-RU" sz="4000" b="0" i="1" smtClean="0">
                            <a:latin typeface="Cambria Math" panose="02040503050406030204" pitchFamily="18" charset="0"/>
                          </a:rPr>
                          <m:t>0,16</m:t>
                        </m:r>
                      </m:den>
                    </m:f>
                  </m:oMath>
                </a14:m>
                <a:r>
                  <a:rPr lang="ru-RU" sz="4000" dirty="0" smtClean="0"/>
                  <a:t>=5,25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>
                <a:blip r:embed="rId2" cstate="print"/>
                <a:stretch>
                  <a:fillRect l="-1852" t="-15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i="1" dirty="0" smtClean="0">
                <a:solidFill>
                  <a:srgbClr val="00B050"/>
                </a:solidFill>
              </a:rPr>
              <a:t>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16. </a:t>
            </a:r>
            <a:r>
              <a:rPr lang="ru-RU" i="1" dirty="0" smtClean="0"/>
              <a:t>Стрелок в тире стреляет по мишени до тех пор, пока не поразит её. Известно, что он попадает в цель с вероятностью 0,2 при каждом отдельном выстреле. Сколько патронов нужно дать стрелку, чтобы он поразил цель с вероятностью не менее 0,4?</a:t>
            </a:r>
            <a:endParaRPr lang="ru-R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48" y="0"/>
            <a:ext cx="9083352" cy="1143000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00B050"/>
                </a:solidFill>
              </a:rPr>
              <a:t>Совместные и несовместные события</a:t>
            </a:r>
            <a:endParaRPr lang="ru-RU" sz="3600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07342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Два	события	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называются 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несовместными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,	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если в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	результате	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испытания они не могут произойти одновременно, т.е. 𝐴 ∩ 𝐵 = ∅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Несколько 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событий 𝐴</a:t>
            </a:r>
            <a:r>
              <a:rPr lang="ru-RU" sz="11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, 𝐴</a:t>
            </a:r>
            <a:r>
              <a:rPr lang="ru-RU" sz="11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, …., </a:t>
            </a:r>
            <a:r>
              <a:rPr lang="ru-RU" sz="11200" i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112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называются </a:t>
            </a:r>
            <a:r>
              <a:rPr lang="ru-RU" sz="11200" b="1" i="1" dirty="0">
                <a:latin typeface="Times New Roman" pitchFamily="18" charset="0"/>
                <a:cs typeface="Times New Roman" pitchFamily="18" charset="0"/>
              </a:rPr>
              <a:t>попарно </a:t>
            </a:r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несовместными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, если 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каждая пара не может произойти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одновременно.</a:t>
            </a:r>
          </a:p>
          <a:p>
            <a:pPr>
              <a:buNone/>
            </a:pP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События 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𝐴</a:t>
            </a:r>
            <a:r>
              <a:rPr lang="ru-RU" sz="11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, 𝐴</a:t>
            </a:r>
            <a:r>
              <a:rPr lang="ru-RU" sz="11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, ….,	</a:t>
            </a:r>
            <a:r>
              <a:rPr lang="ru-RU" sz="11200" i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112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образуют </a:t>
            </a:r>
            <a:r>
              <a:rPr lang="ru-RU" sz="11200" b="1" i="1" dirty="0">
                <a:latin typeface="Times New Roman" pitchFamily="18" charset="0"/>
                <a:cs typeface="Times New Roman" pitchFamily="18" charset="0"/>
              </a:rPr>
              <a:t>полную группу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, если в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результате испытания 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происходит хотя бы одно из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этих событий.</a:t>
            </a:r>
            <a:r>
              <a:rPr lang="ru-RU" sz="13400" dirty="0" smtClean="0">
                <a:latin typeface="Times New Roman" pitchFamily="18" charset="0"/>
                <a:cs typeface="Times New Roman" pitchFamily="18" charset="0"/>
              </a:rPr>
              <a:t> ∪</a:t>
            </a:r>
            <a:r>
              <a:rPr lang="ru-RU" sz="11200" i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= Ω</a:t>
            </a:r>
          </a:p>
          <a:p>
            <a:pPr>
              <a:buNone/>
            </a:pP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1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020272" y="2276872"/>
            <a:ext cx="1224136" cy="9361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436096" y="2204864"/>
            <a:ext cx="1224136" cy="9361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68144" y="2492897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668344" y="2420889"/>
            <a:ext cx="72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</a:t>
            </a:r>
            <a:endParaRPr lang="ru-RU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82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Решение</a:t>
            </a:r>
            <a:r>
              <a:rPr lang="en-US" sz="2400" dirty="0" smtClean="0"/>
              <a:t>: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xmlns:mc="http://schemas.openxmlformats.org/markup-compatibility/2006" val="3827011810"/>
              </p:ext>
            </p:extLst>
          </p:nvPr>
        </p:nvGraphicFramePr>
        <p:xfrm>
          <a:off x="251520" y="2420888"/>
          <a:ext cx="8496945" cy="14995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4526">
                  <a:extLst>
                    <a:ext uri="{9D8B030D-6E8A-4147-A177-3AD203B41FA5}">
                      <a16:colId xmlns="" xmlns:a16="http://schemas.microsoft.com/office/drawing/2014/main" xmlns:mc="http://schemas.openxmlformats.org/markup-compatibility/2006" val="3331518637"/>
                    </a:ext>
                  </a:extLst>
                </a:gridCol>
                <a:gridCol w="757886">
                  <a:extLst>
                    <a:ext uri="{9D8B030D-6E8A-4147-A177-3AD203B41FA5}">
                      <a16:colId xmlns="" xmlns:a16="http://schemas.microsoft.com/office/drawing/2014/main" xmlns:mc="http://schemas.openxmlformats.org/markup-compatibility/2006" val="85926755"/>
                    </a:ext>
                  </a:extLst>
                </a:gridCol>
                <a:gridCol w="1609269">
                  <a:extLst>
                    <a:ext uri="{9D8B030D-6E8A-4147-A177-3AD203B41FA5}">
                      <a16:colId xmlns="" xmlns:a16="http://schemas.microsoft.com/office/drawing/2014/main" xmlns:mc="http://schemas.openxmlformats.org/markup-compatibility/2006" val="1307618430"/>
                    </a:ext>
                  </a:extLst>
                </a:gridCol>
                <a:gridCol w="1603557">
                  <a:extLst>
                    <a:ext uri="{9D8B030D-6E8A-4147-A177-3AD203B41FA5}">
                      <a16:colId xmlns="" xmlns:a16="http://schemas.microsoft.com/office/drawing/2014/main" xmlns:mc="http://schemas.openxmlformats.org/markup-compatibility/2006" val="131757961"/>
                    </a:ext>
                  </a:extLst>
                </a:gridCol>
                <a:gridCol w="418289">
                  <a:extLst>
                    <a:ext uri="{9D8B030D-6E8A-4147-A177-3AD203B41FA5}">
                      <a16:colId xmlns="" xmlns:a16="http://schemas.microsoft.com/office/drawing/2014/main" xmlns:mc="http://schemas.openxmlformats.org/markup-compatibility/2006" val="3385590627"/>
                    </a:ext>
                  </a:extLst>
                </a:gridCol>
                <a:gridCol w="2100650">
                  <a:extLst>
                    <a:ext uri="{9D8B030D-6E8A-4147-A177-3AD203B41FA5}">
                      <a16:colId xmlns="" xmlns:a16="http://schemas.microsoft.com/office/drawing/2014/main" xmlns:mc="http://schemas.openxmlformats.org/markup-compatibility/2006" val="2602674333"/>
                    </a:ext>
                  </a:extLst>
                </a:gridCol>
                <a:gridCol w="392768">
                  <a:extLst>
                    <a:ext uri="{9D8B030D-6E8A-4147-A177-3AD203B41FA5}">
                      <a16:colId xmlns="" xmlns:a16="http://schemas.microsoft.com/office/drawing/2014/main" xmlns:mc="http://schemas.openxmlformats.org/markup-compatibility/2006" val="1198655640"/>
                    </a:ext>
                  </a:extLst>
                </a:gridCol>
              </a:tblGrid>
              <a:tr h="944880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Х=</a:t>
                      </a:r>
                      <a:r>
                        <a:rPr lang="en-US" b="1" i="1" dirty="0" smtClean="0"/>
                        <a:t>k</a:t>
                      </a:r>
                    </a:p>
                    <a:p>
                      <a:r>
                        <a:rPr lang="ru-RU" b="1" i="1" dirty="0" smtClean="0"/>
                        <a:t>количество выстрелов</a:t>
                      </a:r>
                      <a:endParaRPr lang="ru-RU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smtClean="0">
                          <a:solidFill>
                            <a:srgbClr val="00B050"/>
                          </a:solidFill>
                        </a:rPr>
                        <a:t>    </a:t>
                      </a:r>
                    </a:p>
                    <a:p>
                      <a:r>
                        <a:rPr lang="ru-RU" sz="2800" i="1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ru-RU" sz="2800" i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B050"/>
                          </a:solidFill>
                        </a:rPr>
                        <a:t>                 </a:t>
                      </a:r>
                      <a:r>
                        <a:rPr lang="ru-RU" sz="2800" i="1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ru-RU" sz="2800" i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B050"/>
                          </a:solidFill>
                        </a:rPr>
                        <a:t>     </a:t>
                      </a:r>
                    </a:p>
                    <a:p>
                      <a:r>
                        <a:rPr lang="en-US" sz="2800" i="1" dirty="0" smtClean="0">
                          <a:solidFill>
                            <a:srgbClr val="00B050"/>
                          </a:solidFill>
                        </a:rPr>
                        <a:t>    </a:t>
                      </a:r>
                      <a:r>
                        <a:rPr lang="ru-RU" sz="2800" i="1" dirty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ru-RU" sz="2800" i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i="1" dirty="0" smtClean="0">
                          <a:solidFill>
                            <a:srgbClr val="00B050"/>
                          </a:solidFill>
                        </a:rPr>
                        <a:t>…</a:t>
                      </a:r>
                      <a:endParaRPr lang="ru-RU" sz="2800" i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i="1" dirty="0" smtClean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en-US" sz="2800" i="1" dirty="0" smtClean="0">
                          <a:solidFill>
                            <a:srgbClr val="00B050"/>
                          </a:solidFill>
                        </a:rPr>
                        <a:t>n</a:t>
                      </a:r>
                      <a:endParaRPr lang="ru-RU" sz="2800" i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>
                          <a:solidFill>
                            <a:srgbClr val="00B050"/>
                          </a:solidFill>
                        </a:rPr>
                        <a:t>…</a:t>
                      </a:r>
                      <a:endParaRPr lang="ru-RU" sz="2800" i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xmlns:mc="http://schemas.openxmlformats.org/markup-compatibility/2006" val="423272602"/>
                  </a:ext>
                </a:extLst>
              </a:tr>
              <a:tr h="5546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Р(Х</a:t>
                      </a:r>
                      <a:r>
                        <a:rPr lang="en-US" b="1" dirty="0" smtClean="0"/>
                        <a:t>=k</a:t>
                      </a:r>
                      <a:r>
                        <a:rPr lang="ru-RU" b="1" dirty="0" smtClean="0"/>
                        <a:t>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0,2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blipFill>
                      <a:blip r:embed="rId2"/>
                      <a:stretch>
                        <a:fillRect l="-148193" t="-181319" r="-281526" b="-24176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blipFill>
                      <a:blip r:embed="rId2"/>
                      <a:stretch>
                        <a:fillRect l="-249194" t="-181319" r="-182661" b="-24176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blipFill>
                      <a:blip r:embed="rId2"/>
                      <a:stretch>
                        <a:fillRect l="-286462" t="-181319" r="-19385" b="-24176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xmlns:mc="http://schemas.openxmlformats.org/markup-compatibility/2006" val="3953283613"/>
                  </a:ext>
                </a:extLst>
              </a:tr>
            </a:tbl>
          </a:graphicData>
        </a:graphic>
      </p:graphicFrame>
      <p:sp>
        <p:nvSpPr>
          <p:cNvPr id="13" name="Левая круглая скобка 12"/>
          <p:cNvSpPr/>
          <p:nvPr/>
        </p:nvSpPr>
        <p:spPr>
          <a:xfrm rot="16200000">
            <a:off x="2519772" y="3609020"/>
            <a:ext cx="864096" cy="2520280"/>
          </a:xfrm>
          <a:prstGeom prst="leftBracket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23528" y="993281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А=</a:t>
            </a:r>
            <a:r>
              <a:rPr lang="en-US" sz="2800" dirty="0" smtClean="0"/>
              <a:t>{</a:t>
            </a:r>
            <a:r>
              <a:rPr lang="ru-RU" sz="2800" dirty="0" smtClean="0"/>
              <a:t>стрелок поразил мишень за </a:t>
            </a:r>
            <a:r>
              <a:rPr lang="en-US" sz="2800" dirty="0" smtClean="0"/>
              <a:t>k </a:t>
            </a:r>
            <a:r>
              <a:rPr lang="ru-RU" sz="2800" dirty="0" smtClean="0"/>
              <a:t>выстрелов</a:t>
            </a:r>
          </a:p>
          <a:p>
            <a:r>
              <a:rPr lang="ru-RU" sz="2800" dirty="0" smtClean="0"/>
              <a:t>( гарантированно </a:t>
            </a:r>
            <a:r>
              <a:rPr lang="ru-RU" sz="2800" dirty="0" smtClean="0"/>
              <a:t>п</a:t>
            </a:r>
            <a:r>
              <a:rPr lang="ru-RU" sz="2800" dirty="0" smtClean="0"/>
              <a:t>опадёт</a:t>
            </a:r>
            <a:r>
              <a:rPr lang="ru-RU" sz="2800" dirty="0" smtClean="0"/>
              <a:t>) </a:t>
            </a:r>
            <a:r>
              <a:rPr lang="ru-RU" sz="2800" dirty="0" smtClean="0"/>
              <a:t>с вероятностью не менее 0,4  </a:t>
            </a:r>
            <a:r>
              <a:rPr lang="en-US" sz="2800" dirty="0" smtClean="0"/>
              <a:t>}</a:t>
            </a:r>
            <a:r>
              <a:rPr lang="ru-RU" sz="2800" dirty="0" smtClean="0"/>
              <a:t>,</a:t>
            </a:r>
            <a:endParaRPr lang="ru-RU" sz="2800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1916832"/>
            <a:ext cx="1872208" cy="516471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Левая круглая скобка 16"/>
          <p:cNvSpPr/>
          <p:nvPr/>
        </p:nvSpPr>
        <p:spPr>
          <a:xfrm rot="16200000">
            <a:off x="2483768" y="3356991"/>
            <a:ext cx="2520281" cy="4104457"/>
          </a:xfrm>
          <a:prstGeom prst="leftBracket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Левая круглая скобка 20"/>
          <p:cNvSpPr/>
          <p:nvPr/>
        </p:nvSpPr>
        <p:spPr>
          <a:xfrm rot="16200000">
            <a:off x="1979712" y="3645024"/>
            <a:ext cx="576064" cy="1152128"/>
          </a:xfrm>
          <a:prstGeom prst="leftBracket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85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4005064"/>
            <a:ext cx="1057618" cy="504056"/>
          </a:xfrm>
          <a:prstGeom prst="rect">
            <a:avLst/>
          </a:prstGeom>
          <a:noFill/>
        </p:spPr>
      </p:pic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88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4725144"/>
            <a:ext cx="2225427" cy="720080"/>
          </a:xfrm>
          <a:prstGeom prst="rect">
            <a:avLst/>
          </a:prstGeom>
          <a:noFill/>
        </p:spPr>
      </p:pic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91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5733256"/>
            <a:ext cx="3672408" cy="792088"/>
          </a:xfrm>
          <a:prstGeom prst="rect">
            <a:avLst/>
          </a:prstGeom>
          <a:noFill/>
        </p:spPr>
      </p:pic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94" name="Picture 2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4869160"/>
            <a:ext cx="2952328" cy="1008112"/>
          </a:xfrm>
          <a:prstGeom prst="rect">
            <a:avLst/>
          </a:prstGeom>
          <a:noFill/>
        </p:spPr>
      </p:pic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2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 dirty="0" smtClean="0"/>
              <a:t>Список использованных сайтов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u="sng" dirty="0">
                <a:solidFill>
                  <a:srgbClr val="002060"/>
                </a:solidFill>
              </a:rPr>
              <a:t>-</a:t>
            </a:r>
            <a:r>
              <a:rPr lang="en-US" sz="1900" u="sng" dirty="0">
                <a:solidFill>
                  <a:srgbClr val="002060"/>
                </a:solidFill>
              </a:rPr>
              <a:t>https://math-ege.sdamgia.ru</a:t>
            </a:r>
            <a:r>
              <a:rPr lang="en-US" sz="1900" u="sng" dirty="0" smtClean="0">
                <a:solidFill>
                  <a:srgbClr val="002060"/>
                </a:solidFill>
              </a:rPr>
              <a:t>/</a:t>
            </a:r>
          </a:p>
          <a:p>
            <a:pPr>
              <a:buNone/>
            </a:pPr>
            <a:r>
              <a:rPr lang="en-US" sz="1900" u="sng" dirty="0">
                <a:solidFill>
                  <a:srgbClr val="002060"/>
                </a:solidFill>
              </a:rPr>
              <a:t>-https://</a:t>
            </a:r>
            <a:r>
              <a:rPr lang="en-US" sz="1900" u="sng" dirty="0" smtClean="0">
                <a:solidFill>
                  <a:srgbClr val="002060"/>
                </a:solidFill>
              </a:rPr>
              <a:t>ege314.ru/10-teoriya-veroyatnosti-i-statistika/</a:t>
            </a:r>
          </a:p>
          <a:p>
            <a:pPr>
              <a:buNone/>
            </a:pPr>
            <a:r>
              <a:rPr lang="en-US" sz="1900" u="sng" dirty="0">
                <a:solidFill>
                  <a:srgbClr val="002060"/>
                </a:solidFill>
              </a:rPr>
              <a:t>-https://self-edu.ru</a:t>
            </a:r>
            <a:r>
              <a:rPr lang="en-US" sz="1900" u="sng" dirty="0" smtClean="0">
                <a:solidFill>
                  <a:srgbClr val="002060"/>
                </a:solidFill>
              </a:rPr>
              <a:t>/</a:t>
            </a:r>
          </a:p>
          <a:p>
            <a:pPr>
              <a:buNone/>
            </a:pPr>
            <a:r>
              <a:rPr lang="en-US" sz="1900" u="sng" dirty="0" smtClean="0">
                <a:solidFill>
                  <a:srgbClr val="002060"/>
                </a:solidFill>
              </a:rPr>
              <a:t>-</a:t>
            </a:r>
            <a:r>
              <a:rPr lang="ru-RU" sz="1900" u="sng" dirty="0">
                <a:solidFill>
                  <a:srgbClr val="002060"/>
                </a:solidFill>
                <a:hlinkClick r:id="rId2"/>
              </a:rPr>
              <a:t>Новые задачи по теории вероятностей из Открытого Банка заданий ЕГЭ, 2021-2022 год (ege-study.ru</a:t>
            </a:r>
            <a:r>
              <a:rPr lang="ru-RU" sz="1900" u="sng" dirty="0" smtClean="0">
                <a:solidFill>
                  <a:srgbClr val="002060"/>
                </a:solidFill>
                <a:hlinkClick r:id="rId2"/>
              </a:rPr>
              <a:t>)</a:t>
            </a:r>
            <a:endParaRPr lang="en-US" sz="1900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900" u="sng" dirty="0" smtClean="0">
                <a:solidFill>
                  <a:srgbClr val="002060"/>
                </a:solidFill>
              </a:rPr>
              <a:t>-</a:t>
            </a:r>
            <a:r>
              <a:rPr lang="ru-RU" sz="1900" u="sng" dirty="0">
                <a:solidFill>
                  <a:srgbClr val="002060"/>
                </a:solidFill>
                <a:hlinkClick r:id="rId3"/>
              </a:rPr>
              <a:t>Новые задачи по теории вероятностей (ege-ok.ru</a:t>
            </a:r>
            <a:r>
              <a:rPr lang="ru-RU" sz="1900" u="sng" dirty="0" smtClean="0">
                <a:solidFill>
                  <a:srgbClr val="002060"/>
                </a:solidFill>
                <a:hlinkClick r:id="rId3"/>
              </a:rPr>
              <a:t>)</a:t>
            </a:r>
            <a:endParaRPr lang="en-US" sz="1900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900" u="sng" dirty="0" smtClean="0">
                <a:solidFill>
                  <a:srgbClr val="002060"/>
                </a:solidFill>
              </a:rPr>
              <a:t>-</a:t>
            </a:r>
            <a:r>
              <a:rPr lang="ru-RU" sz="1900" u="sng" dirty="0">
                <a:solidFill>
                  <a:srgbClr val="002060"/>
                </a:solidFill>
                <a:hlinkClick r:id="rId4"/>
              </a:rPr>
              <a:t>Новое ЕГЭ по математике — Профиль 2022. Открытый банк заданий с ответами. — </a:t>
            </a:r>
            <a:r>
              <a:rPr lang="ru-RU" sz="1900" u="sng" dirty="0" smtClean="0">
                <a:solidFill>
                  <a:srgbClr val="002060"/>
                </a:solidFill>
                <a:hlinkClick r:id="rId4"/>
              </a:rPr>
              <a:t>math100.ru</a:t>
            </a:r>
            <a:endParaRPr lang="en-US" sz="1900" u="sng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</a:t>
            </a:r>
          </a:p>
          <a:p>
            <a:pPr>
              <a:buNone/>
            </a:pPr>
            <a:r>
              <a:rPr lang="ru-RU" dirty="0" smtClean="0"/>
              <a:t>                         </a:t>
            </a:r>
            <a:r>
              <a:rPr lang="ru-RU" sz="4800" dirty="0" smtClean="0"/>
              <a:t>Спасибо за                         </a:t>
            </a:r>
          </a:p>
          <a:p>
            <a:pPr>
              <a:buNone/>
            </a:pPr>
            <a:r>
              <a:rPr lang="ru-RU" sz="4800" dirty="0" smtClean="0"/>
              <a:t>                  внимание!</a:t>
            </a:r>
            <a:endParaRPr lang="ru-RU" sz="4800" dirty="0"/>
          </a:p>
        </p:txBody>
      </p:sp>
      <p:pic>
        <p:nvPicPr>
          <p:cNvPr id="57346" name="Picture 2" descr="https://phonoteka.org/uploads/posts/2021-05/1621041470_2-phonoteka_org-p-veroyatnost-fon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996952"/>
            <a:ext cx="5688632" cy="355539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50"/>
                </a:solidFill>
              </a:rPr>
              <a:t>Теоремы сложения вероятностей</a:t>
            </a:r>
            <a:endParaRPr lang="ru-RU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8860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Т.</a:t>
            </a:r>
            <a:r>
              <a:rPr lang="ru-RU" i="1" dirty="0" smtClean="0"/>
              <a:t>Вероятность </a:t>
            </a:r>
            <a:r>
              <a:rPr lang="ru-RU" i="1" dirty="0"/>
              <a:t>суммы двух </a:t>
            </a:r>
            <a:r>
              <a:rPr lang="ru-RU" b="1" i="1" dirty="0"/>
              <a:t>несовместных</a:t>
            </a:r>
            <a:r>
              <a:rPr lang="ru-RU" sz="4000" i="1" dirty="0"/>
              <a:t> </a:t>
            </a:r>
            <a:r>
              <a:rPr lang="ru-RU" i="1" dirty="0"/>
              <a:t>событий равна сумме   вероятностей этих событий</a:t>
            </a:r>
            <a:r>
              <a:rPr lang="ru-RU" i="1" dirty="0" smtClean="0"/>
              <a:t>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i="1" dirty="0" smtClean="0"/>
              <a:t>Следствие </a:t>
            </a:r>
            <a:r>
              <a:rPr lang="en-US" i="1" dirty="0" smtClean="0"/>
              <a:t>:</a:t>
            </a:r>
            <a:r>
              <a:rPr lang="ru-RU" i="1" dirty="0" smtClean="0"/>
              <a:t> </a:t>
            </a:r>
            <a:r>
              <a:rPr lang="ru-RU" dirty="0" smtClean="0"/>
              <a:t>Если </a:t>
            </a:r>
            <a:r>
              <a:rPr lang="ru-RU" dirty="0"/>
              <a:t>событие А</a:t>
            </a:r>
            <a:r>
              <a:rPr lang="ru-RU" baseline="-25000" dirty="0"/>
              <a:t>1</a:t>
            </a:r>
            <a:r>
              <a:rPr lang="ru-RU" dirty="0"/>
              <a:t>, А</a:t>
            </a:r>
            <a:r>
              <a:rPr lang="ru-RU" baseline="-25000" dirty="0"/>
              <a:t>2</a:t>
            </a:r>
            <a:r>
              <a:rPr lang="ru-RU" dirty="0"/>
              <a:t>, … ,А</a:t>
            </a:r>
            <a:r>
              <a:rPr lang="en-US" baseline="-25000" dirty="0"/>
              <a:t>n</a:t>
            </a:r>
            <a:r>
              <a:rPr lang="ru-RU" dirty="0"/>
              <a:t> образуют </a:t>
            </a:r>
            <a:r>
              <a:rPr lang="ru-RU" b="1" i="1" dirty="0"/>
              <a:t>полную </a:t>
            </a:r>
            <a:r>
              <a:rPr lang="ru-RU" b="1" i="1" dirty="0" smtClean="0"/>
              <a:t>группу </a:t>
            </a:r>
            <a:r>
              <a:rPr lang="ru-RU" dirty="0" smtClean="0"/>
              <a:t>, </a:t>
            </a:r>
            <a:r>
              <a:rPr lang="ru-RU" dirty="0"/>
              <a:t>то сумма вероятностей этих событий равна единице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1763688" y="2708920"/>
          <a:ext cx="5040560" cy="657464"/>
        </p:xfrm>
        <a:graphic>
          <a:graphicData uri="http://schemas.openxmlformats.org/presentationml/2006/ole">
            <p:oleObj spid="_x0000_s22550" r:id="rId3" imgW="1536033" imgH="203112" progId="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755576" y="5085184"/>
          <a:ext cx="7200799" cy="864096"/>
        </p:xfrm>
        <a:graphic>
          <a:graphicData uri="http://schemas.openxmlformats.org/presentationml/2006/ole">
            <p:oleObj spid="_x0000_s22551" r:id="rId4" imgW="1905000" imgH="228600" progId="">
              <p:embed/>
            </p:oleObj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343400" algn="l"/>
              </a:tabLst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00B050"/>
                </a:solidFill>
              </a:rPr>
              <a:t>Теоремы сложения вероятностей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/>
              <a:t>Следствие </a:t>
            </a:r>
            <a:r>
              <a:rPr lang="en-US" b="1" dirty="0"/>
              <a:t>:</a:t>
            </a:r>
            <a:r>
              <a:rPr lang="ru-RU" dirty="0" smtClean="0"/>
              <a:t>Сумма </a:t>
            </a:r>
            <a:r>
              <a:rPr lang="ru-RU" dirty="0"/>
              <a:t>вероятностей </a:t>
            </a:r>
            <a:r>
              <a:rPr lang="ru-RU" b="1" i="1" dirty="0"/>
              <a:t>противоположных событий  </a:t>
            </a:r>
            <a:r>
              <a:rPr lang="ru-RU" dirty="0"/>
              <a:t>и  равна единице.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dirty="0" smtClean="0"/>
              <a:t>Т.</a:t>
            </a:r>
            <a:r>
              <a:rPr lang="ru-RU" dirty="0" smtClean="0"/>
              <a:t>Вероятность суммы двух </a:t>
            </a:r>
            <a:r>
              <a:rPr lang="ru-RU" b="1" i="1" dirty="0" smtClean="0"/>
              <a:t>совместных </a:t>
            </a:r>
            <a:r>
              <a:rPr lang="ru-RU" dirty="0" smtClean="0"/>
              <a:t>событий равна сумме   вероятностей этих событий.</a:t>
            </a:r>
          </a:p>
          <a:p>
            <a:pPr>
              <a:buNone/>
            </a:pPr>
            <a:r>
              <a:rPr lang="ru-RU" sz="4400" dirty="0" smtClean="0">
                <a:solidFill>
                  <a:srgbClr val="C00000"/>
                </a:solidFill>
              </a:rPr>
              <a:t>𝑃</a:t>
            </a:r>
            <a:r>
              <a:rPr lang="ru-RU" sz="4400" dirty="0">
                <a:solidFill>
                  <a:srgbClr val="C00000"/>
                </a:solidFill>
              </a:rPr>
              <a:t>(𝐴 + 𝐵) = 𝑃(𝐴) + 𝑃(𝐵) − 𝑃(𝐴𝐵</a:t>
            </a:r>
            <a:r>
              <a:rPr lang="ru-RU" sz="4400" dirty="0" smtClean="0">
                <a:solidFill>
                  <a:srgbClr val="C00000"/>
                </a:solidFill>
              </a:rPr>
              <a:t>)</a:t>
            </a:r>
            <a:endParaRPr lang="ru-RU" sz="44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2915816" y="2636912"/>
          <a:ext cx="3456384" cy="761039"/>
        </p:xfrm>
        <a:graphic>
          <a:graphicData uri="http://schemas.openxmlformats.org/presentationml/2006/ole">
            <p:oleObj spid="_x0000_s25611" r:id="rId3" imgW="1040948" imgH="228501" progId="">
              <p:embed/>
            </p:oleObj>
          </a:graphicData>
        </a:graphic>
      </p:graphicFrame>
      <p:pic>
        <p:nvPicPr>
          <p:cNvPr id="6" name="Picture 2" descr="https://pdnr.ru/studopediaru/baza27/4450787670004.files/image0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5744328"/>
            <a:ext cx="4032448" cy="111367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i="1" dirty="0" smtClean="0">
                <a:solidFill>
                  <a:srgbClr val="00B050"/>
                </a:solidFill>
              </a:rPr>
              <a:t>Независимые и зависимые события</a:t>
            </a:r>
            <a:br>
              <a:rPr lang="ru-RU" sz="3600" i="1" dirty="0" smtClean="0">
                <a:solidFill>
                  <a:srgbClr val="00B050"/>
                </a:solidFill>
              </a:rPr>
            </a:br>
            <a:r>
              <a:rPr lang="ru-RU" sz="3200" i="1" dirty="0" smtClean="0">
                <a:solidFill>
                  <a:srgbClr val="00B050"/>
                </a:solidFill>
              </a:rPr>
              <a:t>Теоремы умножения вероятности</a:t>
            </a:r>
            <a:r>
              <a:rPr lang="ru-RU" sz="3600" i="1" dirty="0" smtClean="0">
                <a:solidFill>
                  <a:srgbClr val="00B050"/>
                </a:solidFill>
              </a:rPr>
              <a:t/>
            </a:r>
            <a:br>
              <a:rPr lang="ru-RU" sz="3600" i="1" dirty="0" smtClean="0">
                <a:solidFill>
                  <a:srgbClr val="00B050"/>
                </a:solidFill>
              </a:rPr>
            </a:br>
            <a:endParaRPr lang="ru-RU" sz="3600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События </a:t>
            </a:r>
            <a:r>
              <a:rPr lang="ru-RU" dirty="0"/>
              <a:t>𝐴 и 𝐵 называются </a:t>
            </a:r>
            <a:r>
              <a:rPr lang="ru-RU" b="1" i="1" dirty="0"/>
              <a:t>независимыми</a:t>
            </a:r>
            <a:r>
              <a:rPr lang="ru-RU" dirty="0"/>
              <a:t>, если </a:t>
            </a:r>
            <a:r>
              <a:rPr lang="ru-RU" dirty="0" smtClean="0"/>
              <a:t>вероятность появление </a:t>
            </a:r>
            <a:r>
              <a:rPr lang="ru-RU" dirty="0"/>
              <a:t>одного </a:t>
            </a:r>
            <a:r>
              <a:rPr lang="ru-RU" dirty="0" smtClean="0"/>
              <a:t>не изменит вероятности </a:t>
            </a:r>
            <a:r>
              <a:rPr lang="ru-RU" dirty="0"/>
              <a:t>появления другого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(иначе события </a:t>
            </a:r>
            <a:r>
              <a:rPr lang="ru-RU" b="1" i="1" dirty="0"/>
              <a:t>зависимы</a:t>
            </a:r>
            <a:r>
              <a:rPr lang="ru-RU" dirty="0"/>
              <a:t>).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Т.</a:t>
            </a:r>
            <a:r>
              <a:rPr lang="ru-RU" dirty="0" smtClean="0"/>
              <a:t>Если события 𝐴 и 𝐵 </a:t>
            </a:r>
            <a:r>
              <a:rPr lang="ru-RU" b="1" i="1" dirty="0" smtClean="0"/>
              <a:t>независимые</a:t>
            </a:r>
            <a:r>
              <a:rPr lang="ru-RU" dirty="0" smtClean="0"/>
              <a:t>, то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𝑃(𝐴𝐵) = 𝑃(𝐴) ∙ 𝑃(𝐵).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Т.</a:t>
            </a:r>
            <a:r>
              <a:rPr lang="ru-RU" dirty="0" smtClean="0"/>
              <a:t>Если события 𝐴 и 𝐵 </a:t>
            </a:r>
            <a:r>
              <a:rPr lang="ru-RU" b="1" dirty="0" smtClean="0"/>
              <a:t>зависимые</a:t>
            </a:r>
            <a:r>
              <a:rPr lang="ru-RU" dirty="0" smtClean="0"/>
              <a:t>, то</a:t>
            </a:r>
          </a:p>
          <a:p>
            <a:pPr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𝑃(𝐴𝐵) = 𝑃(𝐴) 𝑃</a:t>
            </a:r>
            <a:r>
              <a:rPr lang="ru-RU" sz="4000" baseline="-25000" dirty="0" smtClean="0">
                <a:solidFill>
                  <a:srgbClr val="C00000"/>
                </a:solidFill>
              </a:rPr>
              <a:t>𝐴</a:t>
            </a:r>
            <a:r>
              <a:rPr lang="ru-RU" sz="4000" dirty="0" smtClean="0">
                <a:solidFill>
                  <a:srgbClr val="C00000"/>
                </a:solidFill>
              </a:rPr>
              <a:t>(𝐵) = 𝑃(𝐵) 𝑃</a:t>
            </a:r>
            <a:r>
              <a:rPr lang="ru-RU" sz="4000" baseline="-25000" dirty="0" smtClean="0">
                <a:solidFill>
                  <a:srgbClr val="C00000"/>
                </a:solidFill>
              </a:rPr>
              <a:t>𝐵</a:t>
            </a:r>
            <a:r>
              <a:rPr lang="ru-RU" sz="4000" dirty="0" smtClean="0">
                <a:solidFill>
                  <a:srgbClr val="C00000"/>
                </a:solidFill>
              </a:rPr>
              <a:t>(𝐴)</a:t>
            </a:r>
            <a:endParaRPr lang="ru-RU" dirty="0" smtClean="0"/>
          </a:p>
          <a:p>
            <a:pPr>
              <a:buNone/>
            </a:pPr>
            <a:endParaRPr lang="ru-RU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00B050"/>
                </a:solidFill>
              </a:rPr>
              <a:t>Задача. </a:t>
            </a:r>
            <a:r>
              <a:rPr lang="ru-RU" sz="3600" i="1" dirty="0" smtClean="0">
                <a:solidFill>
                  <a:srgbClr val="00B050"/>
                </a:solidFill>
              </a:rPr>
              <a:t>Зависимые </a:t>
            </a:r>
            <a:r>
              <a:rPr lang="ru-RU" sz="3600" i="1" dirty="0" smtClean="0">
                <a:solidFill>
                  <a:srgbClr val="00B050"/>
                </a:solidFill>
              </a:rPr>
              <a:t>события</a:t>
            </a:r>
            <a:endParaRPr lang="ru-RU" sz="3600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229600" cy="53285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 1.В ящике три красных и три синих фломастера. Фломастеры вытаскивают по очереди в случайном порядке. Какова вероятность того, что первый раз синий фломастер достанут третьим по счёту?</a:t>
            </a:r>
          </a:p>
          <a:p>
            <a:pPr>
              <a:buNone/>
            </a:pPr>
            <a:r>
              <a:rPr lang="ru-RU" i="1" dirty="0" smtClean="0"/>
              <a:t>Решение</a:t>
            </a:r>
            <a:r>
              <a:rPr lang="en-US" i="1" dirty="0" smtClean="0"/>
              <a:t>:</a:t>
            </a:r>
            <a:endParaRPr lang="ru-RU" i="1" dirty="0" smtClean="0"/>
          </a:p>
          <a:p>
            <a:pPr>
              <a:buNone/>
            </a:pPr>
            <a:r>
              <a:rPr lang="ru-RU" sz="2800" i="1" dirty="0" smtClean="0"/>
              <a:t>А=</a:t>
            </a:r>
            <a:r>
              <a:rPr lang="en-US" sz="2800" i="1" dirty="0" smtClean="0"/>
              <a:t>{</a:t>
            </a:r>
            <a:r>
              <a:rPr lang="ru-RU" sz="2800" i="1" dirty="0" smtClean="0"/>
              <a:t> третий по счёту синий</a:t>
            </a:r>
            <a:r>
              <a:rPr lang="en-US" sz="2800" i="1" dirty="0" smtClean="0"/>
              <a:t>(</a:t>
            </a:r>
            <a:r>
              <a:rPr lang="ru-RU" sz="2800" i="1" dirty="0" smtClean="0">
                <a:solidFill>
                  <a:srgbClr val="C00000"/>
                </a:solidFill>
              </a:rPr>
              <a:t>КК</a:t>
            </a:r>
            <a:r>
              <a:rPr lang="ru-RU" sz="2800" i="1" dirty="0" smtClean="0">
                <a:solidFill>
                  <a:srgbClr val="0070C0"/>
                </a:solidFill>
              </a:rPr>
              <a:t>С</a:t>
            </a:r>
            <a:r>
              <a:rPr lang="en-US" sz="2800" i="1" dirty="0" smtClean="0">
                <a:solidFill>
                  <a:srgbClr val="0070C0"/>
                </a:solidFill>
              </a:rPr>
              <a:t> )</a:t>
            </a:r>
            <a:r>
              <a:rPr lang="en-US" sz="2800" i="1" dirty="0" smtClean="0"/>
              <a:t>}</a:t>
            </a:r>
            <a:r>
              <a:rPr lang="en-US" sz="4400" i="1" dirty="0" smtClean="0"/>
              <a:t>=</a:t>
            </a:r>
            <a:endParaRPr lang="ru-RU" sz="4400" i="1" dirty="0" smtClean="0"/>
          </a:p>
          <a:p>
            <a:pPr>
              <a:buNone/>
            </a:pPr>
            <a:r>
              <a:rPr lang="en-US" sz="2800" dirty="0" smtClean="0"/>
              <a:t>      ={</a:t>
            </a:r>
            <a:r>
              <a:rPr lang="ru-RU" sz="2800" dirty="0" smtClean="0"/>
              <a:t>первым достали красный</a:t>
            </a:r>
            <a:r>
              <a:rPr lang="en-US" sz="2800" dirty="0" smtClean="0"/>
              <a:t>}</a:t>
            </a:r>
          </a:p>
          <a:p>
            <a:pPr>
              <a:buNone/>
            </a:pPr>
            <a:r>
              <a:rPr lang="ru-RU" sz="2800" dirty="0" smtClean="0"/>
              <a:t>      </a:t>
            </a:r>
            <a:r>
              <a:rPr lang="en-US" sz="2800" dirty="0" smtClean="0"/>
              <a:t>={</a:t>
            </a:r>
            <a:r>
              <a:rPr lang="ru-RU" sz="2800" dirty="0" smtClean="0"/>
              <a:t>вторым достали красный</a:t>
            </a:r>
            <a:r>
              <a:rPr lang="en-US" sz="2800" dirty="0" smtClean="0"/>
              <a:t>}</a:t>
            </a:r>
          </a:p>
          <a:p>
            <a:pPr>
              <a:buNone/>
            </a:pPr>
            <a:r>
              <a:rPr lang="ru-RU" sz="2800" dirty="0" smtClean="0"/>
              <a:t>       </a:t>
            </a:r>
            <a:r>
              <a:rPr lang="en-US" sz="2800" dirty="0" smtClean="0"/>
              <a:t>={</a:t>
            </a:r>
            <a:r>
              <a:rPr lang="ru-RU" sz="2800" dirty="0" smtClean="0"/>
              <a:t>третьим достали синий</a:t>
            </a:r>
            <a:r>
              <a:rPr lang="en-US" sz="2800" dirty="0" smtClean="0"/>
              <a:t>}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sz="4400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44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4400" i="1" dirty="0" smtClean="0">
              <a:solidFill>
                <a:srgbClr val="0070C0"/>
              </a:solidFill>
            </a:endParaRPr>
          </a:p>
          <a:p>
            <a:endParaRPr lang="ru-RU" sz="3600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1971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221088"/>
            <a:ext cx="432048" cy="557481"/>
          </a:xfrm>
          <a:prstGeom prst="rect">
            <a:avLst/>
          </a:prstGeom>
          <a:noFill/>
        </p:spPr>
      </p:pic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3573016"/>
            <a:ext cx="2430270" cy="720080"/>
          </a:xfrm>
          <a:prstGeom prst="rect">
            <a:avLst/>
          </a:prstGeom>
          <a:noFill/>
        </p:spPr>
      </p:pic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725144"/>
            <a:ext cx="432048" cy="540060"/>
          </a:xfrm>
          <a:prstGeom prst="rect">
            <a:avLst/>
          </a:prstGeom>
          <a:noFill/>
        </p:spPr>
      </p:pic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28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229200"/>
            <a:ext cx="432048" cy="540060"/>
          </a:xfrm>
          <a:prstGeom prst="rect">
            <a:avLst/>
          </a:prstGeom>
          <a:noFill/>
        </p:spPr>
      </p:pic>
      <p:sp>
        <p:nvSpPr>
          <p:cNvPr id="18" name="Левая фигурная скобка 17"/>
          <p:cNvSpPr/>
          <p:nvPr/>
        </p:nvSpPr>
        <p:spPr>
          <a:xfrm rot="16200000">
            <a:off x="6660232" y="3356992"/>
            <a:ext cx="936104" cy="2520280"/>
          </a:xfrm>
          <a:prstGeom prst="leftBrace">
            <a:avLst>
              <a:gd name="adj1" fmla="val 8333"/>
              <a:gd name="adj2" fmla="val 5279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6012160" y="472514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0070C0"/>
                </a:solidFill>
              </a:rPr>
              <a:t>зависимые</a:t>
            </a:r>
            <a:endParaRPr lang="ru-RU" sz="3600" i="1" dirty="0">
              <a:solidFill>
                <a:srgbClr val="0070C0"/>
              </a:solidFill>
            </a:endParaRPr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330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5373216"/>
            <a:ext cx="4680520" cy="1293062"/>
          </a:xfrm>
          <a:prstGeom prst="rect">
            <a:avLst/>
          </a:prstGeom>
          <a:noFill/>
        </p:spPr>
      </p:pic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2506</TotalTime>
  <Words>2021</Words>
  <Application>Microsoft Office PowerPoint</Application>
  <PresentationFormat>Экран (4:3)</PresentationFormat>
  <Paragraphs>378</Paragraphs>
  <Slides>52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4" baseType="lpstr">
      <vt:lpstr>Тема Office</vt:lpstr>
      <vt:lpstr>Формула</vt:lpstr>
      <vt:lpstr>Новые задачи по теории вероятности в ЕГЭ-2022.</vt:lpstr>
      <vt:lpstr>Случайные события .Алгебра событий.</vt:lpstr>
      <vt:lpstr>Случайные события .Алгебра событий.</vt:lpstr>
      <vt:lpstr>Случайные события .Алгебра событий.</vt:lpstr>
      <vt:lpstr>Совместные и несовместные события</vt:lpstr>
      <vt:lpstr>Теоремы сложения вероятностей</vt:lpstr>
      <vt:lpstr>Теоремы сложения вероятностей</vt:lpstr>
      <vt:lpstr>Независимые и зависимые события Теоремы умножения вероятности </vt:lpstr>
      <vt:lpstr>Задача. Зависимые события</vt:lpstr>
      <vt:lpstr>Задачи на кубики</vt:lpstr>
      <vt:lpstr>Задачи на кубики</vt:lpstr>
      <vt:lpstr>Слайд 12</vt:lpstr>
      <vt:lpstr>С={поступил хотя бы на одну специальность} </vt:lpstr>
      <vt:lpstr>Слайд 14</vt:lpstr>
      <vt:lpstr>Теоремы умножения вероятности</vt:lpstr>
      <vt:lpstr>Задачи на кубики</vt:lpstr>
      <vt:lpstr>Задачи на кубики</vt:lpstr>
      <vt:lpstr>Задачи на кубики</vt:lpstr>
      <vt:lpstr>Слайд 19</vt:lpstr>
      <vt:lpstr>задача</vt:lpstr>
      <vt:lpstr>Слайд 21</vt:lpstr>
      <vt:lpstr> </vt:lpstr>
      <vt:lpstr>Слайд 23</vt:lpstr>
      <vt:lpstr>Формула полной вероятности.</vt:lpstr>
      <vt:lpstr>Формула полной вероятности</vt:lpstr>
      <vt:lpstr>Задача</vt:lpstr>
      <vt:lpstr>Слайд 27</vt:lpstr>
      <vt:lpstr>Слайд 28</vt:lpstr>
      <vt:lpstr>Задача</vt:lpstr>
      <vt:lpstr>Слайд 30</vt:lpstr>
      <vt:lpstr>Формула Байеса.</vt:lpstr>
      <vt:lpstr>Формула Байеса.</vt:lpstr>
      <vt:lpstr>Задачи на кубики</vt:lpstr>
      <vt:lpstr>Задачи на кубики</vt:lpstr>
      <vt:lpstr>Слайд 35</vt:lpstr>
      <vt:lpstr>задача</vt:lpstr>
      <vt:lpstr>Решение:</vt:lpstr>
      <vt:lpstr>Слайд 38</vt:lpstr>
      <vt:lpstr>задача</vt:lpstr>
      <vt:lpstr>Решение:   схема турнира</vt:lpstr>
      <vt:lpstr>Слайд 41</vt:lpstr>
      <vt:lpstr>Слайд 42</vt:lpstr>
      <vt:lpstr>задача</vt:lpstr>
      <vt:lpstr>задача</vt:lpstr>
      <vt:lpstr>Слайд 45</vt:lpstr>
      <vt:lpstr>Схема Бернулли</vt:lpstr>
      <vt:lpstr>задача</vt:lpstr>
      <vt:lpstr>Решение:</vt:lpstr>
      <vt:lpstr>задача</vt:lpstr>
      <vt:lpstr>Решение:</vt:lpstr>
      <vt:lpstr>Список использованных сайтов:</vt:lpstr>
      <vt:lpstr>Слайд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senat</dc:creator>
  <cp:lastModifiedBy>senat</cp:lastModifiedBy>
  <cp:revision>296</cp:revision>
  <dcterms:created xsi:type="dcterms:W3CDTF">2021-12-12T08:40:44Z</dcterms:created>
  <dcterms:modified xsi:type="dcterms:W3CDTF">2022-01-27T18:37:33Z</dcterms:modified>
</cp:coreProperties>
</file>