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6"/>
  </p:notesMasterIdLst>
  <p:sldIdLst>
    <p:sldId id="315" r:id="rId4"/>
    <p:sldId id="256" r:id="rId5"/>
    <p:sldId id="257" r:id="rId7"/>
    <p:sldId id="298" r:id="rId8"/>
    <p:sldId id="300" r:id="rId9"/>
    <p:sldId id="274" r:id="rId10"/>
    <p:sldId id="301" r:id="rId11"/>
    <p:sldId id="299" r:id="rId12"/>
    <p:sldId id="307" r:id="rId13"/>
    <p:sldId id="302" r:id="rId14"/>
    <p:sldId id="303" r:id="rId15"/>
    <p:sldId id="310" r:id="rId16"/>
    <p:sldId id="264" r:id="rId17"/>
    <p:sldId id="304" r:id="rId18"/>
    <p:sldId id="308" r:id="rId19"/>
    <p:sldId id="31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 autoAdjust="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88F00-C4A0-46EA-8268-5F2C3A23F9B0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DF835-2C13-4EE3-9D7C-6D596F7C704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Заголовок</a:t>
            </a:r>
            <a:r>
              <a:rPr lang="ru-RU" baseline="0"/>
              <a:t> лучше опучтить ниже горизонтального центра и выравнивать по центру текстового блока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поставить или чувака,</a:t>
            </a:r>
            <a:r>
              <a:rPr lang="ru-RU" baseline="0" dirty="0"/>
              <a:t> или картинку по теме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поставить или чувака,</a:t>
            </a:r>
            <a:r>
              <a:rPr lang="ru-RU" baseline="0" dirty="0"/>
              <a:t> или картинку по теме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16F8C33-7088-481A-939B-C850E0D4C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4ACB-5E46-4CDC-B0B9-C22C88816D9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EA1917D-DF88-49D7-B03B-691500D61DA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4ACB-5E46-4CDC-B0B9-C22C88816D9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EA1917D-DF88-49D7-B03B-691500D61DA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23.GIF"/><Relationship Id="rId5" Type="http://schemas.openxmlformats.org/officeDocument/2006/relationships/image" Target="../media/image15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8305" y="530860"/>
            <a:ext cx="9294495" cy="564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3" y="0"/>
            <a:ext cx="1755428" cy="3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089" y="349251"/>
            <a:ext cx="978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Устройство ракеты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92" y="972151"/>
            <a:ext cx="1880731" cy="5483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6443" y="969843"/>
            <a:ext cx="1880731" cy="54831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70043" y="2750821"/>
            <a:ext cx="64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ru-RU" dirty="0">
                <a:solidFill>
                  <a:prstClr val="white"/>
                </a:solidFill>
                <a:latin typeface="Gerbera"/>
              </a:rPr>
              <a:t>Р-1</a:t>
            </a:r>
            <a:endParaRPr lang="ru-RU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0550" y="2986274"/>
            <a:ext cx="873957" cy="393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ru-RU" sz="1955" dirty="0">
                <a:solidFill>
                  <a:prstClr val="white"/>
                </a:solidFill>
                <a:latin typeface="Gerbera"/>
              </a:rPr>
              <a:t>Волга</a:t>
            </a:r>
            <a:endParaRPr lang="ru-RU" sz="1955" dirty="0">
              <a:solidFill>
                <a:prstClr val="white"/>
              </a:solidFill>
              <a:latin typeface="Gerbera"/>
            </a:endParaRPr>
          </a:p>
        </p:txBody>
      </p:sp>
      <p:grpSp>
        <p:nvGrpSpPr>
          <p:cNvPr id="17" name="Группа 16"/>
          <p:cNvGrpSpPr/>
          <p:nvPr/>
        </p:nvGrpSpPr>
        <p:grpSpPr>
          <a:xfrm flipH="1">
            <a:off x="6337304" y="1638868"/>
            <a:ext cx="2655384" cy="154441"/>
            <a:chOff x="6848475" y="1746690"/>
            <a:chExt cx="1493654" cy="86873"/>
          </a:xfrm>
          <a:effectLst>
            <a:glow rad="38100">
              <a:schemeClr val="bg1">
                <a:alpha val="50000"/>
              </a:schemeClr>
            </a:glow>
          </a:effectLst>
        </p:grpSpPr>
        <p:cxnSp>
          <p:nvCxnSpPr>
            <p:cNvPr id="18" name="Прямая со стрелкой 17"/>
            <p:cNvCxnSpPr/>
            <p:nvPr/>
          </p:nvCxnSpPr>
          <p:spPr>
            <a:xfrm flipH="1">
              <a:off x="6848475" y="1746690"/>
              <a:ext cx="376238" cy="8687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220213" y="1747371"/>
              <a:ext cx="112191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/>
        </p:nvGrpSpPr>
        <p:grpSpPr>
          <a:xfrm flipH="1">
            <a:off x="6334126" y="2876551"/>
            <a:ext cx="2715613" cy="153711"/>
            <a:chOff x="6848475" y="1747101"/>
            <a:chExt cx="1527533" cy="86462"/>
          </a:xfrm>
          <a:effectLst>
            <a:glow rad="38100">
              <a:schemeClr val="bg1">
                <a:alpha val="50000"/>
              </a:schemeClr>
            </a:glow>
          </a:effectLst>
        </p:grpSpPr>
        <p:cxnSp>
          <p:nvCxnSpPr>
            <p:cNvPr id="21" name="Прямая со стрелкой 20"/>
            <p:cNvCxnSpPr/>
            <p:nvPr/>
          </p:nvCxnSpPr>
          <p:spPr>
            <a:xfrm flipH="1">
              <a:off x="6848475" y="1747101"/>
              <a:ext cx="375603" cy="8646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7219619" y="1747971"/>
              <a:ext cx="115638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6192568" y="1225763"/>
            <a:ext cx="188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</a:t>
            </a:r>
            <a:r>
              <a:rPr lang="ru-RU" sz="2000" dirty="0">
                <a:latin typeface="Gerbera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05697" y="3424203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 окислителя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01022" y="5634543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сопло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09510" y="2475151"/>
            <a:ext cx="162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 горючего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 flipH="1">
            <a:off x="6334126" y="3799418"/>
            <a:ext cx="2715613" cy="153711"/>
            <a:chOff x="6848475" y="1747101"/>
            <a:chExt cx="1527533" cy="86462"/>
          </a:xfrm>
          <a:effectLst>
            <a:glow rad="38100">
              <a:schemeClr val="bg1">
                <a:alpha val="50000"/>
              </a:schemeClr>
            </a:glow>
          </a:effectLst>
        </p:grpSpPr>
        <p:cxnSp>
          <p:nvCxnSpPr>
            <p:cNvPr id="46" name="Прямая со стрелкой 45"/>
            <p:cNvCxnSpPr/>
            <p:nvPr/>
          </p:nvCxnSpPr>
          <p:spPr>
            <a:xfrm flipH="1">
              <a:off x="6848475" y="1747101"/>
              <a:ext cx="375603" cy="8646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7219619" y="1747971"/>
              <a:ext cx="115638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 flipH="1">
            <a:off x="6300890" y="6021071"/>
            <a:ext cx="2835207" cy="153711"/>
            <a:chOff x="6848475" y="1747101"/>
            <a:chExt cx="1594804" cy="86462"/>
          </a:xfrm>
          <a:effectLst>
            <a:glow rad="38100">
              <a:schemeClr val="bg1">
                <a:alpha val="50000"/>
              </a:schemeClr>
            </a:glow>
          </a:effectLst>
        </p:grpSpPr>
        <p:cxnSp>
          <p:nvCxnSpPr>
            <p:cNvPr id="55" name="Прямая со стрелкой 54"/>
            <p:cNvCxnSpPr/>
            <p:nvPr/>
          </p:nvCxnSpPr>
          <p:spPr>
            <a:xfrm flipH="1">
              <a:off x="6848475" y="1747101"/>
              <a:ext cx="375603" cy="8646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7219619" y="1747971"/>
              <a:ext cx="122366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102513" y="3030262"/>
            <a:ext cx="2155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Топливный отсек: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>
            <a:endCxn id="29" idx="1"/>
          </p:cNvCxnSpPr>
          <p:nvPr/>
        </p:nvCxnSpPr>
        <p:spPr>
          <a:xfrm>
            <a:off x="5258488" y="3430372"/>
            <a:ext cx="947209" cy="19388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5258488" y="2750821"/>
            <a:ext cx="808185" cy="27944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8469" y="172278"/>
            <a:ext cx="10641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Применение реактивного  движения в технике.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endParaRPr lang="ru-RU" sz="28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Гвардейский реактивный миномёт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БМ-13Н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(«Катюша»)</a:t>
            </a:r>
            <a:endParaRPr lang="ru-RU" sz="28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1077" y="1871819"/>
            <a:ext cx="6665845" cy="4999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Современные ракеты</a:t>
            </a:r>
            <a:endParaRPr lang="ru-RU" altLang="ru-RU" dirty="0"/>
          </a:p>
        </p:txBody>
      </p:sp>
      <p:pic>
        <p:nvPicPr>
          <p:cNvPr id="100" name="Замещающее содержимое 9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1655" y="1656080"/>
            <a:ext cx="11163300" cy="49060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2035" y="217336"/>
            <a:ext cx="1050467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3465" b="1" dirty="0">
                <a:solidFill>
                  <a:prstClr val="black">
                    <a:lumMod val="75000"/>
                    <a:lumOff val="25000"/>
                  </a:prstClr>
                </a:solidFill>
                <a:latin typeface="Gerbera"/>
              </a:rPr>
              <a:t>Решение задач. Реактивное движение.</a:t>
            </a:r>
            <a:endParaRPr lang="ru-RU" sz="3465" b="1" dirty="0">
              <a:solidFill>
                <a:prstClr val="black">
                  <a:lumMod val="75000"/>
                  <a:lumOff val="25000"/>
                </a:prstClr>
              </a:solidFill>
              <a:latin typeface="Gerber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662" y="1920056"/>
            <a:ext cx="3936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000" dirty="0">
                <a:latin typeface="Gerbera"/>
              </a:rPr>
              <a:t>Закон сохранения импульса:</a:t>
            </a:r>
            <a:endParaRPr lang="ru-RU" sz="2000" dirty="0">
              <a:latin typeface="Gerber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8661" y="1349092"/>
            <a:ext cx="4167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000" dirty="0">
                <a:latin typeface="Gerbera"/>
              </a:rPr>
              <a:t>Результирующая внешних сил:</a:t>
            </a:r>
            <a:endParaRPr lang="ru-RU" sz="2000" dirty="0">
              <a:latin typeface="Gerber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425093" y="1319168"/>
                <a:ext cx="1220420" cy="43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вн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093" y="1319168"/>
                <a:ext cx="1220420" cy="439479"/>
              </a:xfrm>
              <a:prstGeom prst="rect">
                <a:avLst/>
              </a:prstGeom>
              <a:blipFill rotWithShape="1">
                <a:blip r:embed="rId1"/>
                <a:stretch>
                  <a:fillRect l="-34" t="-62" r="30" b="76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291868" y="2447488"/>
                <a:ext cx="2903744" cy="626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</a:rPr>
                            <m:t>р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  <a:ea typeface="Cambria Math" panose="02040503050406030204" pitchFamily="18" charset="0"/>
                            </a:rPr>
                            <m:t>р</m:t>
                          </m:r>
                        </m:sub>
                        <m:sup/>
                      </m:sSubSup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</a:rPr>
                            <m:t>г</m:t>
                          </m:r>
                        </m:sub>
                      </m:sSub>
                      <m:sSubSup>
                        <m:sSub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  <a:ea typeface="Cambria Math" panose="02040503050406030204" pitchFamily="18" charset="0"/>
                            </a:rPr>
                            <m:t>г</m:t>
                          </m:r>
                        </m:sub>
                        <m:sup/>
                      </m:sSubSup>
                    </m:oMath>
                  </m:oMathPara>
                </a14:m>
                <a:endParaRPr lang="ru-RU" sz="28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868" y="2447488"/>
                <a:ext cx="2903744" cy="626903"/>
              </a:xfrm>
              <a:prstGeom prst="rect">
                <a:avLst/>
              </a:prstGeom>
              <a:blipFill rotWithShape="1">
                <a:blip r:embed="rId2"/>
                <a:stretch>
                  <a:fillRect l="-5" t="-32" r="-3629" b="5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173349" y="3074391"/>
                <a:ext cx="2619179" cy="561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</a:rPr>
                            <m:t>р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  <a:ea typeface="Cambria Math" panose="02040503050406030204" pitchFamily="18" charset="0"/>
                            </a:rPr>
                            <m:t>р</m:t>
                          </m:r>
                        </m:sub>
                        <m:sup/>
                      </m:sSubSup>
                      <m:r>
                        <a:rPr lang="ru-RU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</a:rPr>
                            <m:t>г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  <a:ea typeface="Cambria Math" panose="02040503050406030204" pitchFamily="18" charset="0"/>
                            </a:rPr>
                            <m:t>г</m:t>
                          </m:r>
                        </m:sub>
                        <m:sup/>
                      </m:sSubSup>
                      <m:r>
                        <a:rPr lang="ru-RU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8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349" y="3074391"/>
                <a:ext cx="2619179" cy="561885"/>
              </a:xfrm>
              <a:prstGeom prst="rect">
                <a:avLst/>
              </a:prstGeom>
              <a:blipFill rotWithShape="1">
                <a:blip r:embed="rId3"/>
                <a:stretch>
                  <a:fillRect l="-14" t="-63" r="-3314" b="4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442778" y="3601525"/>
            <a:ext cx="3255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000" dirty="0">
                <a:latin typeface="Gerbera"/>
              </a:rPr>
              <a:t>Скорость ракеты:</a:t>
            </a:r>
            <a:endParaRPr lang="ru-RU" sz="2000" dirty="0">
              <a:latin typeface="Gerber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2372358" y="4047331"/>
                <a:ext cx="2271071" cy="10678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acc>
                        </m:e>
                        <m:sub>
                          <m:r>
                            <a:rPr lang="ru-RU" sz="2800" b="0" i="1" smtClean="0">
                              <a:solidFill>
                                <a:prstClr val="black"/>
                              </a:solidFill>
                              <a:latin typeface="Cambria Math" panose="02040503050406030204"/>
                              <a:ea typeface="Cambria Math" panose="02040503050406030204" pitchFamily="18" charset="0"/>
                            </a:rPr>
                            <m:t>р</m:t>
                          </m:r>
                        </m:sub>
                        <m:sup/>
                      </m:sSubSup>
                      <m:r>
                        <a:rPr lang="ru-RU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/>
                                </a:rPr>
                                <m:t>г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/>
                                  <a:ea typeface="Cambria Math" panose="02040503050406030204" pitchFamily="18" charset="0"/>
                                </a:rPr>
                                <m:t>г</m:t>
                              </m:r>
                            </m:sub>
                            <m:sup/>
                          </m:sSubSup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/>
                                </a:rPr>
                                <m:t>р</m:t>
                              </m:r>
                            </m:sub>
                          </m:sSub>
                        </m:den>
                      </m:f>
                      <m:r>
                        <a:rPr lang="ru-RU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8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358" y="4047331"/>
                <a:ext cx="2271071" cy="1067856"/>
              </a:xfrm>
              <a:prstGeom prst="rect">
                <a:avLst/>
              </a:prstGeom>
              <a:blipFill rotWithShape="1">
                <a:blip r:embed="rId4"/>
                <a:stretch>
                  <a:fillRect l="-28" t="-45" r="-1860" b="25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610940" y="843213"/>
            <a:ext cx="5386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dirty="0">
                <a:solidFill>
                  <a:prstClr val="black"/>
                </a:solidFill>
                <a:latin typeface="Gerbera"/>
              </a:rPr>
              <a:t>Систему «ракета-газ» можно считать замкнутой.</a:t>
            </a:r>
            <a:endParaRPr lang="ru-RU" dirty="0">
              <a:solidFill>
                <a:prstClr val="black"/>
              </a:solidFill>
              <a:latin typeface="Gerbera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710582" y="346027"/>
            <a:ext cx="1846831" cy="4063957"/>
            <a:chOff x="7503444" y="729113"/>
            <a:chExt cx="1410548" cy="411237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444" y="729113"/>
              <a:ext cx="1410548" cy="411237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911190" y="2070249"/>
              <a:ext cx="639464" cy="39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1100" dirty="0">
                  <a:solidFill>
                    <a:prstClr val="white"/>
                  </a:solidFill>
                </a:rPr>
                <a:t>Р-1</a:t>
              </a:r>
              <a:endParaRPr lang="ru-RU" sz="1100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62301" y="2282516"/>
              <a:ext cx="910689" cy="414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ru-RU" sz="1200" dirty="0">
                  <a:solidFill>
                    <a:prstClr val="white"/>
                  </a:solidFill>
                </a:rPr>
                <a:t>Волга</a:t>
              </a:r>
              <a:endParaRPr lang="ru-RU" sz="1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115987" y="3801580"/>
            <a:ext cx="867649" cy="2953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  <p:bldP spid="13" grpId="0"/>
      <p:bldP spid="15" grpId="0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7" y="0"/>
            <a:ext cx="11328766" cy="6447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 себя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98" y="228819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23" y="924533"/>
            <a:ext cx="3243385" cy="184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9909">
            <a:off x="8529654" y="1670141"/>
            <a:ext cx="3867248" cy="219692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1" y="3998725"/>
            <a:ext cx="2513407" cy="189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19" y="4818953"/>
            <a:ext cx="3086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98" y="261144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42" y="4354521"/>
            <a:ext cx="1984836" cy="2464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1344" y="3662"/>
            <a:ext cx="1123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Gerbera"/>
              </a:rPr>
              <a:t>Проверим, достигли намеченных целей?</a:t>
            </a:r>
            <a:endParaRPr lang="ru-RU" sz="3600" b="1" dirty="0">
              <a:solidFill>
                <a:prstClr val="black">
                  <a:lumMod val="75000"/>
                  <a:lumOff val="25000"/>
                </a:prstClr>
              </a:solidFill>
              <a:latin typeface="Gerbera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91100" y="2160068"/>
            <a:ext cx="7332101" cy="707887"/>
            <a:chOff x="368324" y="881892"/>
            <a:chExt cx="5895863" cy="530915"/>
          </a:xfrm>
        </p:grpSpPr>
        <p:sp>
          <p:nvSpPr>
            <p:cNvPr id="10" name="Овал 9"/>
            <p:cNvSpPr/>
            <p:nvPr/>
          </p:nvSpPr>
          <p:spPr>
            <a:xfrm>
              <a:off x="368324" y="1014891"/>
              <a:ext cx="308781" cy="28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>
                  <a:solidFill>
                    <a:prstClr val="white"/>
                  </a:solidFill>
                  <a:latin typeface="Gerbera"/>
                </a:rPr>
                <a:t>2</a:t>
              </a:r>
              <a:endParaRPr lang="ru-RU" sz="2000" dirty="0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29764" y="881892"/>
              <a:ext cx="5634423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2000" dirty="0">
                  <a:solidFill>
                    <a:prstClr val="black"/>
                  </a:solidFill>
                  <a:latin typeface="Gerbera"/>
                </a:rPr>
                <a:t>выясним, какому закону подчиняется реактивное движение;</a:t>
              </a:r>
              <a:endParaRPr lang="ru-RU" sz="2000" dirty="0">
                <a:solidFill>
                  <a:prstClr val="black"/>
                </a:solidFill>
                <a:latin typeface="Gerbera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91099" y="3250142"/>
            <a:ext cx="9127033" cy="558643"/>
            <a:chOff x="368324" y="1436369"/>
            <a:chExt cx="6226935" cy="418982"/>
          </a:xfrm>
        </p:grpSpPr>
        <p:sp>
          <p:nvSpPr>
            <p:cNvPr id="12" name="Овал 11"/>
            <p:cNvSpPr/>
            <p:nvPr/>
          </p:nvSpPr>
          <p:spPr>
            <a:xfrm>
              <a:off x="368324" y="1567351"/>
              <a:ext cx="308264" cy="28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>
                  <a:solidFill>
                    <a:prstClr val="white"/>
                  </a:solidFill>
                  <a:latin typeface="Gerbera"/>
                </a:rPr>
                <a:t>3</a:t>
              </a:r>
              <a:endParaRPr lang="ru-RU" sz="2000" dirty="0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6324" y="1436369"/>
              <a:ext cx="593893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2000" dirty="0">
                  <a:solidFill>
                    <a:prstClr val="black"/>
                  </a:solidFill>
                  <a:latin typeface="Gerbera"/>
                </a:rPr>
                <a:t>познакомимся с основными элементами и принципом действия ракеты</a:t>
              </a:r>
              <a:endParaRPr lang="ru-RU" sz="2000" dirty="0">
                <a:solidFill>
                  <a:prstClr val="black"/>
                </a:solidFill>
                <a:latin typeface="Gerbera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91100" y="1377770"/>
            <a:ext cx="7812585" cy="408987"/>
            <a:chOff x="368324" y="996151"/>
            <a:chExt cx="5859439" cy="306740"/>
          </a:xfrm>
        </p:grpSpPr>
        <p:sp>
          <p:nvSpPr>
            <p:cNvPr id="26" name="Овал 25"/>
            <p:cNvSpPr/>
            <p:nvPr/>
          </p:nvSpPr>
          <p:spPr>
            <a:xfrm>
              <a:off x="368324" y="1014891"/>
              <a:ext cx="288000" cy="28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ru-RU" sz="2000" dirty="0">
                  <a:solidFill>
                    <a:prstClr val="white"/>
                  </a:solidFill>
                  <a:latin typeface="Gerbera"/>
                </a:rPr>
                <a:t>1</a:t>
              </a:r>
              <a:endParaRPr lang="ru-RU" sz="2000" dirty="0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9764" y="996151"/>
              <a:ext cx="5597999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2000" dirty="0">
                  <a:solidFill>
                    <a:prstClr val="black"/>
                  </a:solidFill>
                  <a:latin typeface="Gerbera"/>
                </a:rPr>
                <a:t>узнаем, какое движение называется реактивным;</a:t>
              </a:r>
              <a:endParaRPr lang="ru-RU" sz="2000" dirty="0">
                <a:solidFill>
                  <a:prstClr val="black"/>
                </a:solidFill>
                <a:latin typeface="Gerber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акета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6470" y="250813"/>
            <a:ext cx="10738141" cy="604036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87966" y="709520"/>
            <a:ext cx="490201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3335" b="1" dirty="0">
                <a:solidFill>
                  <a:prstClr val="black">
                    <a:lumMod val="75000"/>
                    <a:lumOff val="25000"/>
                  </a:prstClr>
                </a:solidFill>
                <a:latin typeface="Gerbera"/>
              </a:rPr>
              <a:t>Реактивное движение</a:t>
            </a:r>
            <a:endParaRPr lang="ru-RU" sz="3335" b="1" dirty="0">
              <a:solidFill>
                <a:prstClr val="black">
                  <a:lumMod val="75000"/>
                  <a:lumOff val="25000"/>
                </a:prstClr>
              </a:solidFill>
              <a:latin typeface="Gerber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/>
          <a:srcRect l="15055" t="11286" r="38314" b="26659"/>
          <a:stretch>
            <a:fillRect/>
          </a:stretch>
        </p:blipFill>
        <p:spPr>
          <a:xfrm>
            <a:off x="0" y="4220685"/>
            <a:ext cx="3524852" cy="26373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4729" t="19406" r="32880" b="24335"/>
          <a:stretch>
            <a:fillRect/>
          </a:stretch>
        </p:blipFill>
        <p:spPr>
          <a:xfrm>
            <a:off x="1940111" y="3126252"/>
            <a:ext cx="4767548" cy="2416998"/>
          </a:xfrm>
          <a:prstGeom prst="rect">
            <a:avLst/>
          </a:prstGeom>
        </p:spPr>
      </p:pic>
      <p:pic>
        <p:nvPicPr>
          <p:cNvPr id="13" name="Picture 6" descr="Картинки по запрос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 b="5908"/>
          <a:stretch>
            <a:fillRect/>
          </a:stretch>
        </p:blipFill>
        <p:spPr bwMode="auto">
          <a:xfrm>
            <a:off x="6096000" y="1314750"/>
            <a:ext cx="4534065" cy="25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Картинки по запрос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1969" r="30256" b="-1486"/>
          <a:stretch>
            <a:fillRect/>
          </a:stretch>
        </p:blipFill>
        <p:spPr bwMode="auto">
          <a:xfrm>
            <a:off x="10098156" y="0"/>
            <a:ext cx="20938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1344" y="3662"/>
            <a:ext cx="1123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Gerbera"/>
              </a:rPr>
              <a:t>Сегодня мы:</a:t>
            </a:r>
            <a:endParaRPr lang="ru-RU" sz="3600" b="1" dirty="0">
              <a:solidFill>
                <a:prstClr val="black">
                  <a:lumMod val="75000"/>
                  <a:lumOff val="25000"/>
                </a:prstClr>
              </a:solidFill>
              <a:latin typeface="Gerbera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91100" y="2345269"/>
            <a:ext cx="8991807" cy="848580"/>
            <a:chOff x="368324" y="964766"/>
            <a:chExt cx="5932528" cy="379719"/>
          </a:xfrm>
        </p:grpSpPr>
        <p:sp>
          <p:nvSpPr>
            <p:cNvPr id="10" name="Овал 9"/>
            <p:cNvSpPr/>
            <p:nvPr/>
          </p:nvSpPr>
          <p:spPr>
            <a:xfrm>
              <a:off x="368324" y="1014891"/>
              <a:ext cx="308781" cy="179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>
                  <a:solidFill>
                    <a:prstClr val="white"/>
                  </a:solidFill>
                  <a:latin typeface="Gerbera"/>
                </a:rPr>
                <a:t>2</a:t>
              </a:r>
              <a:endParaRPr lang="ru-RU" sz="2000" dirty="0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66429" y="964766"/>
              <a:ext cx="5634423" cy="379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ru-RU" sz="2000" dirty="0">
                  <a:solidFill>
                    <a:prstClr val="black"/>
                  </a:solidFill>
                  <a:latin typeface="Gerbera"/>
                </a:rPr>
                <a:t>выясним, какому закону подчиняется реактивное движение;</a:t>
              </a:r>
              <a:endParaRPr lang="ru-RU" sz="2000" dirty="0">
                <a:solidFill>
                  <a:prstClr val="black"/>
                </a:solidFill>
                <a:latin typeface="Gerbera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91099" y="3385105"/>
            <a:ext cx="9156733" cy="423682"/>
            <a:chOff x="368324" y="1537590"/>
            <a:chExt cx="6247198" cy="317761"/>
          </a:xfrm>
        </p:grpSpPr>
        <p:sp>
          <p:nvSpPr>
            <p:cNvPr id="12" name="Овал 11"/>
            <p:cNvSpPr/>
            <p:nvPr/>
          </p:nvSpPr>
          <p:spPr>
            <a:xfrm>
              <a:off x="368324" y="1567351"/>
              <a:ext cx="308264" cy="28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dirty="0">
                  <a:solidFill>
                    <a:prstClr val="white"/>
                  </a:solidFill>
                  <a:latin typeface="Gerbera"/>
                </a:rPr>
                <a:t>3</a:t>
              </a:r>
              <a:endParaRPr lang="ru-RU" sz="2000" dirty="0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6587" y="1537590"/>
              <a:ext cx="593893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2000" dirty="0">
                  <a:solidFill>
                    <a:prstClr val="black"/>
                  </a:solidFill>
                  <a:latin typeface="Gerbera"/>
                </a:rPr>
                <a:t>познакомимся с основными элементами и принципом действия ракеты.</a:t>
              </a:r>
              <a:endParaRPr lang="ru-RU" sz="2000" dirty="0">
                <a:solidFill>
                  <a:prstClr val="black"/>
                </a:solidFill>
                <a:latin typeface="Gerbera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91100" y="1377770"/>
            <a:ext cx="7812585" cy="408987"/>
            <a:chOff x="368324" y="996151"/>
            <a:chExt cx="5859439" cy="306740"/>
          </a:xfrm>
        </p:grpSpPr>
        <p:sp>
          <p:nvSpPr>
            <p:cNvPr id="26" name="Овал 25"/>
            <p:cNvSpPr/>
            <p:nvPr/>
          </p:nvSpPr>
          <p:spPr>
            <a:xfrm>
              <a:off x="368324" y="1014891"/>
              <a:ext cx="288000" cy="28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ru-RU" sz="2000" dirty="0">
                  <a:solidFill>
                    <a:prstClr val="white"/>
                  </a:solidFill>
                  <a:latin typeface="Gerbera"/>
                </a:rPr>
                <a:t>1</a:t>
              </a:r>
              <a:endParaRPr lang="ru-RU" sz="2000" dirty="0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9764" y="996151"/>
              <a:ext cx="5597999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ru-RU" sz="2000" dirty="0">
                  <a:solidFill>
                    <a:prstClr val="black"/>
                  </a:solidFill>
                  <a:latin typeface="Gerbera"/>
                </a:rPr>
                <a:t>узнаем, какое движение называется реактивным;</a:t>
              </a:r>
              <a:endParaRPr lang="ru-RU" sz="2000" dirty="0">
                <a:solidFill>
                  <a:prstClr val="black"/>
                </a:solidFill>
                <a:latin typeface="Gerber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741" y="1121255"/>
            <a:ext cx="11194518" cy="4705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1.Что называется импульсом тела?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2.Единица измерения импульса в СИ?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Какое направление имеет импульс тела?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Чему равен импульс тела массой 3 кг, движущегося со скоростью 2 м/с?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Дайте определение понятия «импульс силы».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Вычислите импульс силы, если она действовала в течение 4 с, а ее модуль равен 6 Н?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Что произойдет с импульсом тела, если на него подействовали силой 6 Н в течение 4 с?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Какие системы называются замкнутыми системами?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Сформулируйте закон сохранения импульса.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/>
          <a:stretch>
            <a:fillRect/>
          </a:stretch>
        </p:blipFill>
        <p:spPr>
          <a:xfrm>
            <a:off x="1" y="4054869"/>
            <a:ext cx="3082247" cy="2803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8662" y="338030"/>
            <a:ext cx="1083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Реактивное движение — это движение, которое возникает, когда от тела отделяется и движется с некоторой скоростью какая-то его часть.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662" y="1961322"/>
            <a:ext cx="6596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Реактивное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 природе.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9"/>
          <a:stretch>
            <a:fillRect/>
          </a:stretch>
        </p:blipFill>
        <p:spPr>
          <a:xfrm>
            <a:off x="6075235" y="3416299"/>
            <a:ext cx="6116765" cy="3435760"/>
          </a:xfrm>
          <a:prstGeom prst="rect">
            <a:avLst/>
          </a:prstGeom>
        </p:spPr>
      </p:pic>
      <p:pic>
        <p:nvPicPr>
          <p:cNvPr id="1028" name="Picture 4" descr="Картинки по запро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" y="3429001"/>
            <a:ext cx="6092237" cy="342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/>
          <a:stretch>
            <a:fillRect/>
          </a:stretch>
        </p:blipFill>
        <p:spPr bwMode="auto">
          <a:xfrm>
            <a:off x="6096000" y="-3"/>
            <a:ext cx="6096000" cy="34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3930"/>
          <a:stretch>
            <a:fillRect/>
          </a:stretch>
        </p:blipFill>
        <p:spPr>
          <a:xfrm>
            <a:off x="-5059" y="-1"/>
            <a:ext cx="6101060" cy="3429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-384720" y="3429000"/>
            <a:ext cx="1296144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-384720" y="3044957"/>
            <a:ext cx="1296144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/>
          <a:stretch>
            <a:fillRect/>
          </a:stretch>
        </p:blipFill>
        <p:spPr>
          <a:xfrm>
            <a:off x="1" y="4054869"/>
            <a:ext cx="3082247" cy="2803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8662" y="338030"/>
            <a:ext cx="1083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Реактивное движение — это движение, которое возникает, когда от тела отделяется и движется с некоторой скоростью какая-то его часть.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70043" y="2750821"/>
            <a:ext cx="64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ru-RU" dirty="0">
                <a:solidFill>
                  <a:prstClr val="white"/>
                </a:solidFill>
                <a:latin typeface="Gerbera"/>
              </a:rPr>
              <a:t>Р-1</a:t>
            </a:r>
            <a:endParaRPr lang="ru-RU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0550" y="2986274"/>
            <a:ext cx="873957" cy="393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ru-RU" sz="1955" dirty="0">
                <a:solidFill>
                  <a:prstClr val="white"/>
                </a:solidFill>
                <a:latin typeface="Gerbera"/>
              </a:rPr>
              <a:t>Волга</a:t>
            </a:r>
            <a:endParaRPr lang="ru-RU" sz="1955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662" y="1961322"/>
            <a:ext cx="65964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Реактивное движение в природе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Ученые- разработчики ракет.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1">
            <a:clrChange>
              <a:clrFrom>
                <a:srgbClr val="0000A4"/>
              </a:clrFrom>
              <a:clrTo>
                <a:srgbClr val="0000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18508" r="52886" b="4890"/>
          <a:stretch>
            <a:fillRect/>
          </a:stretch>
        </p:blipFill>
        <p:spPr bwMode="auto">
          <a:xfrm>
            <a:off x="293077" y="563460"/>
            <a:ext cx="2227385" cy="27171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709114" y="675861"/>
            <a:ext cx="62361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Кибальчич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Иванович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1853 - 1881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r="8392"/>
          <a:stretch>
            <a:fillRect/>
          </a:stretch>
        </p:blipFill>
        <p:spPr bwMode="auto">
          <a:xfrm>
            <a:off x="2709115" y="2014893"/>
            <a:ext cx="2906074" cy="25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831927" y="1739538"/>
            <a:ext cx="5739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Циолковский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Константин Эдуардович 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(1857 – 1935)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834" y="3597275"/>
            <a:ext cx="2480068" cy="3300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216347" y="4161183"/>
            <a:ext cx="2729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Королёв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Сергей Павлович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(1906 -1966)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2383" y="159026"/>
            <a:ext cx="6236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Ученые- разработчики ракет.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/>
          <a:stretch>
            <a:fillRect/>
          </a:stretch>
        </p:blipFill>
        <p:spPr>
          <a:xfrm>
            <a:off x="1" y="4054869"/>
            <a:ext cx="3082247" cy="28031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8662" y="338030"/>
            <a:ext cx="1083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Реактивное движение — это движение, которое возникает, когда от тела отделяется и движется с некоторой скоростью какая-то его часть.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70043" y="2750821"/>
            <a:ext cx="64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ru-RU" dirty="0">
                <a:solidFill>
                  <a:prstClr val="white"/>
                </a:solidFill>
                <a:latin typeface="Gerbera"/>
              </a:rPr>
              <a:t>Р-1</a:t>
            </a:r>
            <a:endParaRPr lang="ru-RU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0550" y="2986274"/>
            <a:ext cx="873957" cy="393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00"/>
            <a:r>
              <a:rPr lang="ru-RU" sz="1955" dirty="0">
                <a:solidFill>
                  <a:prstClr val="white"/>
                </a:solidFill>
                <a:latin typeface="Gerbera"/>
              </a:rPr>
              <a:t>Волга</a:t>
            </a:r>
            <a:endParaRPr lang="ru-RU" sz="1955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662" y="1961322"/>
            <a:ext cx="6596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Реактивное движение в природе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Ученые- разработчики ракет.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Устройство ракеты.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2111</Words>
  <Application>WPS Presentation</Application>
  <PresentationFormat>Широкоэкранный</PresentationFormat>
  <Paragraphs>130</Paragraphs>
  <Slides>16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SimSun</vt:lpstr>
      <vt:lpstr>Wingdings</vt:lpstr>
      <vt:lpstr>Wingdings 3</vt:lpstr>
      <vt:lpstr>Arial</vt:lpstr>
      <vt:lpstr>Gerbera</vt:lpstr>
      <vt:lpstr>Segoe Print</vt:lpstr>
      <vt:lpstr>Calibri</vt:lpstr>
      <vt:lpstr>Times New Roman</vt:lpstr>
      <vt:lpstr>Calibri</vt:lpstr>
      <vt:lpstr>Cambria Math</vt:lpstr>
      <vt:lpstr>Cambria Math</vt:lpstr>
      <vt:lpstr>Microsoft YaHei</vt:lpstr>
      <vt:lpstr>Arial Unicode MS</vt:lpstr>
      <vt:lpstr>Century Gothic</vt:lpstr>
      <vt:lpstr>Легкий дым</vt:lpstr>
      <vt:lpstr>1_Легкий дым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Современные ракеты</vt:lpstr>
      <vt:lpstr>PowerPoint 演示文稿</vt:lpstr>
      <vt:lpstr>Проверим себя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Матеуш</dc:creator>
  <cp:lastModifiedBy>tamar</cp:lastModifiedBy>
  <cp:revision>42</cp:revision>
  <dcterms:created xsi:type="dcterms:W3CDTF">2017-05-04T05:59:00Z</dcterms:created>
  <dcterms:modified xsi:type="dcterms:W3CDTF">2022-01-27T14:24:02Z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090EDDE5D815406AAE409BF8D1B991B9</vt:lpwstr>
  </property>
  <property fmtid="{D5CDD505-2E9C-101B-9397-08002B2CF9AE}" pid="3" name="KSOProductBuildVer">
    <vt:lpwstr>1049-11.2.0.10463</vt:lpwstr>
  </property>
</Properties>
</file>