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7"/>
  </p:notesMasterIdLst>
  <p:sldIdLst>
    <p:sldId id="256" r:id="rId2"/>
    <p:sldId id="277" r:id="rId3"/>
    <p:sldId id="287" r:id="rId4"/>
    <p:sldId id="288" r:id="rId5"/>
    <p:sldId id="289" r:id="rId6"/>
    <p:sldId id="290" r:id="rId7"/>
    <p:sldId id="283" r:id="rId8"/>
    <p:sldId id="284" r:id="rId9"/>
    <p:sldId id="285" r:id="rId10"/>
    <p:sldId id="278" r:id="rId11"/>
    <p:sldId id="279" r:id="rId12"/>
    <p:sldId id="280" r:id="rId13"/>
    <p:sldId id="292" r:id="rId14"/>
    <p:sldId id="291" r:id="rId15"/>
    <p:sldId id="29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7CC"/>
    <a:srgbClr val="FFA765"/>
    <a:srgbClr val="FF7711"/>
    <a:srgbClr val="EAB200"/>
    <a:srgbClr val="FFD85D"/>
    <a:srgbClr val="00355C"/>
    <a:srgbClr val="005392"/>
    <a:srgbClr val="FF8F3B"/>
    <a:srgbClr val="FFCDA7"/>
    <a:srgbClr val="29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FEB4B-B7C2-4BA1-8FF8-FA0452816A38}" type="datetimeFigureOut">
              <a:rPr lang="ru-RU" smtClean="0"/>
              <a:t>22.05.2022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C84D3-07B5-49FA-A8D3-F79038EF92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62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841-0E99-4B7C-BC18-83F17ED89C8E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19BA6-636A-4CED-B73A-955EB1105F5D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8F859-916B-4371-A3FE-BC3B0166BF38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D40D3-E0E3-4DC9-A8B4-82166DF914FF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287C1-2761-4C31-85A5-141C3270833F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EB1C4-2629-4BA4-861C-365EADB72040}" type="datetime1">
              <a:rPr lang="ru-RU" smtClean="0"/>
              <a:t>22.05.2022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7D292-9099-4496-A74E-531FDB4CFA98}" type="datetime1">
              <a:rPr lang="ru-RU" smtClean="0"/>
              <a:t>22.05.2022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4745E-CF71-48B1-AF60-5BF0974C3DCF}" type="datetime1">
              <a:rPr lang="ru-RU" smtClean="0"/>
              <a:t>22.05.2022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6EEB2-CC22-401F-A443-C42E46813053}" type="datetime1">
              <a:rPr lang="ru-RU" smtClean="0"/>
              <a:t>22.05.2022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BD0A9-5E70-442E-AF64-FC5C2E0697CA}" type="datetime1">
              <a:rPr lang="ru-RU" smtClean="0"/>
              <a:t>22.05.2022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FEE7-DC71-495E-9740-13540C41CB88}" type="datetime1">
              <a:rPr lang="ru-RU" smtClean="0"/>
              <a:t>22.05.2022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B850EB6-7026-4B4B-AB73-FA0341D385F6}" type="datetime1">
              <a:rPr lang="ru-RU" smtClean="0"/>
              <a:t>22.05.2022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6"/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1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©</a:t>
            </a:r>
            <a:r>
              <a:rPr lang="ru-RU" sz="1400" dirty="0" smtClean="0">
                <a:solidFill>
                  <a:schemeClr val="tx1"/>
                </a:solidFill>
              </a:rPr>
              <a:t>Калашников А.Н., учитель математики МБОУ «СОШ №8» Ленинск-Кузнецкий ГО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2800" b="1" dirty="0"/>
              <a:t>Объем прямоугольного параллелепипеда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Автор: Калашников А.Н., учитель математики МБОУ «СОШ №8» Ленинск-Кузнецкий ГО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75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568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№626                </a:t>
            </a:r>
            <a:r>
              <a:rPr lang="ru-RU" sz="2400" b="1" dirty="0" smtClean="0">
                <a:solidFill>
                  <a:srgbClr val="FFFF00"/>
                </a:solidFill>
                <a:latin typeface="Segoe Print" panose="02000600000000000000" pitchFamily="2" charset="0"/>
              </a:rPr>
              <a:t>628, 630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 useBgFill="1">
        <p:nvSpPr>
          <p:cNvPr id="3" name="Равнобедренный треугольник 2"/>
          <p:cNvSpPr/>
          <p:nvPr/>
        </p:nvSpPr>
        <p:spPr>
          <a:xfrm rot="5400000">
            <a:off x="8797368" y="41990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4" name="Равнобедренный треугольник 3"/>
          <p:cNvSpPr/>
          <p:nvPr/>
        </p:nvSpPr>
        <p:spPr>
          <a:xfrm rot="16200000">
            <a:off x="8488384" y="41989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6" name="Овал 5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Равнобедренный треугольник 6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5616" y="521592"/>
            <a:ext cx="140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Дано: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6570" y="514929"/>
            <a:ext cx="31902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560 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baseline="30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3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26570" y="1106367"/>
            <a:ext cx="26388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14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92080" y="1128942"/>
            <a:ext cx="2137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b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8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.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616" y="1663477"/>
            <a:ext cx="1786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Найти: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85359" y="1663477"/>
            <a:ext cx="391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8442" y="2268161"/>
            <a:ext cx="2098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Решение: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594" y="2996952"/>
            <a:ext cx="1747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</a:t>
            </a:r>
            <a:r>
              <a:rPr lang="en-US" sz="3200" b="1" dirty="0" err="1" smtClean="0">
                <a:solidFill>
                  <a:srgbClr val="0070C0"/>
                </a:solidFill>
                <a:latin typeface="Segoe Print" panose="02000600000000000000" pitchFamily="2" charset="0"/>
              </a:rPr>
              <a:t>abc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890" y="2996951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=&gt;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19959" y="2989444"/>
            <a:ext cx="2877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 = (ab)c =&gt;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97670" y="2989443"/>
            <a:ext cx="28119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 = V : (ab),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5181" y="3790569"/>
            <a:ext cx="47131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 = 560 : (14 </a:t>
            </a:r>
            <a:r>
              <a:rPr lang="en-US" sz="3200" b="1" dirty="0" smtClean="0">
                <a:solidFill>
                  <a:srgbClr val="0070C0"/>
                </a:solidFill>
                <a:latin typeface="Segoe Print"/>
              </a:rPr>
              <a:t>·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8) = 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37862" y="3761073"/>
            <a:ext cx="2852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560 : 112 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07664" y="3733657"/>
            <a:ext cx="1627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5 (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см).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00199" y="4653136"/>
            <a:ext cx="3379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Ответ: 5 см. </a:t>
            </a:r>
            <a:endParaRPr lang="ru-RU" sz="3200" b="1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0314" y="432428"/>
            <a:ext cx="836896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Объем прямоугольного параллелепипеда равен 560 см</a:t>
            </a:r>
            <a:r>
              <a:rPr lang="ru-RU" sz="2400" baseline="30000" dirty="0" smtClean="0"/>
              <a:t>3</a:t>
            </a:r>
            <a:r>
              <a:rPr lang="ru-RU" sz="2400" dirty="0" smtClean="0"/>
              <a:t>, длина -  14 см, ширина – 8 см. Найдите высоту данного параллелепипеда.</a:t>
            </a:r>
            <a:endParaRPr lang="ru-RU" sz="2400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92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8" grpId="0"/>
      <p:bldP spid="29" grpId="0" animBg="1"/>
      <p:bldP spid="29" grpId="1" animBg="1"/>
      <p:bldP spid="29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568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№628                </a:t>
            </a:r>
            <a:r>
              <a:rPr lang="ru-RU" sz="2400" b="1" dirty="0" smtClean="0">
                <a:solidFill>
                  <a:srgbClr val="FFFF00"/>
                </a:solidFill>
                <a:latin typeface="Segoe Print" panose="02000600000000000000" pitchFamily="2" charset="0"/>
              </a:rPr>
              <a:t>630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 useBgFill="1">
        <p:nvSpPr>
          <p:cNvPr id="3" name="Равнобедренный треугольник 2"/>
          <p:cNvSpPr/>
          <p:nvPr/>
        </p:nvSpPr>
        <p:spPr>
          <a:xfrm rot="5400000">
            <a:off x="8797368" y="41990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4" name="Равнобедренный треугольник 3"/>
          <p:cNvSpPr/>
          <p:nvPr/>
        </p:nvSpPr>
        <p:spPr>
          <a:xfrm rot="16200000">
            <a:off x="8488384" y="41989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6" name="Овал 5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Равнобедренный треугольник 6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5616" y="521592"/>
            <a:ext cx="140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Дано: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6570" y="514929"/>
            <a:ext cx="2983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144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baseline="30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3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26570" y="1106367"/>
            <a:ext cx="1947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h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4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м.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616" y="1663477"/>
            <a:ext cx="1786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Найти: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85359" y="1663477"/>
            <a:ext cx="445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S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8442" y="2268161"/>
            <a:ext cx="2098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Решение: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594" y="2996952"/>
            <a:ext cx="1579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</a:t>
            </a:r>
            <a:r>
              <a:rPr lang="en-US" sz="3200" b="1" dirty="0" err="1" smtClean="0">
                <a:solidFill>
                  <a:srgbClr val="0070C0"/>
                </a:solidFill>
                <a:latin typeface="Segoe Print" panose="02000600000000000000" pitchFamily="2" charset="0"/>
              </a:rPr>
              <a:t>Sh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890" y="2996951"/>
            <a:ext cx="675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=&gt;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19959" y="2989444"/>
            <a:ext cx="2845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S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V : h =&gt;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5181" y="3790569"/>
            <a:ext cx="3097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S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144 : 4 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27157" y="3761073"/>
            <a:ext cx="19191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3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6 (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ru-RU" sz="3200" b="1" baseline="30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).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36096" y="4653136"/>
            <a:ext cx="36711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Ответ: 36 м</a:t>
            </a:r>
            <a:r>
              <a:rPr lang="ru-RU" sz="3200" b="1" baseline="30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2</a:t>
            </a:r>
            <a:r>
              <a:rPr lang="ru-RU" sz="3200" b="1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. </a:t>
            </a:r>
            <a:endParaRPr lang="ru-RU" sz="3200" b="1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0314" y="432428"/>
            <a:ext cx="836896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Объем комнаты, имеющей форму прямоугольного параллелепипеда, равен 144 м</a:t>
            </a:r>
            <a:r>
              <a:rPr lang="ru-RU" sz="2400" baseline="30000" dirty="0" smtClean="0"/>
              <a:t>3</a:t>
            </a:r>
            <a:r>
              <a:rPr lang="ru-RU" sz="2400" dirty="0" smtClean="0"/>
              <a:t>, а высота – 4 м. </a:t>
            </a:r>
            <a:r>
              <a:rPr lang="ru-RU" sz="2400" dirty="0"/>
              <a:t>Н</a:t>
            </a:r>
            <a:r>
              <a:rPr lang="ru-RU" sz="2400" dirty="0" smtClean="0"/>
              <a:t>айдите площадь пола комнаты.</a:t>
            </a:r>
            <a:endParaRPr lang="ru-RU" sz="2400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71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8" grpId="0"/>
      <p:bldP spid="29" grpId="0" animBg="1"/>
      <p:bldP spid="29" grpId="1" animBg="1"/>
      <p:bldP spid="29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568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№630              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 useBgFill="1">
        <p:nvSpPr>
          <p:cNvPr id="3" name="Равнобедренный треугольник 2"/>
          <p:cNvSpPr/>
          <p:nvPr/>
        </p:nvSpPr>
        <p:spPr>
          <a:xfrm rot="5400000">
            <a:off x="8797368" y="41990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4" name="Равнобедренный треугольник 3"/>
          <p:cNvSpPr/>
          <p:nvPr/>
        </p:nvSpPr>
        <p:spPr>
          <a:xfrm rot="16200000">
            <a:off x="8488384" y="41989"/>
            <a:ext cx="335017" cy="28880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6" name="Овал 5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Равнобедренный треугольник 6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5616" y="521592"/>
            <a:ext cx="1406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Дано: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26570" y="514929"/>
            <a:ext cx="28376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30 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см,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26570" y="1106367"/>
            <a:ext cx="26404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25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5616" y="2348880"/>
            <a:ext cx="1786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Найти: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85359" y="2348880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08442" y="2852936"/>
            <a:ext cx="2098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Решение: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594" y="3420289"/>
            <a:ext cx="28424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– V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5103" y="4005064"/>
            <a:ext cx="2592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bc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4088" y="5371689"/>
            <a:ext cx="3672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20(750 – 75) 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5181" y="4789970"/>
            <a:ext cx="42691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 = 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200" b="1" baseline="-25000" dirty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bc</a:t>
            </a:r>
            <a:r>
              <a:rPr lang="en-US" sz="3200" b="1" baseline="-25000" dirty="0">
                <a:solidFill>
                  <a:srgbClr val="0070C0"/>
                </a:solidFill>
                <a:latin typeface="Segoe Print" panose="02000600000000000000" pitchFamily="2" charset="0"/>
              </a:rPr>
              <a:t>1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- 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200" b="1" baseline="-25000" dirty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bc</a:t>
            </a:r>
            <a:r>
              <a:rPr lang="en-US" sz="3200" b="1" baseline="-25000" dirty="0">
                <a:solidFill>
                  <a:srgbClr val="0070C0"/>
                </a:solidFill>
                <a:latin typeface="Segoe Print" panose="02000600000000000000" pitchFamily="2" charset="0"/>
              </a:rPr>
              <a:t>2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6058" y="5375364"/>
            <a:ext cx="55547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= 20(30 </a:t>
            </a:r>
            <a:r>
              <a:rPr lang="en-US" sz="3200" b="1" dirty="0" smtClean="0">
                <a:solidFill>
                  <a:srgbClr val="0070C0"/>
                </a:solidFill>
                <a:latin typeface="Segoe Print"/>
              </a:rPr>
              <a:t>· 25 – 15 · 5)=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24339" y="6074132"/>
            <a:ext cx="42001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Ответ: 13500 см</a:t>
            </a:r>
            <a:r>
              <a:rPr lang="ru-RU" sz="2800" b="1" baseline="30000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3</a:t>
            </a:r>
            <a:r>
              <a:rPr lang="ru-RU" sz="2800" b="1" dirty="0" smtClean="0">
                <a:solidFill>
                  <a:srgbClr val="FF0000"/>
                </a:solidFill>
                <a:latin typeface="Segoe Print" panose="02000600000000000000" pitchFamily="2" charset="0"/>
              </a:rPr>
              <a:t>. </a:t>
            </a:r>
            <a:endParaRPr lang="ru-RU" sz="2800" b="1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61934" y="468711"/>
            <a:ext cx="2473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b = 20 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26570" y="1691142"/>
            <a:ext cx="28376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15 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см, 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22894" y="1691141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5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ru-RU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м</a:t>
            </a:r>
            <a:r>
              <a:rPr lang="en-US" sz="3200" b="1" dirty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77039" y="4005064"/>
            <a:ext cx="2592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V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 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bc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,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49218" y="4789970"/>
            <a:ext cx="34900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b(a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 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- a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c</a:t>
            </a:r>
            <a:r>
              <a:rPr lang="en-US" sz="3200" b="1" baseline="-25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) =</a:t>
            </a:r>
            <a:endParaRPr lang="ru-RU" sz="32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0" y="5956464"/>
            <a:ext cx="2608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= 20 </a:t>
            </a:r>
            <a:r>
              <a:rPr lang="en-US" sz="2800" b="1" dirty="0" smtClean="0">
                <a:solidFill>
                  <a:srgbClr val="0070C0"/>
                </a:solidFill>
                <a:latin typeface="Segoe Print"/>
              </a:rPr>
              <a:t>· 675</a:t>
            </a:r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=</a:t>
            </a:r>
            <a:endParaRPr lang="ru-RU" sz="28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83768" y="5956464"/>
            <a:ext cx="2393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1350</a:t>
            </a:r>
            <a:r>
              <a:rPr lang="ru-RU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0</a:t>
            </a:r>
            <a:r>
              <a:rPr lang="en-US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см</a:t>
            </a:r>
            <a:r>
              <a:rPr lang="ru-RU" sz="2800" b="1" baseline="30000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3</a:t>
            </a:r>
            <a:r>
              <a:rPr lang="ru-RU" sz="28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.</a:t>
            </a:r>
            <a:endParaRPr lang="ru-RU" sz="28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11" name="Куб 10"/>
          <p:cNvSpPr/>
          <p:nvPr/>
        </p:nvSpPr>
        <p:spPr>
          <a:xfrm>
            <a:off x="5760719" y="2471971"/>
            <a:ext cx="975361" cy="1825480"/>
          </a:xfrm>
          <a:prstGeom prst="cube">
            <a:avLst>
              <a:gd name="adj" fmla="val 4793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Куб 31"/>
          <p:cNvSpPr/>
          <p:nvPr/>
        </p:nvSpPr>
        <p:spPr>
          <a:xfrm>
            <a:off x="6269063" y="2852935"/>
            <a:ext cx="1576991" cy="1444515"/>
          </a:xfrm>
          <a:prstGeom prst="cube">
            <a:avLst>
              <a:gd name="adj" fmla="val 3208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endCxn id="26" idx="3"/>
          </p:cNvCxnSpPr>
          <p:nvPr/>
        </p:nvCxnSpPr>
        <p:spPr>
          <a:xfrm>
            <a:off x="5760719" y="2933655"/>
            <a:ext cx="8696" cy="136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6269063" y="2948513"/>
            <a:ext cx="0" cy="370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736080" y="2481985"/>
            <a:ext cx="0" cy="370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6736080" y="2852936"/>
            <a:ext cx="7162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6271192" y="2486829"/>
            <a:ext cx="464888" cy="4616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5760719" y="2486829"/>
            <a:ext cx="464888" cy="4616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5753334" y="2948513"/>
            <a:ext cx="5140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6222078" y="2481985"/>
            <a:ext cx="51400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267336" y="3319463"/>
            <a:ext cx="10916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5760719" y="4297450"/>
            <a:ext cx="21064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6271192" y="2852935"/>
            <a:ext cx="464888" cy="4616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Группа 82"/>
          <p:cNvGrpSpPr/>
          <p:nvPr/>
        </p:nvGrpSpPr>
        <p:grpSpPr>
          <a:xfrm>
            <a:off x="6267450" y="2485930"/>
            <a:ext cx="1543119" cy="840582"/>
            <a:chOff x="6267450" y="1771650"/>
            <a:chExt cx="1543119" cy="840582"/>
          </a:xfrm>
        </p:grpSpPr>
        <p:grpSp>
          <p:nvGrpSpPr>
            <p:cNvPr id="75" name="Группа 74"/>
            <p:cNvGrpSpPr/>
            <p:nvPr/>
          </p:nvGrpSpPr>
          <p:grpSpPr>
            <a:xfrm>
              <a:off x="6267450" y="1772816"/>
              <a:ext cx="1538288" cy="838200"/>
              <a:chOff x="6267450" y="2481263"/>
              <a:chExt cx="1538288" cy="838200"/>
            </a:xfrm>
          </p:grpSpPr>
          <p:sp>
            <p:nvSpPr>
              <p:cNvPr id="67" name="Полилиния 66"/>
              <p:cNvSpPr/>
              <p:nvPr/>
            </p:nvSpPr>
            <p:spPr>
              <a:xfrm>
                <a:off x="6267450" y="2481263"/>
                <a:ext cx="1538288" cy="838200"/>
              </a:xfrm>
              <a:custGeom>
                <a:avLst/>
                <a:gdLst>
                  <a:gd name="connsiteX0" fmla="*/ 1538288 w 1538288"/>
                  <a:gd name="connsiteY0" fmla="*/ 0 h 838200"/>
                  <a:gd name="connsiteX1" fmla="*/ 466725 w 1538288"/>
                  <a:gd name="connsiteY1" fmla="*/ 0 h 838200"/>
                  <a:gd name="connsiteX2" fmla="*/ 0 w 1538288"/>
                  <a:gd name="connsiteY2" fmla="*/ 471487 h 838200"/>
                  <a:gd name="connsiteX3" fmla="*/ 0 w 1538288"/>
                  <a:gd name="connsiteY3" fmla="*/ 838200 h 838200"/>
                  <a:gd name="connsiteX4" fmla="*/ 1095375 w 1538288"/>
                  <a:gd name="connsiteY4" fmla="*/ 838200 h 838200"/>
                  <a:gd name="connsiteX5" fmla="*/ 1095375 w 1538288"/>
                  <a:gd name="connsiteY5" fmla="*/ 442912 h 838200"/>
                  <a:gd name="connsiteX6" fmla="*/ 1538288 w 1538288"/>
                  <a:gd name="connsiteY6" fmla="*/ 0 h 83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38288" h="838200">
                    <a:moveTo>
                      <a:pt x="1538288" y="0"/>
                    </a:moveTo>
                    <a:lnTo>
                      <a:pt x="466725" y="0"/>
                    </a:lnTo>
                    <a:lnTo>
                      <a:pt x="0" y="471487"/>
                    </a:lnTo>
                    <a:lnTo>
                      <a:pt x="0" y="838200"/>
                    </a:lnTo>
                    <a:lnTo>
                      <a:pt x="1095375" y="838200"/>
                    </a:lnTo>
                    <a:lnTo>
                      <a:pt x="1095375" y="442912"/>
                    </a:lnTo>
                    <a:lnTo>
                      <a:pt x="1538288" y="0"/>
                    </a:lnTo>
                    <a:close/>
                  </a:path>
                </a:pathLst>
              </a:cu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68" name="Прямая соединительная линия 67"/>
              <p:cNvCxnSpPr/>
              <p:nvPr/>
            </p:nvCxnSpPr>
            <p:spPr>
              <a:xfrm flipH="1">
                <a:off x="6268811" y="2942006"/>
                <a:ext cx="108531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Полилиния 81"/>
            <p:cNvSpPr/>
            <p:nvPr/>
          </p:nvSpPr>
          <p:spPr>
            <a:xfrm>
              <a:off x="7365206" y="1771650"/>
              <a:ext cx="445363" cy="840582"/>
            </a:xfrm>
            <a:custGeom>
              <a:avLst/>
              <a:gdLst>
                <a:gd name="connsiteX0" fmla="*/ 0 w 440531"/>
                <a:gd name="connsiteY0" fmla="*/ 840582 h 840582"/>
                <a:gd name="connsiteX1" fmla="*/ 440531 w 440531"/>
                <a:gd name="connsiteY1" fmla="*/ 395288 h 840582"/>
                <a:gd name="connsiteX2" fmla="*/ 440531 w 440531"/>
                <a:gd name="connsiteY2" fmla="*/ 0 h 840582"/>
                <a:gd name="connsiteX0" fmla="*/ 0 w 440531"/>
                <a:gd name="connsiteY0" fmla="*/ 840582 h 840582"/>
                <a:gd name="connsiteX1" fmla="*/ 440531 w 440531"/>
                <a:gd name="connsiteY1" fmla="*/ 395288 h 840582"/>
                <a:gd name="connsiteX2" fmla="*/ 423863 w 440531"/>
                <a:gd name="connsiteY2" fmla="*/ 95250 h 840582"/>
                <a:gd name="connsiteX3" fmla="*/ 440531 w 440531"/>
                <a:gd name="connsiteY3" fmla="*/ 0 h 840582"/>
                <a:gd name="connsiteX0" fmla="*/ 4762 w 445293"/>
                <a:gd name="connsiteY0" fmla="*/ 745332 h 745332"/>
                <a:gd name="connsiteX1" fmla="*/ 445293 w 445293"/>
                <a:gd name="connsiteY1" fmla="*/ 300038 h 745332"/>
                <a:gd name="connsiteX2" fmla="*/ 428625 w 445293"/>
                <a:gd name="connsiteY2" fmla="*/ 0 h 745332"/>
                <a:gd name="connsiteX3" fmla="*/ 0 w 445293"/>
                <a:gd name="connsiteY3" fmla="*/ 354806 h 745332"/>
                <a:gd name="connsiteX0" fmla="*/ 4762 w 450125"/>
                <a:gd name="connsiteY0" fmla="*/ 840582 h 840582"/>
                <a:gd name="connsiteX1" fmla="*/ 445293 w 450125"/>
                <a:gd name="connsiteY1" fmla="*/ 395288 h 840582"/>
                <a:gd name="connsiteX2" fmla="*/ 450057 w 450125"/>
                <a:gd name="connsiteY2" fmla="*/ 0 h 840582"/>
                <a:gd name="connsiteX3" fmla="*/ 0 w 450125"/>
                <a:gd name="connsiteY3" fmla="*/ 450056 h 840582"/>
                <a:gd name="connsiteX0" fmla="*/ 0 w 445363"/>
                <a:gd name="connsiteY0" fmla="*/ 840582 h 840582"/>
                <a:gd name="connsiteX1" fmla="*/ 440531 w 445363"/>
                <a:gd name="connsiteY1" fmla="*/ 395288 h 840582"/>
                <a:gd name="connsiteX2" fmla="*/ 445295 w 445363"/>
                <a:gd name="connsiteY2" fmla="*/ 0 h 840582"/>
                <a:gd name="connsiteX3" fmla="*/ 0 w 445363"/>
                <a:gd name="connsiteY3" fmla="*/ 447674 h 840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5363" h="840582">
                  <a:moveTo>
                    <a:pt x="0" y="840582"/>
                  </a:moveTo>
                  <a:lnTo>
                    <a:pt x="440531" y="395288"/>
                  </a:lnTo>
                  <a:cubicBezTo>
                    <a:pt x="439737" y="288132"/>
                    <a:pt x="446089" y="107156"/>
                    <a:pt x="445295" y="0"/>
                  </a:cubicBezTo>
                  <a:lnTo>
                    <a:pt x="0" y="447674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6" name="Группа 75"/>
          <p:cNvGrpSpPr/>
          <p:nvPr/>
        </p:nvGrpSpPr>
        <p:grpSpPr>
          <a:xfrm>
            <a:off x="8584273" y="2732009"/>
            <a:ext cx="432048" cy="432048"/>
            <a:chOff x="5868144" y="2780928"/>
            <a:chExt cx="432048" cy="432048"/>
          </a:xfrm>
        </p:grpSpPr>
        <p:sp>
          <p:nvSpPr>
            <p:cNvPr id="77" name="Овал 76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Равнобедренный треугольник 77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7351595" y="2471971"/>
            <a:ext cx="980499" cy="1825481"/>
            <a:chOff x="7351595" y="2471971"/>
            <a:chExt cx="980499" cy="1825481"/>
          </a:xfrm>
        </p:grpSpPr>
        <p:sp>
          <p:nvSpPr>
            <p:cNvPr id="36" name="Куб 35"/>
            <p:cNvSpPr/>
            <p:nvPr/>
          </p:nvSpPr>
          <p:spPr>
            <a:xfrm>
              <a:off x="7351595" y="2471971"/>
              <a:ext cx="975361" cy="1825480"/>
            </a:xfrm>
            <a:prstGeom prst="cube">
              <a:avLst>
                <a:gd name="adj" fmla="val 47939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единительная линия 37"/>
            <p:cNvCxnSpPr/>
            <p:nvPr/>
          </p:nvCxnSpPr>
          <p:spPr>
            <a:xfrm>
              <a:off x="7856902" y="2933655"/>
              <a:ext cx="8696" cy="13637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8321790" y="2477137"/>
              <a:ext cx="8696" cy="136379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H="1">
              <a:off x="7856902" y="2471971"/>
              <a:ext cx="464888" cy="4616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H="1">
              <a:off x="7351596" y="2933655"/>
              <a:ext cx="5140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>
              <a:off x="7867206" y="3832165"/>
              <a:ext cx="464888" cy="4616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flipH="1">
              <a:off x="7806598" y="2477137"/>
              <a:ext cx="51400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flipH="1">
              <a:off x="7358978" y="2471971"/>
              <a:ext cx="464888" cy="4616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7358978" y="2933655"/>
              <a:ext cx="0" cy="3858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" name="Прямая соединительная линия 19"/>
          <p:cNvCxnSpPr/>
          <p:nvPr/>
        </p:nvCxnSpPr>
        <p:spPr>
          <a:xfrm>
            <a:off x="5771622" y="4149080"/>
            <a:ext cx="0" cy="50405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7865598" y="4149080"/>
            <a:ext cx="0" cy="50405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7778650" y="4298242"/>
            <a:ext cx="5483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8326956" y="3850640"/>
            <a:ext cx="5483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8197364" y="2478429"/>
            <a:ext cx="5483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8511488" y="2492896"/>
            <a:ext cx="0" cy="135774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V="1">
            <a:off x="8197364" y="3850640"/>
            <a:ext cx="386909" cy="44681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771622" y="4554840"/>
            <a:ext cx="2074432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515507" y="4258784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8032956" y="3899848"/>
            <a:ext cx="441146" cy="369332"/>
          </a:xfrm>
          <a:prstGeom prst="rect">
            <a:avLst/>
          </a:prstGeom>
          <a:noFill/>
          <a:scene3d>
            <a:camera prst="orthographicFront">
              <a:rot lat="19780505" lon="18955826" rev="4531851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 rot="16200000">
            <a:off x="8198213" y="330743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r>
              <a:rPr lang="ru-RU" dirty="0"/>
              <a:t>5</a:t>
            </a: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6269063" y="3145323"/>
            <a:ext cx="0" cy="50405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7358978" y="3145323"/>
            <a:ext cx="0" cy="50405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7077442" y="3321940"/>
            <a:ext cx="548306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6271192" y="3575192"/>
            <a:ext cx="1080403" cy="0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612340" y="2960376"/>
            <a:ext cx="0" cy="328344"/>
          </a:xfrm>
          <a:prstGeom prst="straightConnector1">
            <a:avLst/>
          </a:prstGeom>
          <a:ln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 rot="16200000">
            <a:off x="7327225" y="296065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86" name="TextBox 85"/>
          <p:cNvSpPr txBox="1"/>
          <p:nvPr/>
        </p:nvSpPr>
        <p:spPr>
          <a:xfrm>
            <a:off x="6629793" y="327454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40314" y="432428"/>
            <a:ext cx="8368967" cy="8309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Найдите объем фигуры, изображенной на рисунке 180 (размеры даны в сантиметрах).</a:t>
            </a:r>
            <a:endParaRPr lang="ru-RU" sz="2400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35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"/>
                      </p:tgtEl>
                    </p:cond>
                  </p:nextCondLst>
                </p:seq>
                <p:seq concurrent="1" nextAc="seek">
                  <p:cTn id="14" restart="whenNotActive" fill="hold" evtFilter="cancelBubble" nodeType="interactiveSeq">
                    <p:stCondLst>
                      <p:cond evt="onClick" delay="0">
                        <p:tgtEl>
                          <p:spTgt spid="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" fill="hold">
                          <p:stCondLst>
                            <p:cond delay="0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xit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18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"/>
                      </p:tgtEl>
                    </p:cond>
                  </p:nextCondLst>
                </p:seq>
                <p:seq concurrent="1" nextAc="seek">
                  <p:cTn id="21" restart="whenNotActive" fill="hold" evtFilter="cancelBubble" nodeType="interactiveSeq">
                    <p:stCondLst>
                      <p:cond evt="onClick" delay="0">
                        <p:tgtEl>
                          <p:spTgt spid="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2" fill="hold">
                          <p:stCondLst>
                            <p:cond delay="0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1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100"/>
                                </p:stCondLst>
                                <p:childTnLst>
                                  <p:par>
                                    <p:cTn id="28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1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5" dur="1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0" dur="1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1" fill="hold">
                          <p:stCondLst>
                            <p:cond delay="indefinite"/>
                          </p:stCondLst>
                          <p:childTnLst>
                            <p:par>
                              <p:cTn id="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5" dur="1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0" dur="1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1" fill="hold">
                          <p:stCondLst>
                            <p:cond delay="indefinite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5" dur="1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6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8" dur="1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3" dur="1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4" fill="hold">
                          <p:stCondLst>
                            <p:cond delay="indefinite"/>
                          </p:stCondLst>
                          <p:childTnLst>
                            <p:par>
                              <p:cTn id="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8" dur="1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9" fill="hold">
                          <p:stCondLst>
                            <p:cond delay="indefinite"/>
                          </p:stCondLst>
                          <p:childTnLst>
                            <p:par>
                              <p:cTn id="7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3" dur="1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8" dur="1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1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8" dur="1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9" fill="hold">
                          <p:stCondLst>
                            <p:cond delay="indefinite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3" dur="1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8" dur="1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9" fill="hold">
                          <p:stCondLst>
                            <p:cond delay="indefinite"/>
                          </p:stCondLst>
                          <p:childTnLst>
                            <p:par>
                              <p:cTn id="10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3" dur="1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8" dur="1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9" fill="hold">
                                <p:stCondLst>
                                  <p:cond delay="100"/>
                                </p:stCondLst>
                                <p:childTnLst>
                                  <p:par>
                                    <p:cTn id="11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2" dur="1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"/>
                      </p:tgtEl>
                    </p:cond>
                  </p:nextCondLst>
                </p:seq>
                <p:seq concurrent="1" nextAc="seek">
                  <p:cTn id="113" restart="whenNotActive" fill="hold" evtFilter="cancelBubble" nodeType="interactiveSeq">
                    <p:stCondLst>
                      <p:cond evt="onClick" delay="0">
                        <p:tgtEl>
                          <p:spTgt spid="7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4" fill="hold">
                          <p:stCondLst>
                            <p:cond delay="0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8" fill="hold">
                          <p:stCondLst>
                            <p:cond delay="indefinite"/>
                          </p:stCondLst>
                          <p:childTnLst>
                            <p:par>
                              <p:cTn id="1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0" presetID="64" presetClass="path" presetSubtype="0" fill="hold" nodeType="clickEffect" p14:presetBounceEnd="84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66667E-6 -1.11111E-6 L -1.66667E-6 -0.14329 " pathEditMode="relative" rAng="0" ptsTypes="AA" p14:bounceEnd="84000">
                                          <p:cBhvr>
                                            <p:cTn id="121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717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66667E-6 -0.14329 L -1.66667E-6 5.55112E-17 " pathEditMode="relative" rAng="0" ptsTypes="AA">
                                          <p:cBhvr>
                                            <p:cTn id="125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715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7" presetID="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6"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9" grpId="0"/>
          <p:bldP spid="10" grpId="0"/>
          <p:bldP spid="14" grpId="0"/>
          <p:bldP spid="15" grpId="0"/>
          <p:bldP spid="16" grpId="0"/>
          <p:bldP spid="17" grpId="0"/>
          <p:bldP spid="18" grpId="0"/>
          <p:bldP spid="19" grpId="0"/>
          <p:bldP spid="21" grpId="0"/>
          <p:bldP spid="22" grpId="0"/>
          <p:bldP spid="28" grpId="0"/>
          <p:bldP spid="23" grpId="0"/>
          <p:bldP spid="24" grpId="0"/>
          <p:bldP spid="25" grpId="0"/>
          <p:bldP spid="26" grpId="0"/>
          <p:bldP spid="27" grpId="0"/>
          <p:bldP spid="30" grpId="0"/>
          <p:bldP spid="31" grpId="0"/>
          <p:bldP spid="29" grpId="0" animBg="1"/>
          <p:bldP spid="29" grpId="1" animBg="1"/>
          <p:bldP spid="29" grpId="2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" presetClass="entr" presetSubtype="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7" restart="whenNotActive" fill="hold" evtFilter="cancelBubble" nodeType="interactiveSeq">
                    <p:stCondLst>
                      <p:cond evt="onClick" delay="0">
                        <p:tgtEl>
                          <p:spTgt spid="4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8" fill="hold">
                          <p:stCondLst>
                            <p:cond delay="0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4"/>
                      </p:tgtEl>
                    </p:cond>
                  </p:nextCondLst>
                </p:seq>
                <p:seq concurrent="1" nextAc="seek">
                  <p:cTn id="14" restart="whenNotActive" fill="hold" evtFilter="cancelBubble" nodeType="interactiveSeq">
                    <p:stCondLst>
                      <p:cond evt="onClick" delay="0">
                        <p:tgtEl>
                          <p:spTgt spid="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5" fill="hold">
                          <p:stCondLst>
                            <p:cond delay="0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2" presetClass="exit" presetSubtype="2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18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500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3"/>
                      </p:tgtEl>
                    </p:cond>
                  </p:nextCondLst>
                </p:seq>
                <p:seq concurrent="1" nextAc="seek">
                  <p:cTn id="21" restart="whenNotActive" fill="hold" evtFilter="cancelBubble" nodeType="interactiveSeq">
                    <p:stCondLst>
                      <p:cond evt="onClick" delay="0">
                        <p:tgtEl>
                          <p:spTgt spid="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2" fill="hold">
                          <p:stCondLst>
                            <p:cond delay="0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6" dur="1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7" fill="hold">
                                <p:stCondLst>
                                  <p:cond delay="100"/>
                                </p:stCondLst>
                                <p:childTnLst>
                                  <p:par>
                                    <p:cTn id="28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0" dur="1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5" dur="1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6" fill="hold">
                          <p:stCondLst>
                            <p:cond delay="indefinite"/>
                          </p:stCondLst>
                          <p:childTnLst>
                            <p:par>
                              <p:cTn id="3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0" dur="1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1" fill="hold">
                          <p:stCondLst>
                            <p:cond delay="indefinite"/>
                          </p:stCondLst>
                          <p:childTnLst>
                            <p:par>
                              <p:cTn id="4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45" dur="1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6" fill="hold">
                          <p:stCondLst>
                            <p:cond delay="indefinite"/>
                          </p:stCondLst>
                          <p:childTnLst>
                            <p:par>
                              <p:cTn id="4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8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0" dur="1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1" fill="hold">
                          <p:stCondLst>
                            <p:cond delay="indefinite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5" dur="1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6" presetID="2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8" dur="1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9" fill="hold">
                          <p:stCondLst>
                            <p:cond delay="indefinite"/>
                          </p:stCondLst>
                          <p:childTnLst>
                            <p:par>
                              <p:cTn id="6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3" dur="1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4" fill="hold">
                          <p:stCondLst>
                            <p:cond delay="indefinite"/>
                          </p:stCondLst>
                          <p:childTnLst>
                            <p:par>
                              <p:cTn id="6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68" dur="1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9" fill="hold">
                          <p:stCondLst>
                            <p:cond delay="indefinite"/>
                          </p:stCondLst>
                          <p:childTnLst>
                            <p:par>
                              <p:cTn id="7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3" dur="1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4" fill="hold">
                          <p:stCondLst>
                            <p:cond delay="indefinite"/>
                          </p:stCondLst>
                          <p:childTnLst>
                            <p:par>
                              <p:cTn id="7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8" dur="1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9" fill="hold">
                          <p:stCondLst>
                            <p:cond delay="indefinite"/>
                          </p:stCondLst>
                          <p:childTnLst>
                            <p:par>
                              <p:cTn id="8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3" dur="1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4" fill="hold">
                          <p:stCondLst>
                            <p:cond delay="indefinite"/>
                          </p:stCondLst>
                          <p:childTnLst>
                            <p:par>
                              <p:cTn id="8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8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88" dur="1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9" fill="hold">
                          <p:stCondLst>
                            <p:cond delay="indefinite"/>
                          </p:stCondLst>
                          <p:childTnLst>
                            <p:par>
                              <p:cTn id="9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3" dur="1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4" fill="hold">
                          <p:stCondLst>
                            <p:cond delay="indefinite"/>
                          </p:stCondLst>
                          <p:childTnLst>
                            <p:par>
                              <p:cTn id="9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9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98" dur="1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9" fill="hold">
                          <p:stCondLst>
                            <p:cond delay="indefinite"/>
                          </p:stCondLst>
                          <p:childTnLst>
                            <p:par>
                              <p:cTn id="10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1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3" dur="1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04" fill="hold">
                          <p:stCondLst>
                            <p:cond delay="indefinite"/>
                          </p:stCondLst>
                          <p:childTnLst>
                            <p:par>
                              <p:cTn id="10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6" presetID="2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08" dur="1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9" fill="hold">
                                <p:stCondLst>
                                  <p:cond delay="100"/>
                                </p:stCondLst>
                                <p:childTnLst>
                                  <p:par>
                                    <p:cTn id="11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12" dur="100"/>
                                            <p:tgtEl>
                                              <p:spTgt spid="2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5"/>
                      </p:tgtEl>
                    </p:cond>
                  </p:nextCondLst>
                </p:seq>
                <p:seq concurrent="1" nextAc="seek">
                  <p:cTn id="113" restart="whenNotActive" fill="hold" evtFilter="cancelBubble" nodeType="interactiveSeq">
                    <p:stCondLst>
                      <p:cond evt="onClick" delay="0">
                        <p:tgtEl>
                          <p:spTgt spid="76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114" fill="hold">
                          <p:stCondLst>
                            <p:cond delay="0"/>
                          </p:stCondLst>
                          <p:childTnLst>
                            <p:par>
                              <p:cTn id="11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6" presetID="1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8" fill="hold">
                          <p:stCondLst>
                            <p:cond delay="indefinite"/>
                          </p:stCondLst>
                          <p:childTnLst>
                            <p:par>
                              <p:cTn id="1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0" presetID="64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66667E-6 -1.11111E-6 L -1.66667E-6 -0.14329 " pathEditMode="relative" rAng="0" ptsTypes="AA">
                                          <p:cBhvr>
                                            <p:cTn id="121" dur="1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7176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2" fill="hold">
                          <p:stCondLst>
                            <p:cond delay="indefinite"/>
                          </p:stCondLst>
                          <p:childTnLst>
                            <p:par>
                              <p:cTn id="1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4" presetID="42" presetClass="pat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66667E-6 -0.14329 L -1.66667E-6 5.55112E-17 " pathEditMode="relative" rAng="0" ptsTypes="AA">
                                          <p:cBhvr>
                                            <p:cTn id="125" dur="5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715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7" presetID="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76"/>
                      </p:tgtEl>
                    </p:cond>
                  </p:nextCondLst>
                </p:seq>
              </p:childTnLst>
            </p:cTn>
          </p:par>
        </p:tnLst>
        <p:bldLst>
          <p:bldP spid="8" grpId="0"/>
          <p:bldP spid="9" grpId="0"/>
          <p:bldP spid="10" grpId="0"/>
          <p:bldP spid="14" grpId="0"/>
          <p:bldP spid="15" grpId="0"/>
          <p:bldP spid="16" grpId="0"/>
          <p:bldP spid="17" grpId="0"/>
          <p:bldP spid="18" grpId="0"/>
          <p:bldP spid="19" grpId="0"/>
          <p:bldP spid="21" grpId="0"/>
          <p:bldP spid="22" grpId="0"/>
          <p:bldP spid="28" grpId="0"/>
          <p:bldP spid="23" grpId="0"/>
          <p:bldP spid="24" grpId="0"/>
          <p:bldP spid="25" grpId="0"/>
          <p:bldP spid="26" grpId="0"/>
          <p:bldP spid="27" grpId="0"/>
          <p:bldP spid="30" grpId="0"/>
          <p:bldP spid="31" grpId="0"/>
          <p:bldP spid="29" grpId="0" animBg="1"/>
          <p:bldP spid="29" grpId="1" animBg="1"/>
          <p:bldP spid="29" grpId="2" animBg="1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24" name="Овал 23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7020272" y="6493187"/>
            <a:ext cx="2123728" cy="3705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Повторить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98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84922" y="848524"/>
            <a:ext cx="2431499" cy="18187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dist="139700" dir="1260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>
            <a:off x="700663" y="2662177"/>
            <a:ext cx="3005063" cy="614209"/>
          </a:xfrm>
          <a:prstGeom prst="parallelogram">
            <a:avLst>
              <a:gd name="adj" fmla="val 101248"/>
            </a:avLst>
          </a:prstGeom>
          <a:solidFill>
            <a:schemeClr val="bg1"/>
          </a:solidFill>
          <a:ln>
            <a:noFill/>
          </a:ln>
          <a:effectLst>
            <a:outerShdw blurRad="2159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1282390" y="2662875"/>
            <a:ext cx="2423337" cy="0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64627" y="2664124"/>
            <a:ext cx="620295" cy="614947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281271" y="848524"/>
            <a:ext cx="0" cy="1818778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094411" y="1457608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3096126" y="2664124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63637" y="3282570"/>
            <a:ext cx="2425098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096126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73768" y="1448641"/>
            <a:ext cx="2414967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63304" y="146456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16421" y="83671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279147" y="836959"/>
            <a:ext cx="2431876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652043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094864" y="1457608"/>
            <a:ext cx="0" cy="1818778"/>
          </a:xfrm>
          <a:prstGeom prst="line">
            <a:avLst/>
          </a:prstGeom>
          <a:ln w="28575" cap="rnd">
            <a:gradFill>
              <a:gsLst>
                <a:gs pos="0">
                  <a:srgbClr val="FF0000"/>
                </a:gs>
                <a:gs pos="61000">
                  <a:srgbClr val="FFC000"/>
                </a:gs>
                <a:gs pos="100000">
                  <a:srgbClr val="FFC000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663637" y="3284336"/>
            <a:ext cx="2425098" cy="0"/>
          </a:xfrm>
          <a:prstGeom prst="line">
            <a:avLst/>
          </a:prstGeom>
          <a:ln w="28575" cap="rnd">
            <a:gradFill>
              <a:gsLst>
                <a:gs pos="1000">
                  <a:srgbClr val="FF0000"/>
                </a:gs>
                <a:gs pos="74000">
                  <a:srgbClr val="00B050"/>
                </a:gs>
                <a:gs pos="100000">
                  <a:srgbClr val="00B05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096126" y="2663024"/>
            <a:ext cx="620295" cy="614947"/>
          </a:xfrm>
          <a:prstGeom prst="line">
            <a:avLst/>
          </a:prstGeom>
          <a:ln w="28575" cap="rnd">
            <a:gradFill>
              <a:gsLst>
                <a:gs pos="0">
                  <a:srgbClr val="FF0000"/>
                </a:gs>
                <a:gs pos="66000">
                  <a:srgbClr val="0070C0"/>
                </a:gs>
                <a:gs pos="100000">
                  <a:srgbClr val="0070C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4963670" y="1571308"/>
            <a:ext cx="172515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</a:t>
            </a:r>
            <a:r>
              <a:rPr lang="ru-RU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  <a:endParaRPr lang="ru-RU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Прямоугольник 36"/>
              <p:cNvSpPr/>
              <p:nvPr/>
            </p:nvSpPr>
            <p:spPr>
              <a:xfrm>
                <a:off x="6520810" y="1448641"/>
                <a:ext cx="2659702" cy="156966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1" i="1" smtClean="0">
                          <a:ln w="1905"/>
                          <a:solidFill>
                            <a:srgbClr val="00B05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</a:rPr>
                        <m:t>𝒂</m:t>
                      </m:r>
                      <m:r>
                        <a:rPr lang="en-US" sz="9600" b="1" i="1" smtClean="0">
                          <a:ln w="1905"/>
                          <a:solidFill>
                            <a:srgbClr val="0070C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</a:rPr>
                        <m:t>𝒃</m:t>
                      </m:r>
                      <m:r>
                        <a:rPr lang="en-US" sz="9600" b="1" i="1" smtClean="0">
                          <a:ln w="1905"/>
                          <a:solidFill>
                            <a:srgbClr val="FFC000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/>
                        </a:rPr>
                        <m:t>𝒄</m:t>
                      </m:r>
                    </m:oMath>
                  </m:oMathPara>
                </a14:m>
                <a:endParaRPr lang="ru-RU" sz="9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mc:Choice>
        <mc:Fallback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0810" y="1448641"/>
                <a:ext cx="2659702" cy="15696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69497" y="3155484"/>
                <a:ext cx="1242263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9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497" y="3155484"/>
                <a:ext cx="1242263" cy="15696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715232" y="2651428"/>
                <a:ext cx="1216808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9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232" y="2651428"/>
                <a:ext cx="1216808" cy="156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144842" y="1124744"/>
                <a:ext cx="1131014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ru-RU" sz="96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842" y="1124744"/>
                <a:ext cx="1131014" cy="15696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0" y="5085184"/>
            <a:ext cx="914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Corbel" panose="020B0503020204020204" pitchFamily="34" charset="0"/>
              </a:rPr>
              <a:t>Объем прямоугольного параллелепипеда равен произведению трех его измерений</a:t>
            </a:r>
            <a:endParaRPr lang="ru-RU" sz="3600" b="1" i="1" dirty="0">
              <a:latin typeface="Corbel" panose="020B0503020204020204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18503" y="475794"/>
            <a:ext cx="432048" cy="432048"/>
            <a:chOff x="5868144" y="2780928"/>
            <a:chExt cx="432048" cy="432048"/>
          </a:xfrm>
        </p:grpSpPr>
        <p:sp>
          <p:nvSpPr>
            <p:cNvPr id="27" name="Овал 26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Равнобедренный треугольник 27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24" name="Овал 23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gradFill>
              <a:gsLst>
                <a:gs pos="0">
                  <a:schemeClr val="accent1">
                    <a:shade val="70000"/>
                    <a:satMod val="150000"/>
                    <a:alpha val="0"/>
                  </a:schemeClr>
                </a:gs>
                <a:gs pos="34000">
                  <a:schemeClr val="accent1">
                    <a:shade val="70000"/>
                    <a:satMod val="140000"/>
                    <a:alpha val="0"/>
                  </a:schemeClr>
                </a:gs>
                <a:gs pos="70000">
                  <a:schemeClr val="accent1">
                    <a:tint val="100000"/>
                    <a:shade val="90000"/>
                    <a:satMod val="140000"/>
                    <a:alpha val="0"/>
                  </a:schemeClr>
                </a:gs>
                <a:gs pos="100000">
                  <a:schemeClr val="accent1">
                    <a:tint val="100000"/>
                    <a:shade val="100000"/>
                    <a:satMod val="100000"/>
                    <a:alpha val="0"/>
                  </a:schemeClr>
                </a:gs>
              </a:gsLst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5100000"/>
              </a:lightRig>
            </a:scene3d>
            <a:sp3d>
              <a:contourClr>
                <a:schemeClr val="tx1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>
                <a:alpha val="0"/>
              </a:schemeClr>
            </a:solidFill>
            <a:ln>
              <a:solidFill>
                <a:schemeClr val="tx1"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>
            <a:hlinkClick r:id="rId6" action="ppaction://hlinksldjump"/>
          </p:cNvPr>
          <p:cNvSpPr/>
          <p:nvPr/>
        </p:nvSpPr>
        <p:spPr>
          <a:xfrm>
            <a:off x="7020272" y="6493187"/>
            <a:ext cx="2123728" cy="3705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Повторить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841656" y="2257725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</a:t>
            </a:r>
            <a:endParaRPr lang="ru-RU" sz="3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8457" y="101917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659597" y="37010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789898" y="91953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1030329" y="32585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D</a:t>
            </a:r>
            <a:endParaRPr lang="ru-RU" sz="3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77977" y="315991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K</a:t>
            </a:r>
            <a:endParaRPr lang="ru-RU" sz="3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719759" y="2251917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</a:t>
            </a:r>
            <a:endParaRPr lang="ru-RU" sz="3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871671" y="327764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N</a:t>
            </a:r>
            <a:endParaRPr lang="ru-RU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119387" y="3193812"/>
            <a:ext cx="1443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ширина</a:t>
            </a:r>
            <a:endParaRPr lang="ru-RU" sz="28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61042" y="2852936"/>
            <a:ext cx="1394934" cy="646331"/>
          </a:xfrm>
          <a:prstGeom prst="rect">
            <a:avLst/>
          </a:prstGeom>
          <a:noFill/>
          <a:scene3d>
            <a:camera prst="orthographicFront">
              <a:rot lat="2753743" lon="2153430" rev="466911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длина</a:t>
            </a:r>
            <a:endParaRPr lang="ru-RU" sz="3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6200000">
            <a:off x="2529749" y="1935980"/>
            <a:ext cx="1381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высота</a:t>
            </a:r>
            <a:endParaRPr lang="ru-RU" sz="28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91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9280" y="2967335"/>
            <a:ext cx="89054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Благодарю за внимание!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44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239615"/>
              </p:ext>
            </p:extLst>
          </p:nvPr>
        </p:nvGraphicFramePr>
        <p:xfrm>
          <a:off x="0" y="388184"/>
          <a:ext cx="9144000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В классе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Дома </a:t>
                      </a:r>
                      <a:endParaRPr lang="ru-RU" sz="3600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№№618, 626, 628, 630 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latin typeface="Segoe Print" panose="02000600000000000000" pitchFamily="2" charset="0"/>
                        </a:rPr>
                        <a:t>§23, вопросы к параграфу. </a:t>
                      </a:r>
                    </a:p>
                    <a:p>
                      <a:r>
                        <a:rPr lang="ru-RU" sz="3600" dirty="0" smtClean="0">
                          <a:latin typeface="Segoe Print" panose="02000600000000000000" pitchFamily="2" charset="0"/>
                        </a:rPr>
                        <a:t>№№627, 629</a:t>
                      </a:r>
                      <a:endParaRPr lang="ru-RU" sz="3600" dirty="0">
                        <a:latin typeface="Segoe Print" panose="020006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1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112329" y="2257884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</a:t>
            </a:r>
            <a:endParaRPr lang="ru-RU" sz="3200" b="1" dirty="0"/>
          </a:p>
        </p:txBody>
      </p:sp>
      <p:sp>
        <p:nvSpPr>
          <p:cNvPr id="75" name="Параллелограмм 74"/>
          <p:cNvSpPr/>
          <p:nvPr/>
        </p:nvSpPr>
        <p:spPr>
          <a:xfrm rot="5400000" flipV="1">
            <a:off x="1977425" y="1748130"/>
            <a:ext cx="2451702" cy="622010"/>
          </a:xfrm>
          <a:prstGeom prst="parallelogram">
            <a:avLst>
              <a:gd name="adj" fmla="val 99445"/>
            </a:avLst>
          </a:prstGeom>
          <a:solidFill>
            <a:srgbClr val="0070C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526865" y="848524"/>
            <a:ext cx="2431499" cy="18187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dist="139700" dir="1260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526373" y="833284"/>
            <a:ext cx="2431975" cy="1826342"/>
          </a:xfrm>
          <a:prstGeom prst="rect">
            <a:avLst/>
          </a:prstGeom>
          <a:pattFill prst="wdDnDiag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>
            <a:off x="2942606" y="2662177"/>
            <a:ext cx="3005063" cy="614209"/>
          </a:xfrm>
          <a:prstGeom prst="parallelogram">
            <a:avLst>
              <a:gd name="adj" fmla="val 101248"/>
            </a:avLst>
          </a:prstGeom>
          <a:solidFill>
            <a:schemeClr val="bg1"/>
          </a:solidFill>
          <a:ln>
            <a:noFill/>
          </a:ln>
          <a:effectLst>
            <a:outerShdw blurRad="2159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араллелограмм 29"/>
          <p:cNvSpPr/>
          <p:nvPr/>
        </p:nvSpPr>
        <p:spPr>
          <a:xfrm>
            <a:off x="2893986" y="2655490"/>
            <a:ext cx="3058980" cy="629496"/>
          </a:xfrm>
          <a:prstGeom prst="parallelogram">
            <a:avLst>
              <a:gd name="adj" fmla="val 101562"/>
            </a:avLst>
          </a:prstGeom>
          <a:pattFill prst="wdUpDiag">
            <a:fgClr>
              <a:srgbClr val="FF771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5836063" y="2555696"/>
            <a:ext cx="223211" cy="223211"/>
          </a:xfrm>
          <a:prstGeom prst="ellipse">
            <a:avLst/>
          </a:prstGeom>
          <a:noFill/>
          <a:ln>
            <a:solidFill>
              <a:srgbClr val="FF0000"/>
            </a:solidFill>
          </a:ln>
          <a:scene3d>
            <a:camera prst="orthographicFront">
              <a:rot lat="423181" lon="2726314" rev="1992642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3524333" y="2662875"/>
            <a:ext cx="2423337" cy="0"/>
          </a:xfrm>
          <a:prstGeom prst="line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3521839" y="2662540"/>
            <a:ext cx="2425098" cy="0"/>
          </a:xfrm>
          <a:prstGeom prst="line">
            <a:avLst/>
          </a:prstGeom>
          <a:ln w="57150" cap="rnd">
            <a:solidFill>
              <a:srgbClr val="FF0000"/>
            </a:solidFill>
            <a:prstDash val="dash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2906570" y="2664124"/>
            <a:ext cx="620295" cy="614947"/>
          </a:xfrm>
          <a:prstGeom prst="line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араллелограмм 19"/>
          <p:cNvSpPr/>
          <p:nvPr/>
        </p:nvSpPr>
        <p:spPr>
          <a:xfrm rot="5400000" flipV="1">
            <a:off x="4421510" y="1748130"/>
            <a:ext cx="2451702" cy="622010"/>
          </a:xfrm>
          <a:prstGeom prst="parallelogram">
            <a:avLst>
              <a:gd name="adj" fmla="val 99445"/>
            </a:avLst>
          </a:prstGeom>
          <a:solidFill>
            <a:srgbClr val="0070C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911497" y="1460348"/>
            <a:ext cx="2422357" cy="1820424"/>
          </a:xfrm>
          <a:prstGeom prst="rect">
            <a:avLst/>
          </a:prstGeom>
          <a:solidFill>
            <a:srgbClr val="0097C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3523214" y="848524"/>
            <a:ext cx="0" cy="1818778"/>
          </a:xfrm>
          <a:prstGeom prst="line">
            <a:avLst/>
          </a:prstGeom>
          <a:ln w="28575" cap="rnd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523805" y="848524"/>
            <a:ext cx="0" cy="1818778"/>
          </a:xfrm>
          <a:prstGeom prst="line">
            <a:avLst/>
          </a:prstGeom>
          <a:ln w="57150" cap="rnd">
            <a:solidFill>
              <a:srgbClr val="FF0000"/>
            </a:solidFill>
            <a:prstDash val="dash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5336354" y="1457608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5338069" y="2664124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905580" y="3282570"/>
            <a:ext cx="2425098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араллелограмм 73"/>
          <p:cNvSpPr/>
          <p:nvPr/>
        </p:nvSpPr>
        <p:spPr>
          <a:xfrm>
            <a:off x="2893986" y="828112"/>
            <a:ext cx="3058980" cy="629496"/>
          </a:xfrm>
          <a:prstGeom prst="parallelogram">
            <a:avLst>
              <a:gd name="adj" fmla="val 101562"/>
            </a:avLst>
          </a:prstGeom>
          <a:pattFill prst="wdUpDiag">
            <a:fgClr>
              <a:srgbClr val="FF771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5338069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2915711" y="1448641"/>
            <a:ext cx="2414967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905247" y="146456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958364" y="83671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3521090" y="836959"/>
            <a:ext cx="2431876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H="1">
            <a:off x="3519043" y="836712"/>
            <a:ext cx="2425098" cy="0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893986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5336807" y="1457608"/>
            <a:ext cx="0" cy="1818778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5338069" y="2663024"/>
            <a:ext cx="620295" cy="614947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0" y="-568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Самостоятельная работа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9130" y="101933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930270" y="37026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060571" y="91969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3301002" y="32601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D</a:t>
            </a:r>
            <a:endParaRPr lang="ru-RU" sz="3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448650" y="316007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K</a:t>
            </a:r>
            <a:endParaRPr lang="ru-RU" sz="3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5990432" y="2252076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</a:t>
            </a:r>
            <a:endParaRPr lang="ru-RU" sz="3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5142344" y="327780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N</a:t>
            </a:r>
            <a:endParaRPr lang="ru-RU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683604" y="3284984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рис.34</a:t>
            </a:r>
            <a:endParaRPr lang="ru-RU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93422" y="548680"/>
            <a:ext cx="1682640" cy="461665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 вариант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444500" y="570296"/>
            <a:ext cx="1682640" cy="461665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</a:rPr>
              <a:t> вариант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496" y="2083495"/>
            <a:ext cx="2592288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r>
              <a:rPr lang="ru-RU" sz="2200" dirty="0"/>
              <a:t>1) Все ребра </a:t>
            </a:r>
            <a:r>
              <a:rPr lang="ru-RU" sz="2200" dirty="0" smtClean="0"/>
              <a:t>параллелепипеда</a:t>
            </a:r>
            <a:endParaRPr lang="ru-RU" sz="2200" dirty="0"/>
          </a:p>
        </p:txBody>
      </p:sp>
      <p:sp>
        <p:nvSpPr>
          <p:cNvPr id="53" name="TextBox 52"/>
          <p:cNvSpPr txBox="1"/>
          <p:nvPr/>
        </p:nvSpPr>
        <p:spPr>
          <a:xfrm>
            <a:off x="6479544" y="2060848"/>
            <a:ext cx="2628960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r>
              <a:rPr lang="ru-RU" sz="2200" dirty="0"/>
              <a:t>1) Все </a:t>
            </a:r>
            <a:r>
              <a:rPr lang="ru-RU" sz="2200" dirty="0" smtClean="0"/>
              <a:t>грани параллелепипеда</a:t>
            </a:r>
            <a:endParaRPr lang="ru-RU" sz="2200" dirty="0"/>
          </a:p>
        </p:txBody>
      </p:sp>
      <p:sp>
        <p:nvSpPr>
          <p:cNvPr id="54" name="TextBox 53"/>
          <p:cNvSpPr txBox="1"/>
          <p:nvPr/>
        </p:nvSpPr>
        <p:spPr>
          <a:xfrm>
            <a:off x="5930270" y="3739679"/>
            <a:ext cx="3199655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2) Ребра</a:t>
            </a:r>
            <a:r>
              <a:rPr lang="ru-RU" sz="2200" dirty="0"/>
              <a:t>, равные </a:t>
            </a:r>
            <a:r>
              <a:rPr lang="ru-RU" sz="2200" dirty="0" err="1" smtClean="0"/>
              <a:t>реб-ру</a:t>
            </a:r>
            <a:r>
              <a:rPr lang="ru-RU" sz="2200" dirty="0" smtClean="0"/>
              <a:t> </a:t>
            </a:r>
            <a:r>
              <a:rPr lang="en-US" sz="2200" dirty="0"/>
              <a:t>BC</a:t>
            </a:r>
            <a:r>
              <a:rPr lang="ru-RU" sz="2200" dirty="0"/>
              <a:t>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3422" y="3717032"/>
            <a:ext cx="3334096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2) </a:t>
            </a:r>
            <a:r>
              <a:rPr lang="ru-RU" sz="2200" dirty="0"/>
              <a:t>Грани, </a:t>
            </a:r>
            <a:r>
              <a:rPr lang="ru-RU" sz="2200" dirty="0" smtClean="0"/>
              <a:t>которым при-</a:t>
            </a:r>
          </a:p>
          <a:p>
            <a:r>
              <a:rPr lang="ru-RU" sz="2200" dirty="0" smtClean="0"/>
              <a:t>надлежит </a:t>
            </a:r>
            <a:r>
              <a:rPr lang="ru-RU" sz="2200" dirty="0"/>
              <a:t>вершина </a:t>
            </a:r>
            <a:r>
              <a:rPr lang="en-US" sz="2200" dirty="0"/>
              <a:t>M.</a:t>
            </a:r>
            <a:endParaRPr lang="ru-RU" sz="2200" dirty="0"/>
          </a:p>
        </p:txBody>
      </p:sp>
      <p:sp>
        <p:nvSpPr>
          <p:cNvPr id="57" name="TextBox 56"/>
          <p:cNvSpPr txBox="1"/>
          <p:nvPr/>
        </p:nvSpPr>
        <p:spPr>
          <a:xfrm>
            <a:off x="80422" y="4653136"/>
            <a:ext cx="3746728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lvl="0"/>
            <a:r>
              <a:rPr lang="ru-RU" sz="2200" dirty="0"/>
              <a:t>3</a:t>
            </a:r>
            <a:r>
              <a:rPr lang="ru-RU" sz="2200" dirty="0" smtClean="0"/>
              <a:t>) </a:t>
            </a:r>
            <a:r>
              <a:rPr lang="ru-RU" sz="2200" dirty="0" smtClean="0">
                <a:solidFill>
                  <a:srgbClr val="292934"/>
                </a:solidFill>
              </a:rPr>
              <a:t>Грань, </a:t>
            </a:r>
            <a:r>
              <a:rPr lang="ru-RU" sz="2200" dirty="0" smtClean="0"/>
              <a:t>равную </a:t>
            </a:r>
            <a:r>
              <a:rPr lang="ru-RU" sz="2200" dirty="0"/>
              <a:t>грани </a:t>
            </a:r>
            <a:r>
              <a:rPr lang="en-US" sz="2200" dirty="0"/>
              <a:t>KPMN</a:t>
            </a:r>
            <a:r>
              <a:rPr lang="ru-RU" sz="2200" dirty="0" smtClean="0">
                <a:solidFill>
                  <a:srgbClr val="292934"/>
                </a:solidFill>
              </a:rPr>
              <a:t>.</a:t>
            </a:r>
            <a:endParaRPr lang="ru-RU" sz="2200" dirty="0">
              <a:solidFill>
                <a:srgbClr val="292934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361776" y="4603775"/>
            <a:ext cx="3746728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bg1">
                  <a:lumMod val="75000"/>
                </a:schemeClr>
              </a:gs>
            </a:gsLst>
            <a:path path="rect">
              <a:fillToRect l="50000" t="50000" r="50000" b="50000"/>
            </a:path>
          </a:gradFill>
        </p:spPr>
        <p:txBody>
          <a:bodyPr wrap="square" rtlCol="0">
            <a:spAutoFit/>
          </a:bodyPr>
          <a:lstStyle/>
          <a:p>
            <a:pPr lvl="0"/>
            <a:r>
              <a:rPr lang="ru-RU" sz="2200" dirty="0"/>
              <a:t>3</a:t>
            </a:r>
            <a:r>
              <a:rPr lang="ru-RU" sz="2200" dirty="0" smtClean="0"/>
              <a:t>) </a:t>
            </a:r>
            <a:r>
              <a:rPr lang="ru-RU" sz="2200" dirty="0">
                <a:solidFill>
                  <a:srgbClr val="292934"/>
                </a:solidFill>
              </a:rPr>
              <a:t>Грани, для которых ребро </a:t>
            </a:r>
            <a:r>
              <a:rPr lang="en-US" sz="2200" dirty="0">
                <a:solidFill>
                  <a:srgbClr val="292934"/>
                </a:solidFill>
              </a:rPr>
              <a:t>KP </a:t>
            </a:r>
            <a:r>
              <a:rPr lang="ru-RU" sz="2200" dirty="0">
                <a:solidFill>
                  <a:srgbClr val="292934"/>
                </a:solidFill>
              </a:rPr>
              <a:t>является общим.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740834"/>
              </p:ext>
            </p:extLst>
          </p:nvPr>
        </p:nvGraphicFramePr>
        <p:xfrm>
          <a:off x="8707" y="5445224"/>
          <a:ext cx="9135292" cy="7620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13529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На рис.34 изображен прямоугольный</a:t>
                      </a:r>
                      <a:r>
                        <a:rPr lang="ru-RU" sz="2200" baseline="0" dirty="0" smtClean="0"/>
                        <a:t> параллелепипед </a:t>
                      </a:r>
                      <a:r>
                        <a:rPr lang="en-US" sz="2200" baseline="0" dirty="0" smtClean="0"/>
                        <a:t>ABCDKMNP</a:t>
                      </a:r>
                      <a:r>
                        <a:rPr lang="ru-RU" sz="2200" baseline="0" dirty="0" smtClean="0"/>
                        <a:t>. Назовите: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118503" y="2083496"/>
            <a:ext cx="2509281" cy="74679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accent1">
                  <a:tint val="44500"/>
                  <a:satMod val="160000"/>
                  <a:alpha val="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6479544" y="2083496"/>
            <a:ext cx="2670513" cy="75335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118503" y="3739680"/>
            <a:ext cx="3317871" cy="74679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5930270" y="3739680"/>
            <a:ext cx="3214148" cy="74679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18503" y="4653136"/>
            <a:ext cx="3708647" cy="76944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5503011" y="4581128"/>
            <a:ext cx="3565101" cy="841449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5393460" y="4607416"/>
            <a:ext cx="3708647" cy="76944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>
            <a:off x="2900316" y="3282603"/>
            <a:ext cx="2425098" cy="0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906440" y="1466206"/>
            <a:ext cx="0" cy="1818778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5959277" y="832528"/>
            <a:ext cx="0" cy="1818778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2910645" y="1448641"/>
            <a:ext cx="2425098" cy="0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5338069" y="838610"/>
            <a:ext cx="620295" cy="614947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2894210" y="836152"/>
            <a:ext cx="620295" cy="614947"/>
          </a:xfrm>
          <a:prstGeom prst="line">
            <a:avLst/>
          </a:prstGeom>
          <a:ln w="57150" cap="rnd">
            <a:solidFill>
              <a:srgbClr val="FF00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2908958" y="2665121"/>
            <a:ext cx="620295" cy="614947"/>
          </a:xfrm>
          <a:prstGeom prst="line">
            <a:avLst/>
          </a:prstGeom>
          <a:ln w="57150" cap="rnd">
            <a:solidFill>
              <a:srgbClr val="FF0000"/>
            </a:solidFill>
            <a:prstDash val="dash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47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500"/>
                            </p:stCondLst>
                            <p:childTnLst>
                              <p:par>
                                <p:cTn id="5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500"/>
                            </p:stCondLst>
                            <p:childTnLst>
                              <p:par>
                                <p:cTn id="65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6500"/>
                            </p:stCondLst>
                            <p:childTnLst>
                              <p:par>
                                <p:cTn id="73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8500"/>
                            </p:stCondLst>
                            <p:childTnLst>
                              <p:par>
                                <p:cTn id="8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500"/>
                            </p:stCondLst>
                            <p:childTnLst>
                              <p:par>
                                <p:cTn id="8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2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2500"/>
                            </p:stCondLst>
                            <p:childTnLst>
                              <p:par>
                                <p:cTn id="97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  <p:bldP spid="75" grpId="2" animBg="1"/>
      <p:bldP spid="75" grpId="3" animBg="1"/>
      <p:bldP spid="2" grpId="0" animBg="1"/>
      <p:bldP spid="2" grpId="1" animBg="1"/>
      <p:bldP spid="2" grpId="2" animBg="1"/>
      <p:bldP spid="2" grpId="3" animBg="1"/>
      <p:bldP spid="30" grpId="0" animBg="1"/>
      <p:bldP spid="30" grpId="1" animBg="1"/>
      <p:bldP spid="30" grpId="2" animBg="1"/>
      <p:bldP spid="30" grpId="3" animBg="1"/>
      <p:bldP spid="30" grpId="4" animBg="1"/>
      <p:bldP spid="30" grpId="5" animBg="1"/>
      <p:bldP spid="30" grpId="6" animBg="1"/>
      <p:bldP spid="30" grpId="7" animBg="1"/>
      <p:bldP spid="31" grpId="0" animBg="1"/>
      <p:bldP spid="31" grpId="1" animBg="1"/>
      <p:bldP spid="20" grpId="0" animBg="1"/>
      <p:bldP spid="20" grpId="1" animBg="1"/>
      <p:bldP spid="20" grpId="2" animBg="1"/>
      <p:bldP spid="20" grpId="3" animBg="1"/>
      <p:bldP spid="32" grpId="0" animBg="1"/>
      <p:bldP spid="32" grpId="1" animBg="1"/>
      <p:bldP spid="74" grpId="2" animBg="1"/>
      <p:bldP spid="74" grpId="3" animBg="1"/>
      <p:bldP spid="74" grpId="4" animBg="1"/>
      <p:bldP spid="74" grpId="5" animBg="1"/>
      <p:bldP spid="74" grpId="6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Группа 31"/>
          <p:cNvGrpSpPr/>
          <p:nvPr/>
        </p:nvGrpSpPr>
        <p:grpSpPr>
          <a:xfrm>
            <a:off x="1668951" y="4660967"/>
            <a:ext cx="1094259" cy="1092957"/>
            <a:chOff x="1533525" y="1619250"/>
            <a:chExt cx="4191000" cy="4186014"/>
          </a:xfrm>
          <a:solidFill>
            <a:srgbClr val="FF781D"/>
          </a:solidFill>
        </p:grpSpPr>
        <p:sp>
          <p:nvSpPr>
            <p:cNvPr id="33" name="Полилиния 3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grpFill/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FF8A3B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1547665" y="2780928"/>
              <a:ext cx="3024336" cy="30243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2474720" y="4661814"/>
            <a:ext cx="1094259" cy="1092957"/>
            <a:chOff x="1533525" y="1619250"/>
            <a:chExt cx="4191000" cy="4186014"/>
          </a:xfrm>
          <a:solidFill>
            <a:srgbClr val="FF781D"/>
          </a:solidFill>
        </p:grpSpPr>
        <p:sp>
          <p:nvSpPr>
            <p:cNvPr id="20" name="Полилиния 19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F262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grpFill/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474720" y="3872168"/>
            <a:ext cx="1094259" cy="1092957"/>
            <a:chOff x="1533525" y="1619250"/>
            <a:chExt cx="4191000" cy="4186014"/>
          </a:xfrm>
          <a:solidFill>
            <a:srgbClr val="FF781D"/>
          </a:solidFill>
        </p:grpSpPr>
        <p:sp>
          <p:nvSpPr>
            <p:cNvPr id="14" name="Полилиния 13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F262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grpFill/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474720" y="3082522"/>
            <a:ext cx="1094259" cy="1092957"/>
            <a:chOff x="1533525" y="1619250"/>
            <a:chExt cx="4191000" cy="4186014"/>
          </a:xfrm>
          <a:solidFill>
            <a:srgbClr val="FF781D"/>
          </a:solidFill>
        </p:grpSpPr>
        <p:sp>
          <p:nvSpPr>
            <p:cNvPr id="18" name="Полилиния 17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F262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FF8A3B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3268058" y="4660164"/>
            <a:ext cx="1094259" cy="1092957"/>
            <a:chOff x="1533525" y="1619250"/>
            <a:chExt cx="4191000" cy="4186014"/>
          </a:xfrm>
          <a:solidFill>
            <a:srgbClr val="FF781D"/>
          </a:solidFill>
        </p:grpSpPr>
        <p:sp>
          <p:nvSpPr>
            <p:cNvPr id="29" name="Полилиния 2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F262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FF8A3B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4844643" y="4660967"/>
            <a:ext cx="1094259" cy="1092957"/>
            <a:chOff x="1533525" y="1619250"/>
            <a:chExt cx="4191000" cy="4186014"/>
          </a:xfrm>
        </p:grpSpPr>
        <p:sp>
          <p:nvSpPr>
            <p:cNvPr id="37" name="Полилиния 3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1547665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5635664" y="4661814"/>
            <a:ext cx="1094259" cy="1092957"/>
            <a:chOff x="1533525" y="1619250"/>
            <a:chExt cx="4191000" cy="4186014"/>
          </a:xfrm>
        </p:grpSpPr>
        <p:sp>
          <p:nvSpPr>
            <p:cNvPr id="41" name="Полилиния 4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Полилиния 4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5635664" y="3872168"/>
            <a:ext cx="1094259" cy="1092957"/>
            <a:chOff x="1533525" y="1619250"/>
            <a:chExt cx="4191000" cy="4186014"/>
          </a:xfrm>
        </p:grpSpPr>
        <p:sp>
          <p:nvSpPr>
            <p:cNvPr id="45" name="Полилиния 4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Полилиния 4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5635664" y="3082522"/>
            <a:ext cx="1094259" cy="1092957"/>
            <a:chOff x="1533525" y="1619250"/>
            <a:chExt cx="4191000" cy="4186014"/>
          </a:xfrm>
        </p:grpSpPr>
        <p:sp>
          <p:nvSpPr>
            <p:cNvPr id="49" name="Полилиния 4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олилиния 4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5637981" y="2291620"/>
            <a:ext cx="1094259" cy="1092957"/>
            <a:chOff x="1533525" y="1619250"/>
            <a:chExt cx="4191000" cy="4186014"/>
          </a:xfrm>
        </p:grpSpPr>
        <p:sp>
          <p:nvSpPr>
            <p:cNvPr id="53" name="Полилиния 5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Полилиния 5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0" y="-58612"/>
            <a:ext cx="9144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рис.176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61290" y="5749449"/>
            <a:ext cx="6238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а)</a:t>
            </a:r>
            <a:endParaRPr lang="ru-RU" sz="36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626957" y="5749449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rgbClr val="0070C0"/>
                </a:solidFill>
                <a:latin typeface="Segoe Print" panose="02000600000000000000" pitchFamily="2" charset="0"/>
              </a:rPr>
              <a:t>б</a:t>
            </a:r>
            <a:r>
              <a:rPr lang="ru-RU" sz="3600" b="1" dirty="0" smtClean="0">
                <a:solidFill>
                  <a:srgbClr val="0070C0"/>
                </a:solidFill>
                <a:latin typeface="Segoe Print" panose="02000600000000000000" pitchFamily="2" charset="0"/>
              </a:rPr>
              <a:t>)</a:t>
            </a:r>
            <a:endParaRPr lang="ru-RU" sz="36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166764" y="494385"/>
            <a:ext cx="432048" cy="432048"/>
            <a:chOff x="5868144" y="2780928"/>
            <a:chExt cx="432048" cy="432048"/>
          </a:xfrm>
        </p:grpSpPr>
        <p:sp>
          <p:nvSpPr>
            <p:cNvPr id="62" name="Овал 61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Равнобедренный треугольник 62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9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 C 0.0342 -0.07222 0.10225 -0.15278 0.07777 -0.20324 C 0.05329 -0.2537 -0.03073 -0.325 -0.08716 -0.34444 " pathEditMode="relative" rAng="0" ptsTypes="fsf">
                                      <p:cBhvr>
                                        <p:cTn id="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7" y="-1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5 -0.34514 C -0.04549 -0.33125 0.0868 -0.24375 0.08368 -0.17569 C 0.07639 -0.11736 0.03784 -0.0699 0.00034 -0.00023 " pathEditMode="relative" rAng="0" ptsTypes="fff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1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>
            <a:stCxn id="22" idx="1"/>
          </p:cNvCxnSpPr>
          <p:nvPr/>
        </p:nvCxnSpPr>
        <p:spPr>
          <a:xfrm flipH="1">
            <a:off x="5852472" y="611138"/>
            <a:ext cx="1916" cy="30480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20" idx="2"/>
          </p:cNvCxnSpPr>
          <p:nvPr/>
        </p:nvCxnSpPr>
        <p:spPr>
          <a:xfrm>
            <a:off x="5852472" y="3659138"/>
            <a:ext cx="3030866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V="1">
            <a:off x="4699947" y="3659138"/>
            <a:ext cx="1152525" cy="113801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251520" y="611138"/>
            <a:ext cx="4191000" cy="4186014"/>
            <a:chOff x="1533525" y="1619250"/>
            <a:chExt cx="4191000" cy="4186014"/>
          </a:xfrm>
        </p:grpSpPr>
        <p:sp>
          <p:nvSpPr>
            <p:cNvPr id="14" name="Полилиния 13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EBE600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4692338" y="611138"/>
            <a:ext cx="4191000" cy="4186014"/>
            <a:chOff x="1533525" y="1619250"/>
            <a:chExt cx="4191000" cy="4186014"/>
          </a:xfrm>
        </p:grpSpPr>
        <p:sp>
          <p:nvSpPr>
            <p:cNvPr id="20" name="Полилиния 19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noFill/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noFill/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0" y="5261208"/>
            <a:ext cx="9144000" cy="957515"/>
            <a:chOff x="0" y="4941168"/>
            <a:chExt cx="9144000" cy="957515"/>
          </a:xfrm>
        </p:grpSpPr>
        <p:sp>
          <p:nvSpPr>
            <p:cNvPr id="25" name="TextBox 24"/>
            <p:cNvSpPr txBox="1"/>
            <p:nvPr/>
          </p:nvSpPr>
          <p:spPr>
            <a:xfrm>
              <a:off x="0" y="5179556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Равные фигуры имеют равные объемы. </a:t>
              </a:r>
              <a:endParaRPr lang="ru-RU" sz="2800" b="1" dirty="0"/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>
              <a:off x="98101" y="4941168"/>
              <a:ext cx="889686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98101" y="5898683"/>
              <a:ext cx="889686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166764" y="494385"/>
            <a:ext cx="432048" cy="432048"/>
            <a:chOff x="5868144" y="2780928"/>
            <a:chExt cx="432048" cy="432048"/>
          </a:xfrm>
        </p:grpSpPr>
        <p:sp>
          <p:nvSpPr>
            <p:cNvPr id="29" name="Овал 28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Равнобедренный треугольник 29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02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0.48542 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542 4.07407E-6 L -3.05556E-6 4.07407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Группа 47"/>
          <p:cNvGrpSpPr/>
          <p:nvPr/>
        </p:nvGrpSpPr>
        <p:grpSpPr>
          <a:xfrm>
            <a:off x="1725280" y="3526567"/>
            <a:ext cx="1094259" cy="1092957"/>
            <a:chOff x="1533525" y="1619250"/>
            <a:chExt cx="4191000" cy="4186014"/>
          </a:xfrm>
        </p:grpSpPr>
        <p:sp>
          <p:nvSpPr>
            <p:cNvPr id="49" name="Полилиния 4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олилиния 4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2509093" y="3524486"/>
            <a:ext cx="1094259" cy="1092957"/>
            <a:chOff x="1533525" y="1619250"/>
            <a:chExt cx="4191000" cy="4186014"/>
          </a:xfrm>
        </p:grpSpPr>
        <p:sp>
          <p:nvSpPr>
            <p:cNvPr id="53" name="Полилиния 5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Полилиния 5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3302431" y="3524486"/>
            <a:ext cx="1094259" cy="1092957"/>
            <a:chOff x="1533525" y="1619250"/>
            <a:chExt cx="4191000" cy="4186014"/>
          </a:xfrm>
        </p:grpSpPr>
        <p:sp>
          <p:nvSpPr>
            <p:cNvPr id="57" name="Полилиния 5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Полилиния 5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1446476" y="3814523"/>
            <a:ext cx="1094259" cy="1092957"/>
            <a:chOff x="1533525" y="1619250"/>
            <a:chExt cx="4191000" cy="4186014"/>
          </a:xfrm>
        </p:grpSpPr>
        <p:sp>
          <p:nvSpPr>
            <p:cNvPr id="61" name="Полилиния 6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олилиния 6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2220764" y="3813596"/>
            <a:ext cx="1094259" cy="1092957"/>
            <a:chOff x="1533525" y="1619250"/>
            <a:chExt cx="4191000" cy="4186014"/>
          </a:xfrm>
        </p:grpSpPr>
        <p:sp>
          <p:nvSpPr>
            <p:cNvPr id="65" name="Полилиния 6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Полилиния 6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87CB3D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8" name="Группа 67"/>
          <p:cNvGrpSpPr/>
          <p:nvPr/>
        </p:nvGrpSpPr>
        <p:grpSpPr>
          <a:xfrm>
            <a:off x="3014102" y="3813596"/>
            <a:ext cx="1094259" cy="1092957"/>
            <a:chOff x="1533525" y="1619250"/>
            <a:chExt cx="4191000" cy="4186014"/>
          </a:xfrm>
        </p:grpSpPr>
        <p:sp>
          <p:nvSpPr>
            <p:cNvPr id="69" name="Полилиния 6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олилиния 6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87CB3D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1725280" y="2742750"/>
            <a:ext cx="1094259" cy="1092957"/>
            <a:chOff x="1533525" y="1619250"/>
            <a:chExt cx="4191000" cy="4186014"/>
          </a:xfrm>
        </p:grpSpPr>
        <p:sp>
          <p:nvSpPr>
            <p:cNvPr id="85" name="Полилиния 8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8" name="Группа 87"/>
          <p:cNvGrpSpPr/>
          <p:nvPr/>
        </p:nvGrpSpPr>
        <p:grpSpPr>
          <a:xfrm>
            <a:off x="2509093" y="2740669"/>
            <a:ext cx="1094259" cy="1092957"/>
            <a:chOff x="1533525" y="1619250"/>
            <a:chExt cx="4191000" cy="4186014"/>
          </a:xfrm>
        </p:grpSpPr>
        <p:sp>
          <p:nvSpPr>
            <p:cNvPr id="89" name="Полилиния 8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2" name="Группа 91"/>
          <p:cNvGrpSpPr/>
          <p:nvPr/>
        </p:nvGrpSpPr>
        <p:grpSpPr>
          <a:xfrm>
            <a:off x="3302431" y="2740669"/>
            <a:ext cx="1094259" cy="1092957"/>
            <a:chOff x="1533525" y="1619250"/>
            <a:chExt cx="4191000" cy="4186014"/>
          </a:xfrm>
        </p:grpSpPr>
        <p:sp>
          <p:nvSpPr>
            <p:cNvPr id="93" name="Полилиния 9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6" name="Группа 95"/>
          <p:cNvGrpSpPr/>
          <p:nvPr/>
        </p:nvGrpSpPr>
        <p:grpSpPr>
          <a:xfrm>
            <a:off x="1446476" y="3030706"/>
            <a:ext cx="1094259" cy="1092957"/>
            <a:chOff x="1533525" y="1619250"/>
            <a:chExt cx="4191000" cy="4186014"/>
          </a:xfrm>
        </p:grpSpPr>
        <p:sp>
          <p:nvSpPr>
            <p:cNvPr id="97" name="Полилиния 9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олилиния 9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0" name="Группа 99"/>
          <p:cNvGrpSpPr/>
          <p:nvPr/>
        </p:nvGrpSpPr>
        <p:grpSpPr>
          <a:xfrm>
            <a:off x="2220764" y="3029779"/>
            <a:ext cx="1094259" cy="1092957"/>
            <a:chOff x="1533525" y="1619250"/>
            <a:chExt cx="4191000" cy="4186014"/>
          </a:xfrm>
        </p:grpSpPr>
        <p:sp>
          <p:nvSpPr>
            <p:cNvPr id="101" name="Полилиния 10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4" name="Группа 103"/>
          <p:cNvGrpSpPr/>
          <p:nvPr/>
        </p:nvGrpSpPr>
        <p:grpSpPr>
          <a:xfrm>
            <a:off x="3014102" y="3029779"/>
            <a:ext cx="1094259" cy="1092957"/>
            <a:chOff x="1533525" y="1619250"/>
            <a:chExt cx="4191000" cy="4186014"/>
          </a:xfrm>
        </p:grpSpPr>
        <p:sp>
          <p:nvSpPr>
            <p:cNvPr id="105" name="Полилиния 10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рямоугольник 10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0" name="Группа 119"/>
          <p:cNvGrpSpPr/>
          <p:nvPr/>
        </p:nvGrpSpPr>
        <p:grpSpPr>
          <a:xfrm>
            <a:off x="1725280" y="1976357"/>
            <a:ext cx="1094259" cy="1092957"/>
            <a:chOff x="1533525" y="1619250"/>
            <a:chExt cx="4191000" cy="4186014"/>
          </a:xfrm>
        </p:grpSpPr>
        <p:sp>
          <p:nvSpPr>
            <p:cNvPr id="121" name="Полилиния 12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Полилиния 12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Прямоугольник 12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4" name="Группа 123"/>
          <p:cNvGrpSpPr/>
          <p:nvPr/>
        </p:nvGrpSpPr>
        <p:grpSpPr>
          <a:xfrm>
            <a:off x="2509093" y="1974276"/>
            <a:ext cx="1094259" cy="1092957"/>
            <a:chOff x="1533525" y="1619250"/>
            <a:chExt cx="4191000" cy="4186014"/>
          </a:xfrm>
        </p:grpSpPr>
        <p:sp>
          <p:nvSpPr>
            <p:cNvPr id="125" name="Полилиния 12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Полилиния 12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рямоугольник 12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8" name="Группа 127"/>
          <p:cNvGrpSpPr/>
          <p:nvPr/>
        </p:nvGrpSpPr>
        <p:grpSpPr>
          <a:xfrm>
            <a:off x="3302431" y="1974276"/>
            <a:ext cx="1094259" cy="1092957"/>
            <a:chOff x="1533525" y="1619250"/>
            <a:chExt cx="4191000" cy="4186014"/>
          </a:xfrm>
        </p:grpSpPr>
        <p:sp>
          <p:nvSpPr>
            <p:cNvPr id="129" name="Полилиния 12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2" name="Группа 131"/>
          <p:cNvGrpSpPr/>
          <p:nvPr/>
        </p:nvGrpSpPr>
        <p:grpSpPr>
          <a:xfrm>
            <a:off x="1446476" y="2264313"/>
            <a:ext cx="1094259" cy="1092957"/>
            <a:chOff x="1533525" y="1619250"/>
            <a:chExt cx="4191000" cy="4186014"/>
          </a:xfrm>
        </p:grpSpPr>
        <p:sp>
          <p:nvSpPr>
            <p:cNvPr id="133" name="Полилиния 13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рямоугольник 13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6" name="Группа 135"/>
          <p:cNvGrpSpPr/>
          <p:nvPr/>
        </p:nvGrpSpPr>
        <p:grpSpPr>
          <a:xfrm>
            <a:off x="2220764" y="2263386"/>
            <a:ext cx="1094259" cy="1092957"/>
            <a:chOff x="1533525" y="1619250"/>
            <a:chExt cx="4191000" cy="4186014"/>
          </a:xfrm>
        </p:grpSpPr>
        <p:sp>
          <p:nvSpPr>
            <p:cNvPr id="137" name="Полилиния 13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рямоугольник 138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0" name="Группа 139"/>
          <p:cNvGrpSpPr/>
          <p:nvPr/>
        </p:nvGrpSpPr>
        <p:grpSpPr>
          <a:xfrm>
            <a:off x="3014102" y="2263386"/>
            <a:ext cx="1094259" cy="1092957"/>
            <a:chOff x="1533525" y="1619250"/>
            <a:chExt cx="4191000" cy="4186014"/>
          </a:xfrm>
        </p:grpSpPr>
        <p:sp>
          <p:nvSpPr>
            <p:cNvPr id="141" name="Полилиния 14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76B531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7EC234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рямоугольник 14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4" name="Группа 143"/>
          <p:cNvGrpSpPr/>
          <p:nvPr/>
        </p:nvGrpSpPr>
        <p:grpSpPr>
          <a:xfrm>
            <a:off x="5709989" y="3251018"/>
            <a:ext cx="1094259" cy="1092957"/>
            <a:chOff x="1533525" y="1619250"/>
            <a:chExt cx="4191000" cy="4186014"/>
          </a:xfrm>
        </p:grpSpPr>
        <p:sp>
          <p:nvSpPr>
            <p:cNvPr id="145" name="Полилиния 14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рямоугольник 14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8" name="Группа 147"/>
          <p:cNvGrpSpPr/>
          <p:nvPr/>
        </p:nvGrpSpPr>
        <p:grpSpPr>
          <a:xfrm>
            <a:off x="5412760" y="3539234"/>
            <a:ext cx="1094259" cy="1092957"/>
            <a:chOff x="1533525" y="1619250"/>
            <a:chExt cx="4191000" cy="4186014"/>
          </a:xfrm>
        </p:grpSpPr>
        <p:sp>
          <p:nvSpPr>
            <p:cNvPr id="149" name="Полилиния 14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Полилиния 14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Прямоугольник 15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2" name="Группа 151"/>
          <p:cNvGrpSpPr/>
          <p:nvPr/>
        </p:nvGrpSpPr>
        <p:grpSpPr>
          <a:xfrm>
            <a:off x="5124431" y="3828344"/>
            <a:ext cx="1094259" cy="1092957"/>
            <a:chOff x="1533525" y="1619250"/>
            <a:chExt cx="4191000" cy="4186014"/>
          </a:xfrm>
        </p:grpSpPr>
        <p:sp>
          <p:nvSpPr>
            <p:cNvPr id="153" name="Полилиния 15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Полилиния 15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5" name="Прямоугольник 15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6" name="Группа 155"/>
          <p:cNvGrpSpPr/>
          <p:nvPr/>
        </p:nvGrpSpPr>
        <p:grpSpPr>
          <a:xfrm>
            <a:off x="5709989" y="2467201"/>
            <a:ext cx="1094259" cy="1092957"/>
            <a:chOff x="1533525" y="1619250"/>
            <a:chExt cx="4191000" cy="4186014"/>
          </a:xfrm>
        </p:grpSpPr>
        <p:sp>
          <p:nvSpPr>
            <p:cNvPr id="157" name="Полилиния 15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Полилиния 15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0" name="Группа 159"/>
          <p:cNvGrpSpPr/>
          <p:nvPr/>
        </p:nvGrpSpPr>
        <p:grpSpPr>
          <a:xfrm>
            <a:off x="5412760" y="2755417"/>
            <a:ext cx="1094259" cy="1092957"/>
            <a:chOff x="1533525" y="1619250"/>
            <a:chExt cx="4191000" cy="4186014"/>
          </a:xfrm>
        </p:grpSpPr>
        <p:sp>
          <p:nvSpPr>
            <p:cNvPr id="161" name="Полилиния 160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Полилиния 161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Прямоугольник 162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4" name="Группа 163"/>
          <p:cNvGrpSpPr/>
          <p:nvPr/>
        </p:nvGrpSpPr>
        <p:grpSpPr>
          <a:xfrm>
            <a:off x="5124431" y="3044527"/>
            <a:ext cx="1094259" cy="1092957"/>
            <a:chOff x="1533525" y="1619250"/>
            <a:chExt cx="4191000" cy="4186014"/>
          </a:xfrm>
        </p:grpSpPr>
        <p:sp>
          <p:nvSpPr>
            <p:cNvPr id="165" name="Полилиния 164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Полилиния 165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Прямоугольник 166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8" name="Группа 167"/>
          <p:cNvGrpSpPr/>
          <p:nvPr/>
        </p:nvGrpSpPr>
        <p:grpSpPr>
          <a:xfrm>
            <a:off x="5709989" y="1700808"/>
            <a:ext cx="1094259" cy="1092957"/>
            <a:chOff x="1533525" y="1619250"/>
            <a:chExt cx="4191000" cy="4186014"/>
          </a:xfrm>
        </p:grpSpPr>
        <p:sp>
          <p:nvSpPr>
            <p:cNvPr id="169" name="Полилиния 168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Полилиния 169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Прямоугольник 170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2" name="Группа 171"/>
          <p:cNvGrpSpPr/>
          <p:nvPr/>
        </p:nvGrpSpPr>
        <p:grpSpPr>
          <a:xfrm>
            <a:off x="5412760" y="1989024"/>
            <a:ext cx="1094259" cy="1092957"/>
            <a:chOff x="1533525" y="1619250"/>
            <a:chExt cx="4191000" cy="4186014"/>
          </a:xfrm>
        </p:grpSpPr>
        <p:sp>
          <p:nvSpPr>
            <p:cNvPr id="173" name="Полилиния 172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Полилиния 173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Прямоугольник 174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6" name="Группа 175"/>
          <p:cNvGrpSpPr/>
          <p:nvPr/>
        </p:nvGrpSpPr>
        <p:grpSpPr>
          <a:xfrm>
            <a:off x="5124431" y="2278134"/>
            <a:ext cx="1094259" cy="1092957"/>
            <a:chOff x="1533525" y="1619250"/>
            <a:chExt cx="4191000" cy="4186014"/>
          </a:xfrm>
        </p:grpSpPr>
        <p:sp>
          <p:nvSpPr>
            <p:cNvPr id="177" name="Полилиния 176"/>
            <p:cNvSpPr/>
            <p:nvPr/>
          </p:nvSpPr>
          <p:spPr>
            <a:xfrm>
              <a:off x="4572000" y="1619250"/>
              <a:ext cx="1152525" cy="4171950"/>
            </a:xfrm>
            <a:custGeom>
              <a:avLst/>
              <a:gdLst>
                <a:gd name="connsiteX0" fmla="*/ 0 w 1152525"/>
                <a:gd name="connsiteY0" fmla="*/ 1152525 h 4171950"/>
                <a:gd name="connsiteX1" fmla="*/ 1152525 w 1152525"/>
                <a:gd name="connsiteY1" fmla="*/ 0 h 4171950"/>
                <a:gd name="connsiteX2" fmla="*/ 1152525 w 1152525"/>
                <a:gd name="connsiteY2" fmla="*/ 3048000 h 4171950"/>
                <a:gd name="connsiteX3" fmla="*/ 28575 w 1152525"/>
                <a:gd name="connsiteY3" fmla="*/ 4171950 h 417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52525" h="4171950">
                  <a:moveTo>
                    <a:pt x="0" y="1152525"/>
                  </a:moveTo>
                  <a:lnTo>
                    <a:pt x="1152525" y="0"/>
                  </a:lnTo>
                  <a:lnTo>
                    <a:pt x="1152525" y="3048000"/>
                  </a:lnTo>
                  <a:lnTo>
                    <a:pt x="28575" y="4171950"/>
                  </a:lnTo>
                </a:path>
              </a:pathLst>
            </a:custGeom>
            <a:solidFill>
              <a:srgbClr val="0097CC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Полилиния 177"/>
            <p:cNvSpPr/>
            <p:nvPr/>
          </p:nvSpPr>
          <p:spPr>
            <a:xfrm>
              <a:off x="1533525" y="1619250"/>
              <a:ext cx="4191000" cy="1162050"/>
            </a:xfrm>
            <a:custGeom>
              <a:avLst/>
              <a:gdLst>
                <a:gd name="connsiteX0" fmla="*/ 0 w 4191000"/>
                <a:gd name="connsiteY0" fmla="*/ 1162050 h 1162050"/>
                <a:gd name="connsiteX1" fmla="*/ 1162050 w 4191000"/>
                <a:gd name="connsiteY1" fmla="*/ 0 h 1162050"/>
                <a:gd name="connsiteX2" fmla="*/ 4191000 w 4191000"/>
                <a:gd name="connsiteY2" fmla="*/ 0 h 1162050"/>
                <a:gd name="connsiteX3" fmla="*/ 3048000 w 4191000"/>
                <a:gd name="connsiteY3" fmla="*/ 1143000 h 1162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91000" h="1162050">
                  <a:moveTo>
                    <a:pt x="0" y="1162050"/>
                  </a:moveTo>
                  <a:lnTo>
                    <a:pt x="1162050" y="0"/>
                  </a:lnTo>
                  <a:lnTo>
                    <a:pt x="4191000" y="0"/>
                  </a:lnTo>
                  <a:lnTo>
                    <a:pt x="3048000" y="1143000"/>
                  </a:lnTo>
                </a:path>
              </a:pathLst>
            </a:custGeom>
            <a:solidFill>
              <a:srgbClr val="00A1DA"/>
            </a:solidFill>
            <a:ln w="381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Прямоугольник 178"/>
            <p:cNvSpPr/>
            <p:nvPr/>
          </p:nvSpPr>
          <p:spPr>
            <a:xfrm>
              <a:off x="1547664" y="2780928"/>
              <a:ext cx="3024336" cy="3024336"/>
            </a:xfrm>
            <a:prstGeom prst="rect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7" name="TextBox 186"/>
          <p:cNvSpPr txBox="1"/>
          <p:nvPr/>
        </p:nvSpPr>
        <p:spPr>
          <a:xfrm>
            <a:off x="0" y="-58612"/>
            <a:ext cx="9144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рис.176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188" name="Группа 187"/>
          <p:cNvGrpSpPr/>
          <p:nvPr/>
        </p:nvGrpSpPr>
        <p:grpSpPr>
          <a:xfrm>
            <a:off x="0" y="5266167"/>
            <a:ext cx="9144000" cy="957515"/>
            <a:chOff x="0" y="4941168"/>
            <a:chExt cx="9144000" cy="957515"/>
          </a:xfrm>
        </p:grpSpPr>
        <p:sp>
          <p:nvSpPr>
            <p:cNvPr id="189" name="TextBox 188"/>
            <p:cNvSpPr txBox="1"/>
            <p:nvPr/>
          </p:nvSpPr>
          <p:spPr>
            <a:xfrm>
              <a:off x="0" y="4941168"/>
              <a:ext cx="91440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Объем фигуры равен сумме объемов фигур, из которых она состоит.</a:t>
              </a:r>
              <a:endParaRPr lang="ru-RU" sz="2800" b="1" dirty="0"/>
            </a:p>
          </p:txBody>
        </p:sp>
        <p:cxnSp>
          <p:nvCxnSpPr>
            <p:cNvPr id="190" name="Прямая соединительная линия 189"/>
            <p:cNvCxnSpPr/>
            <p:nvPr/>
          </p:nvCxnSpPr>
          <p:spPr>
            <a:xfrm>
              <a:off x="98101" y="4941168"/>
              <a:ext cx="889686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Прямая соединительная линия 190"/>
            <p:cNvCxnSpPr/>
            <p:nvPr/>
          </p:nvCxnSpPr>
          <p:spPr>
            <a:xfrm>
              <a:off x="98101" y="5898683"/>
              <a:ext cx="889686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" name="Группа 179"/>
          <p:cNvGrpSpPr/>
          <p:nvPr/>
        </p:nvGrpSpPr>
        <p:grpSpPr>
          <a:xfrm>
            <a:off x="166764" y="494385"/>
            <a:ext cx="432048" cy="432048"/>
            <a:chOff x="5868144" y="2780928"/>
            <a:chExt cx="432048" cy="432048"/>
          </a:xfrm>
        </p:grpSpPr>
        <p:sp>
          <p:nvSpPr>
            <p:cNvPr id="181" name="Овал 180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Равнобедренный треугольник 181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91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"/>
                            </p:stCondLst>
                            <p:childTnLst>
                              <p:par>
                                <p:cTn id="2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00"/>
                            </p:stCondLst>
                            <p:childTnLst>
                              <p:par>
                                <p:cTn id="4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9" dur="2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00"/>
                            </p:stCondLst>
                            <p:childTnLst>
                              <p:par>
                                <p:cTn id="5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00"/>
                            </p:stCondLst>
                            <p:childTnLst>
                              <p:par>
                                <p:cTn id="5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2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5" dur="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00"/>
                            </p:stCondLst>
                            <p:childTnLst>
                              <p:par>
                                <p:cTn id="6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2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400"/>
                            </p:stCondLst>
                            <p:childTnLst>
                              <p:par>
                                <p:cTn id="7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5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600"/>
                            </p:stCondLst>
                            <p:childTnLst>
                              <p:par>
                                <p:cTn id="7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800"/>
                            </p:stCondLst>
                            <p:childTnLst>
                              <p:par>
                                <p:cTn id="8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5"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0" dur="2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200"/>
                            </p:stCondLst>
                            <p:childTnLst>
                              <p:par>
                                <p:cTn id="9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2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5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400"/>
                            </p:stCondLst>
                            <p:childTnLst>
                              <p:par>
                                <p:cTn id="9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0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600"/>
                            </p:stCondLst>
                            <p:childTnLst>
                              <p:par>
                                <p:cTn id="10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2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5" dur="2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800"/>
                            </p:stCondLst>
                            <p:childTnLst>
                              <p:par>
                                <p:cTn id="10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0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1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2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5" dur="2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200"/>
                            </p:stCondLst>
                            <p:childTnLst>
                              <p:par>
                                <p:cTn id="11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2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0" dur="2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400"/>
                            </p:stCondLst>
                            <p:childTnLst>
                              <p:par>
                                <p:cTn id="1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2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5" dur="2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600"/>
                            </p:stCondLst>
                            <p:childTnLst>
                              <p:par>
                                <p:cTn id="12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2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0" dur="2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800"/>
                            </p:stCondLst>
                            <p:childTnLst>
                              <p:par>
                                <p:cTn id="13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2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5" dur="2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2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0" dur="2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200"/>
                            </p:stCondLst>
                            <p:childTnLst>
                              <p:par>
                                <p:cTn id="14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2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5" dur="2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40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24" name="Овал 23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7020272" y="6493187"/>
            <a:ext cx="2123728" cy="3705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Повторить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86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84922" y="848524"/>
            <a:ext cx="2431499" cy="18187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dist="139700" dir="1260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араллелограмм 4"/>
          <p:cNvSpPr/>
          <p:nvPr/>
        </p:nvSpPr>
        <p:spPr>
          <a:xfrm>
            <a:off x="700663" y="2662177"/>
            <a:ext cx="3005063" cy="614209"/>
          </a:xfrm>
          <a:prstGeom prst="parallelogram">
            <a:avLst>
              <a:gd name="adj" fmla="val 101248"/>
            </a:avLst>
          </a:prstGeom>
          <a:solidFill>
            <a:schemeClr val="bg1"/>
          </a:solidFill>
          <a:ln>
            <a:noFill/>
          </a:ln>
          <a:effectLst>
            <a:outerShdw blurRad="215900" dist="190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1282390" y="2662875"/>
            <a:ext cx="2423337" cy="0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64627" y="2664124"/>
            <a:ext cx="620295" cy="614947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281271" y="848524"/>
            <a:ext cx="0" cy="1818778"/>
          </a:xfrm>
          <a:prstGeom prst="line">
            <a:avLst/>
          </a:prstGeom>
          <a:ln w="28575" cap="rnd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flipV="1">
            <a:off x="3094411" y="1457608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3096126" y="2664124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63637" y="3282570"/>
            <a:ext cx="2425098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3096126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73768" y="1448641"/>
            <a:ext cx="2414967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663304" y="146456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16421" y="836712"/>
            <a:ext cx="0" cy="1818778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279147" y="836959"/>
            <a:ext cx="2431876" cy="0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652043" y="836712"/>
            <a:ext cx="620295" cy="614947"/>
          </a:xfrm>
          <a:prstGeom prst="line">
            <a:avLst/>
          </a:prstGeom>
          <a:ln w="285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094864" y="1457608"/>
            <a:ext cx="0" cy="1818778"/>
          </a:xfrm>
          <a:prstGeom prst="line">
            <a:avLst/>
          </a:prstGeom>
          <a:ln w="28575" cap="rnd">
            <a:gradFill>
              <a:gsLst>
                <a:gs pos="0">
                  <a:srgbClr val="FF0000"/>
                </a:gs>
                <a:gs pos="61000">
                  <a:srgbClr val="FFC000"/>
                </a:gs>
                <a:gs pos="100000">
                  <a:srgbClr val="FFC000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663637" y="3284336"/>
            <a:ext cx="2425098" cy="0"/>
          </a:xfrm>
          <a:prstGeom prst="line">
            <a:avLst/>
          </a:prstGeom>
          <a:ln w="28575" cap="rnd">
            <a:gradFill>
              <a:gsLst>
                <a:gs pos="1000">
                  <a:srgbClr val="FF0000"/>
                </a:gs>
                <a:gs pos="74000">
                  <a:srgbClr val="00B050"/>
                </a:gs>
                <a:gs pos="100000">
                  <a:srgbClr val="00B05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096126" y="2663024"/>
            <a:ext cx="620295" cy="614947"/>
          </a:xfrm>
          <a:prstGeom prst="line">
            <a:avLst/>
          </a:prstGeom>
          <a:ln w="28575" cap="rnd">
            <a:gradFill>
              <a:gsLst>
                <a:gs pos="0">
                  <a:srgbClr val="FF0000"/>
                </a:gs>
                <a:gs pos="66000">
                  <a:srgbClr val="0070C0"/>
                </a:gs>
                <a:gs pos="100000">
                  <a:srgbClr val="0070C0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4932040" y="1359209"/>
            <a:ext cx="100540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</a:t>
            </a:r>
            <a:endParaRPr lang="ru-RU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5796136" y="1448641"/>
                <a:ext cx="3038011" cy="156966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9600" b="1" dirty="0" smtClean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=</a:t>
                </a:r>
                <a14:m>
                  <m:oMath xmlns:m="http://schemas.openxmlformats.org/officeDocument/2006/math">
                    <m:r>
                      <a:rPr lang="en-US" sz="9600" b="1" i="1" smtClean="0">
                        <a:ln w="1905"/>
                        <a:solidFill>
                          <a:srgbClr val="00B05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</a:rPr>
                      <m:t>𝒂</m:t>
                    </m:r>
                    <m:r>
                      <a:rPr lang="en-US" sz="9600" b="1" i="1" smtClean="0">
                        <a:ln w="1905"/>
                        <a:solidFill>
                          <a:srgbClr val="0070C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</a:rPr>
                      <m:t>𝒃</m:t>
                    </m:r>
                    <m:r>
                      <a:rPr lang="en-US" sz="9600" b="1" i="1" smtClean="0">
                        <a:ln w="1905"/>
                        <a:solidFill>
                          <a:srgbClr val="FFC000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 Math"/>
                      </a:rPr>
                      <m:t>𝒄</m:t>
                    </m:r>
                  </m:oMath>
                </a14:m>
                <a:endParaRPr lang="ru-RU" sz="9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1448641"/>
                <a:ext cx="3038011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20884" t="-21012" b="-42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69497" y="3155484"/>
                <a:ext cx="1242263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9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497" y="3155484"/>
                <a:ext cx="1242263" cy="15696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715232" y="2651428"/>
                <a:ext cx="1216808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9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232" y="2651428"/>
                <a:ext cx="1216808" cy="156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144842" y="1124744"/>
                <a:ext cx="1131014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9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ru-RU" sz="96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842" y="1124744"/>
                <a:ext cx="1131014" cy="15696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0" y="5085184"/>
            <a:ext cx="914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latin typeface="Corbel" panose="020B0503020204020204" pitchFamily="34" charset="0"/>
              </a:rPr>
              <a:t>Объем прямоугольного параллелепипеда равен произведению трех его измерений</a:t>
            </a:r>
            <a:endParaRPr lang="ru-RU" sz="3600" b="1" i="1" dirty="0">
              <a:latin typeface="Corbel" panose="020B0503020204020204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18503" y="475794"/>
            <a:ext cx="432048" cy="432048"/>
            <a:chOff x="5868144" y="2780928"/>
            <a:chExt cx="432048" cy="432048"/>
          </a:xfrm>
        </p:grpSpPr>
        <p:sp>
          <p:nvSpPr>
            <p:cNvPr id="27" name="Овал 26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Равнобедренный треугольник 27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118570" y="475963"/>
            <a:ext cx="432048" cy="432048"/>
            <a:chOff x="5868144" y="2780928"/>
            <a:chExt cx="432048" cy="432048"/>
          </a:xfrm>
        </p:grpSpPr>
        <p:sp>
          <p:nvSpPr>
            <p:cNvPr id="24" name="Овал 23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gradFill>
              <a:gsLst>
                <a:gs pos="0">
                  <a:schemeClr val="accent1">
                    <a:shade val="70000"/>
                    <a:satMod val="150000"/>
                    <a:alpha val="0"/>
                  </a:schemeClr>
                </a:gs>
                <a:gs pos="34000">
                  <a:schemeClr val="accent1">
                    <a:shade val="70000"/>
                    <a:satMod val="140000"/>
                    <a:alpha val="0"/>
                  </a:schemeClr>
                </a:gs>
                <a:gs pos="70000">
                  <a:schemeClr val="accent1">
                    <a:tint val="100000"/>
                    <a:shade val="90000"/>
                    <a:satMod val="140000"/>
                    <a:alpha val="0"/>
                  </a:schemeClr>
                </a:gs>
                <a:gs pos="100000">
                  <a:schemeClr val="accent1">
                    <a:tint val="100000"/>
                    <a:shade val="100000"/>
                    <a:satMod val="100000"/>
                    <a:alpha val="0"/>
                  </a:schemeClr>
                </a:gs>
              </a:gsLst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5100000"/>
              </a:lightRig>
            </a:scene3d>
            <a:sp3d>
              <a:contourClr>
                <a:schemeClr val="tx1"/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>
                <a:alpha val="0"/>
              </a:schemeClr>
            </a:solidFill>
            <a:ln>
              <a:solidFill>
                <a:schemeClr val="tx1"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>
            <a:hlinkClick r:id="rId6" action="ppaction://hlinksldjump"/>
          </p:cNvPr>
          <p:cNvSpPr/>
          <p:nvPr/>
        </p:nvSpPr>
        <p:spPr>
          <a:xfrm>
            <a:off x="7020272" y="6493187"/>
            <a:ext cx="2123728" cy="3705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Повторить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841656" y="2257725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</a:t>
            </a:r>
            <a:endParaRPr lang="ru-RU" sz="32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8457" y="101917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A</a:t>
            </a:r>
            <a:endParaRPr lang="ru-RU" sz="3200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659597" y="37010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2789898" y="91953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1030329" y="32585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D</a:t>
            </a:r>
            <a:endParaRPr lang="ru-RU" sz="3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177977" y="315991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K</a:t>
            </a:r>
            <a:endParaRPr lang="ru-RU" sz="3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719759" y="2251917"/>
            <a:ext cx="526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M</a:t>
            </a:r>
            <a:endParaRPr lang="ru-RU" sz="3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871671" y="327764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N</a:t>
            </a:r>
            <a:endParaRPr lang="ru-RU" sz="32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1119387" y="3193812"/>
            <a:ext cx="1443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ширина</a:t>
            </a:r>
            <a:endParaRPr lang="ru-RU" sz="28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61042" y="2852936"/>
            <a:ext cx="1394934" cy="646331"/>
          </a:xfrm>
          <a:prstGeom prst="rect">
            <a:avLst/>
          </a:prstGeom>
          <a:noFill/>
          <a:scene3d>
            <a:camera prst="orthographicFront">
              <a:rot lat="2753743" lon="2153430" rev="4669110"/>
            </a:camera>
            <a:lightRig rig="threePt" dir="t"/>
          </a:scene3d>
          <a:sp3d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длина</a:t>
            </a:r>
            <a:endParaRPr lang="ru-RU" sz="3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6200000">
            <a:off x="2529749" y="1935980"/>
            <a:ext cx="13812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высота</a:t>
            </a:r>
            <a:endParaRPr lang="ru-RU" sz="28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4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Группа 43"/>
          <p:cNvGrpSpPr/>
          <p:nvPr/>
        </p:nvGrpSpPr>
        <p:grpSpPr>
          <a:xfrm>
            <a:off x="2134763" y="2244079"/>
            <a:ext cx="4443240" cy="3056001"/>
            <a:chOff x="1079612" y="911931"/>
            <a:chExt cx="4443240" cy="3056001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1079612" y="3031828"/>
              <a:ext cx="921356" cy="936104"/>
            </a:xfrm>
            <a:prstGeom prst="line">
              <a:avLst/>
            </a:prstGeom>
            <a:ln w="3810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H="1" flipV="1">
              <a:off x="1995055" y="3037037"/>
              <a:ext cx="3527797" cy="1"/>
            </a:xfrm>
            <a:prstGeom prst="line">
              <a:avLst/>
            </a:prstGeom>
            <a:ln w="3810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2001430" y="911931"/>
              <a:ext cx="7374" cy="2113570"/>
            </a:xfrm>
            <a:prstGeom prst="line">
              <a:avLst/>
            </a:prstGeom>
            <a:ln w="38100">
              <a:solidFill>
                <a:srgbClr val="00B0F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Куб 1"/>
          <p:cNvSpPr/>
          <p:nvPr/>
        </p:nvSpPr>
        <p:spPr>
          <a:xfrm>
            <a:off x="2827040" y="3666280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Куб 2"/>
          <p:cNvSpPr/>
          <p:nvPr/>
        </p:nvSpPr>
        <p:spPr>
          <a:xfrm>
            <a:off x="2602815" y="389705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Куб 3"/>
          <p:cNvSpPr/>
          <p:nvPr/>
        </p:nvSpPr>
        <p:spPr>
          <a:xfrm>
            <a:off x="2373736" y="413433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Куб 4"/>
          <p:cNvSpPr/>
          <p:nvPr/>
        </p:nvSpPr>
        <p:spPr>
          <a:xfrm>
            <a:off x="2134763" y="4365104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уб 5"/>
          <p:cNvSpPr/>
          <p:nvPr/>
        </p:nvSpPr>
        <p:spPr>
          <a:xfrm>
            <a:off x="3518233" y="3672947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уб 6"/>
          <p:cNvSpPr/>
          <p:nvPr/>
        </p:nvSpPr>
        <p:spPr>
          <a:xfrm>
            <a:off x="4231235" y="3666280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Куб 7"/>
          <p:cNvSpPr/>
          <p:nvPr/>
        </p:nvSpPr>
        <p:spPr>
          <a:xfrm>
            <a:off x="4934835" y="3666280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уб 8"/>
          <p:cNvSpPr/>
          <p:nvPr/>
        </p:nvSpPr>
        <p:spPr>
          <a:xfrm>
            <a:off x="5641899" y="3666280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Куб 9"/>
          <p:cNvSpPr/>
          <p:nvPr/>
        </p:nvSpPr>
        <p:spPr>
          <a:xfrm>
            <a:off x="3291195" y="389705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3056119" y="413433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уб 11"/>
          <p:cNvSpPr/>
          <p:nvPr/>
        </p:nvSpPr>
        <p:spPr>
          <a:xfrm>
            <a:off x="4005192" y="389705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уб 12"/>
          <p:cNvSpPr/>
          <p:nvPr/>
        </p:nvSpPr>
        <p:spPr>
          <a:xfrm>
            <a:off x="4699287" y="389705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уб 13"/>
          <p:cNvSpPr/>
          <p:nvPr/>
        </p:nvSpPr>
        <p:spPr>
          <a:xfrm>
            <a:off x="4473244" y="4129123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Куб 14"/>
          <p:cNvSpPr/>
          <p:nvPr/>
        </p:nvSpPr>
        <p:spPr>
          <a:xfrm>
            <a:off x="5402887" y="389705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Куб 15"/>
          <p:cNvSpPr/>
          <p:nvPr/>
        </p:nvSpPr>
        <p:spPr>
          <a:xfrm>
            <a:off x="5173847" y="4134332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Куб 16"/>
          <p:cNvSpPr/>
          <p:nvPr/>
        </p:nvSpPr>
        <p:spPr>
          <a:xfrm>
            <a:off x="4941296" y="4365104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уб 17"/>
          <p:cNvSpPr/>
          <p:nvPr/>
        </p:nvSpPr>
        <p:spPr>
          <a:xfrm>
            <a:off x="5641899" y="2960948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уб 18"/>
          <p:cNvSpPr/>
          <p:nvPr/>
        </p:nvSpPr>
        <p:spPr>
          <a:xfrm>
            <a:off x="5641899" y="2255616"/>
            <a:ext cx="936104" cy="936104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5" name="Группа 44"/>
          <p:cNvGrpSpPr/>
          <p:nvPr/>
        </p:nvGrpSpPr>
        <p:grpSpPr>
          <a:xfrm>
            <a:off x="2120760" y="2244079"/>
            <a:ext cx="4467464" cy="3056001"/>
            <a:chOff x="1065609" y="911931"/>
            <a:chExt cx="4467464" cy="3056001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H="1" flipV="1">
              <a:off x="2005276" y="917927"/>
              <a:ext cx="3527797" cy="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1073165" y="911931"/>
              <a:ext cx="938125" cy="941644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H="1" flipV="1">
              <a:off x="1065609" y="3967931"/>
              <a:ext cx="3527797" cy="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4594122" y="3031434"/>
              <a:ext cx="921356" cy="936104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5515478" y="923468"/>
              <a:ext cx="7374" cy="211357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4594948" y="917928"/>
              <a:ext cx="938125" cy="941644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4594948" y="1853575"/>
              <a:ext cx="7374" cy="211357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H="1" flipV="1">
              <a:off x="1070257" y="1859572"/>
              <a:ext cx="3527797" cy="1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1082485" y="1853575"/>
              <a:ext cx="7374" cy="211357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0" y="-58612"/>
            <a:ext cx="9144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№618                                     рис.17</a:t>
            </a:r>
            <a:r>
              <a:rPr lang="en-US" sz="2400" b="1" dirty="0" smtClean="0">
                <a:solidFill>
                  <a:schemeClr val="bg1"/>
                </a:solidFill>
              </a:rPr>
              <a:t>9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107504" y="2996952"/>
            <a:ext cx="432048" cy="432048"/>
            <a:chOff x="5868144" y="2780928"/>
            <a:chExt cx="432048" cy="432048"/>
          </a:xfrm>
        </p:grpSpPr>
        <p:sp>
          <p:nvSpPr>
            <p:cNvPr id="43" name="Овал 42"/>
            <p:cNvSpPr/>
            <p:nvPr/>
          </p:nvSpPr>
          <p:spPr>
            <a:xfrm>
              <a:off x="5868144" y="2780928"/>
              <a:ext cx="432048" cy="432048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Равнобедренный треугольник 45"/>
            <p:cNvSpPr/>
            <p:nvPr/>
          </p:nvSpPr>
          <p:spPr>
            <a:xfrm rot="5400000">
              <a:off x="5997322" y="2895666"/>
              <a:ext cx="239818" cy="20674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            </a:t>
            </a:r>
            <a:r>
              <a:rPr lang="ru-RU" sz="2400" b="1" dirty="0" smtClean="0">
                <a:solidFill>
                  <a:srgbClr val="FFFF00"/>
                </a:solidFill>
                <a:latin typeface="Segoe Print" panose="02000600000000000000" pitchFamily="2" charset="0"/>
              </a:rPr>
              <a:t>626, 628, 630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95536" y="432428"/>
            <a:ext cx="836896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Фигура, изображенная на рисунке 179, сложена из кубиков, ребра которых равны 1 см. </a:t>
            </a:r>
            <a:r>
              <a:rPr lang="ru-RU" sz="2400" dirty="0"/>
              <a:t>Н</a:t>
            </a:r>
            <a:r>
              <a:rPr lang="ru-RU" sz="2400" dirty="0" smtClean="0"/>
              <a:t>айдите объем фигуры.</a:t>
            </a:r>
            <a:endParaRPr lang="ru-RU" sz="2400" dirty="0"/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2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"/>
                            </p:stCondLst>
                            <p:childTnLst>
                              <p:par>
                                <p:cTn id="4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"/>
                            </p:stCondLst>
                            <p:childTnLst>
                              <p:par>
                                <p:cTn id="6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3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"/>
                            </p:stCondLst>
                            <p:childTnLst>
                              <p:par>
                                <p:cTn id="6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"/>
                            </p:stCondLst>
                            <p:childTnLst>
                              <p:par>
                                <p:cTn id="7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3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"/>
                            </p:stCondLst>
                            <p:childTnLst>
                              <p:par>
                                <p:cTn id="7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3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"/>
                            </p:stCondLst>
                            <p:childTnLst>
                              <p:par>
                                <p:cTn id="8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8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"/>
                            </p:stCondLst>
                            <p:childTnLst>
                              <p:par>
                                <p:cTn id="9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3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1707</TotalTime>
  <Words>506</Words>
  <Application>Microsoft Office PowerPoint</Application>
  <PresentationFormat>Экран (4:3)</PresentationFormat>
  <Paragraphs>146</Paragraphs>
  <Slides>15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Ясность</vt:lpstr>
      <vt:lpstr>  Объем прямоугольного параллелепипеда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16.10 Классная работа Уравнение</dc:title>
  <dc:creator>home</dc:creator>
  <cp:lastModifiedBy>home</cp:lastModifiedBy>
  <cp:revision>196</cp:revision>
  <dcterms:created xsi:type="dcterms:W3CDTF">2021-10-15T11:28:05Z</dcterms:created>
  <dcterms:modified xsi:type="dcterms:W3CDTF">2022-05-22T03:54:39Z</dcterms:modified>
</cp:coreProperties>
</file>