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13" r:id="rId4"/>
    <p:sldId id="264" r:id="rId5"/>
    <p:sldId id="262" r:id="rId6"/>
    <p:sldId id="276" r:id="rId7"/>
    <p:sldId id="292" r:id="rId8"/>
    <p:sldId id="317" r:id="rId9"/>
    <p:sldId id="286" r:id="rId10"/>
    <p:sldId id="296" r:id="rId11"/>
    <p:sldId id="306" r:id="rId12"/>
    <p:sldId id="311" r:id="rId13"/>
    <p:sldId id="294" r:id="rId14"/>
    <p:sldId id="295" r:id="rId15"/>
    <p:sldId id="297" r:id="rId16"/>
    <p:sldId id="310" r:id="rId17"/>
    <p:sldId id="269" r:id="rId18"/>
    <p:sldId id="312" r:id="rId19"/>
    <p:sldId id="299" r:id="rId20"/>
    <p:sldId id="298" r:id="rId21"/>
    <p:sldId id="318" r:id="rId22"/>
    <p:sldId id="319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CC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 autoAdjust="0"/>
    <p:restoredTop sz="94624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2B25F3-7ADB-44F0-B093-9349543BDCCE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09FFF2-1947-4678-A8DF-60C68E433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325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2B9321-C327-49E7-AC82-98AFEF9CEC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89522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9FFF2-1947-4678-A8DF-60C68E4332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71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креативного мышления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9FFF2-1947-4678-A8DF-60C68E4332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81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9FFF2-1947-4678-A8DF-60C68E4332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14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734C-F41D-48B7-8247-BE82EFD38D5F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C584-D023-4B49-AFF4-60EB6535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AAF3-71C7-4308-8A55-100A61B1F985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7499-3E26-4F06-890C-31D4F7331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CE05-4E60-4BC5-B9C7-DAB80130C65E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1EBF-B7DA-4619-A996-6D26E58B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4391-9182-4915-8473-18E374B28FE2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499B-8CE3-4A6A-9D88-1E4B2E9FD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C3FC-554E-490B-ABAE-D1167B4F9DC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7A92-8A7B-4246-819C-7A69023F5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0590-0947-49AA-83A7-39ED3B05B8E8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2B8A-9B57-4368-A4BA-41D6175EC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5B36-7138-4BD5-A49F-58BEF24B414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750D-BD00-4221-BAF9-5AEFBE85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B3-F23E-449F-8734-AE32370388F9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507B-7547-443D-BB99-FE7C711D9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D030-4E12-47C1-A143-68DBCA4BF97F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4A97-8706-48CE-AD1C-EE5C1E51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F9BA-2025-40B0-8BF1-789EDEA4C724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420B-ECE2-4FC9-9174-E5C5138E2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5651-3DC1-4B00-98A2-F66FDD3B9DFE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DB7C-7333-4249-A975-ED7817ADC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43DA8-4033-4972-A415-643C496AFC9D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5E787-C34B-4171-B0CD-49C347123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7772400" cy="1285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№262»</a:t>
            </a:r>
            <a:r>
              <a:rPr lang="ru-RU" sz="10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город Барнаул</a:t>
            </a: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8429684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C00000"/>
              </a:solidFill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развития 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интеллектуальных способностей  дошкольников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3372" y="4357694"/>
            <a:ext cx="4572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363"/>
            <a:endParaRPr lang="ru-RU" sz="1400" i="1" dirty="0" smtClean="0">
              <a:solidFill>
                <a:srgbClr val="010000"/>
              </a:solidFill>
              <a:cs typeface="Times New Roman" pitchFamily="18" charset="0"/>
            </a:endParaRPr>
          </a:p>
          <a:p>
            <a:pPr indent="360363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Ум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 детей младшего и среднего дошкольного возраста ребёнка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находится на </a:t>
            </a:r>
            <a:r>
              <a:rPr lang="ru-RU" sz="1400" b="1" i="1" dirty="0">
                <a:solidFill>
                  <a:srgbClr val="19161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i="1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i="1" dirty="0">
                <a:solidFill>
                  <a:srgbClr val="191616"/>
                </a:solidFill>
                <a:latin typeface="Times New Roman" pitchFamily="18" charset="0"/>
                <a:cs typeface="Times New Roman" pitchFamily="18" charset="0"/>
              </a:rPr>
              <a:t>нчи</a:t>
            </a:r>
            <a:r>
              <a:rPr lang="ru-RU" sz="1400" b="1" i="1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ках </a:t>
            </a:r>
            <a:r>
              <a:rPr lang="ru-RU" sz="1400" b="1" i="1" dirty="0">
                <a:solidFill>
                  <a:srgbClr val="191616"/>
                </a:solidFill>
                <a:latin typeface="Times New Roman" pitchFamily="18" charset="0"/>
                <a:cs typeface="Times New Roman" pitchFamily="18" charset="0"/>
              </a:rPr>
              <a:t>пальце</a:t>
            </a:r>
            <a:r>
              <a:rPr lang="ru-RU" sz="1400" b="1" i="1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в»</a:t>
            </a:r>
            <a:r>
              <a:rPr lang="ru-RU" sz="1400" b="1" i="1" dirty="0">
                <a:solidFill>
                  <a:srgbClr val="19161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363"/>
            <a:r>
              <a:rPr lang="ru-RU" sz="1400" i="1" dirty="0">
                <a:solidFill>
                  <a:srgbClr val="19161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400" i="1" dirty="0" smtClean="0">
                <a:solidFill>
                  <a:srgbClr val="191616"/>
                </a:solidFill>
                <a:latin typeface="Times New Roman" pitchFamily="18" charset="0"/>
                <a:cs typeface="Times New Roman" pitchFamily="18" charset="0"/>
              </a:rPr>
              <a:t>Сухомлинский </a:t>
            </a:r>
            <a:r>
              <a:rPr lang="ru-RU" sz="1400" i="1" dirty="0">
                <a:solidFill>
                  <a:srgbClr val="191616"/>
                </a:solidFill>
                <a:latin typeface="Times New Roman" pitchFamily="18" charset="0"/>
                <a:cs typeface="Times New Roman" pitchFamily="18" charset="0"/>
              </a:rPr>
              <a:t>В.А.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6248" y="4643446"/>
            <a:ext cx="45720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363" algn="ctr"/>
            <a:r>
              <a:rPr lang="ru-RU" i="1" dirty="0" smtClean="0"/>
              <a:t> </a:t>
            </a:r>
          </a:p>
          <a:p>
            <a:pPr indent="360363" algn="ctr"/>
            <a:endParaRPr lang="ru-RU" i="1" dirty="0" smtClean="0"/>
          </a:p>
          <a:p>
            <a:pPr indent="360363" algn="ctr"/>
            <a:endParaRPr lang="ru-RU" i="1" dirty="0" smtClean="0"/>
          </a:p>
          <a:p>
            <a:pPr indent="360363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Составитель: педагог-психолог </a:t>
            </a:r>
          </a:p>
          <a:p>
            <a:pPr indent="360363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Егорова Галина Викторовна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287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Развиваем эмоциональное восприятие и чувствительность, умение  распознавать  свои ощущения и чувства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какая тучка нравится больше – сердитая или добрая? А дождик – сильный проливной с длинными струйками или легкий теплый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короткими струйками?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500306"/>
            <a:ext cx="6400815" cy="407196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856984" cy="12033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Развиваем  слуховое восприятие, творческие способности, умение принимать решения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раскрывая коробочки, определи  на слух в какой из них много палочек и  нарисуй ими картинку или сделай поделку по своему желанию. Будь внимателен, не ошибись - вдруг там только одна палочка!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857496"/>
            <a:ext cx="3571901" cy="3462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2857496"/>
            <a:ext cx="3548567" cy="350713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02" y="260648"/>
            <a:ext cx="8229600" cy="15252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Развиваем  логическое мышление и кругозор, умение анализировать и делать умозаключения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 нужные продукты и накорми животных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ибабаевич\Desktop\Photo1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6000792" cy="40164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Выполняя инструкции учимся считать, закрепляем восприятие  цвета.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Развиваем  образное мышление и пальчики  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250273"/>
            <a:ext cx="5605989" cy="420449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Развиваем чувство ритма, сенсомоторную координацию, умение действовать целенаправленно, проявляя терпение и волевое усилие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2143117"/>
            <a:ext cx="4214842" cy="430270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Развиваем пространственное мышление и комбинаторные способности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ножки растут?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1928802"/>
            <a:ext cx="4824536" cy="452596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850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на занятии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с различными уровнями сложности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34" y="1556792"/>
            <a:ext cx="6692652" cy="501948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принимать  инструкцию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предложено выполнить задание в точном соответствии с инструкцией: прикрепить к кактусу 5 иголочек (прищепок). Пока вот как получилось: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2875" y="6150113"/>
            <a:ext cx="900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9875"/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055464"/>
            <a:ext cx="5000660" cy="4113919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7710" y="260648"/>
            <a:ext cx="8229600" cy="59661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Креативный подход в решении    задачи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Предложено  сделать цветущий кактус с зелеными иголочками. Вот что получилось:</a:t>
            </a:r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97" y="1857364"/>
            <a:ext cx="5006342" cy="450059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6306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Классифицируем  по существенным признакам, развиваем пространственное восприятие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0" y="1916832"/>
            <a:ext cx="6034617" cy="452596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372476" cy="640871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1800" dirty="0" smtClean="0"/>
              <a:t>       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 (память, внимание, мышление, восприятие, воображение), творческих и интеллектуальных способностей ребенка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 начинать с развития движения рук, а в частности с развития движений в пальцах кисти.   Чтобы развивался мозг ребенка   необходимо тренировать его руки. «Рука – это своего рода внешний мозг» писал Кант. Научно установленным фактом является    взаимосвязь развития руки и интеллекта. Работа руками способствует совершенствованию деятельности головного мозга.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		Значимость ручной  деятельности   состоит в том, что рецепторы пальцев рук органически связанны с мозговыми центрами. Импульсы нервных окончаний пальцев   прямо воздействуют на   мозговую   активность. Так, к примеру,  пальчиковый массаж усиливает кровообращение в мышцах, делает их более эластичными, улучшает контроль центральной нервной системы за состоянием мышечно-связочного аппарата.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Благодаря пальчиковым играм ребенок получает разнообразные сенсорные впечатления, у него развивается внимательность и способность сосредоточиваться. В процессе пальчиковых игр  ребенок,  повторяя движения взрослых, активизирует моторику рук. Тем самым у него вырабатывается ловкость, умение управлять своими движениями, концентрировать внимание на одном виде деятельности.  Пальчиковые игры развивают не только ловкость и точность рук, но и   стимулируют развитие творческих способностей, фантазии, креативности мышления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134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Оригинальность мышления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(рисуем палочками)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3826768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00200"/>
            <a:ext cx="4114801" cy="450665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14290"/>
            <a:ext cx="8229600" cy="650085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 педагоги, мамы и папы!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данной презентации представлена лишь малая часть той деятельности, которой занимается педагог-психолог с детьми по своей авторской программе  «Маленькие волшебники». Представить всю деятельность не возможно по причине  ее большого разнообразия, но дети охотно покажут вам и расскажут, что и как мы делали на каждом занятии.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Обращаю ваше внимание на то, что  игры, упражнения, творческие задания в разных по возрасту группах существенно различаются  по сложности выполнения и направленности задач. Так, к примеру, в старшем возрасте пальчиковые игры под музыку заменены на упражнения с балансиром, эспандерами и пр. А кинезиологические упражнения, упражнения с массажным мячом более сложные. Сами мячи так же различны. У малышей они менее колючи.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71670" y="6643709"/>
            <a:ext cx="6615130" cy="714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64971" cy="566583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игр, техники выполнения творческих заданий так же различны.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Рисуя, занимаясь лепкой, аппликацией и поделками, мы не отрабатываем навыки этих процессов. Но! Мы используем элементы этих видов деятельности в качестве средств достижения психологических целей и задач. Так же педагог – психолог не корректирует логопедические проблемы, но работает над активизацией речи детей при их социальном взаимодействии.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 и Апреле   детям предстоит выполнение тестовых игровых заданий для определения результативности занятий в развитии детей.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Родители имеют возможность получать консультацию педагога – психолога.  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428750" y="2286000"/>
            <a:ext cx="6276975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15616" y="3068960"/>
            <a:ext cx="7472883" cy="13088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64971" cy="4951452"/>
          </a:xfrm>
        </p:spPr>
        <p:txBody>
          <a:bodyPr/>
          <a:lstStyle/>
          <a:p>
            <a:pPr eaLnBrk="1" hangingPunct="1"/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br>
              <a:rPr lang="ru-RU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</a:rPr>
              <a:t>за внимание !</a:t>
            </a:r>
            <a:br>
              <a:rPr lang="ru-RU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endParaRPr lang="ru-RU" dirty="0" smtClean="0"/>
          </a:p>
        </p:txBody>
      </p:sp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428750" y="2286000"/>
            <a:ext cx="6276975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928662" y="2428868"/>
            <a:ext cx="7659837" cy="40005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16632"/>
            <a:ext cx="558128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84168" y="500042"/>
            <a:ext cx="251402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ладони находится множество биоактивных точек, массажируя их, мы  стимулируют работу  организма человека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558128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8901113" cy="112875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CC"/>
                </a:solidFill>
              </a:rPr>
              <a:t>     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Влияние мелкой моторики на  развитие ребенка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3068960"/>
            <a:ext cx="1643062" cy="8546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4365104"/>
            <a:ext cx="1428750" cy="93610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996952"/>
            <a:ext cx="1714500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4365104"/>
            <a:ext cx="1714500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письму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92280" y="3068960"/>
            <a:ext cx="1500187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1700808"/>
            <a:ext cx="1500187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672" y="1700808"/>
            <a:ext cx="1728192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1619672" y="1844824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364088" y="2564904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419872" y="2564904"/>
            <a:ext cx="428626" cy="502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1"/>
          </p:cNvCxnSpPr>
          <p:nvPr/>
        </p:nvCxnSpPr>
        <p:spPr>
          <a:xfrm flipH="1">
            <a:off x="2339752" y="3496263"/>
            <a:ext cx="1440160" cy="47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75856" y="3933056"/>
            <a:ext cx="500062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436096" y="3933056"/>
            <a:ext cx="571500" cy="500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36096" y="3501008"/>
            <a:ext cx="1571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Задачи деятельности  :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714356"/>
            <a:ext cx="8358246" cy="3286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rgbClr val="0000CC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9286874" y="2204864"/>
            <a:ext cx="1549821" cy="392129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71678"/>
            <a:ext cx="80752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179705" algn="l"/>
              </a:tabLst>
            </a:pPr>
            <a:endParaRPr lang="ru-RU" sz="1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70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Способствовать развитию творческой активности, </a:t>
            </a:r>
            <a:r>
              <a:rPr lang="ru-RU" sz="1400" b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креативного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мышления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фантазии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детей через 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моторно-игровую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коммуникативную деятельность; </a:t>
            </a:r>
            <a:endParaRPr lang="ru-RU" sz="1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705" algn="l"/>
              </a:tabLst>
            </a:pP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Создавать условия для развития и совершенствования межполушарных связи головного мозга;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70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Оказывать детям психолого-педагогическую поддержку в развитии     координации взаимодействия  рук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 зрительным 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слуховым анализаторами, умении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производить точные движения кистью и пальцами 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рук;</a:t>
            </a:r>
            <a:endParaRPr lang="ru-RU" sz="1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70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Создавать условия  развития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мелкой  моторики 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рук,  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кинестетического 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ощущения  в  процессе  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предметно-практических </a:t>
            </a: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действий;</a:t>
            </a:r>
            <a:endParaRPr lang="ru-RU" sz="1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705" algn="l"/>
              </a:tabLst>
            </a:pPr>
            <a:r>
              <a:rPr lang="ru-RU" sz="1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Способствовать развитию эмоционально-волевой регуляции 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действий и поведения детей.</a:t>
            </a:r>
            <a:endParaRPr lang="ru-RU" sz="1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57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детей на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занятиях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1643063"/>
            <a:ext cx="2714625" cy="107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под музыку и без нее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1643050"/>
            <a:ext cx="2571750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нетрадиционными средствами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3500438"/>
            <a:ext cx="2143125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Кинезиологи-ческие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 ( в том числе   с каучуковыми мячами)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88" y="4786322"/>
            <a:ext cx="2786072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задания и  игр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63" y="3786190"/>
            <a:ext cx="2786062" cy="16287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пальцев и рук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(массажными мячами разного вида)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071812"/>
            <a:ext cx="2214571" cy="1357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Массажеры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тренажеры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(балансиры, эспандеры и пр.)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64" y="1714488"/>
            <a:ext cx="2214563" cy="1571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по-делок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 бумаги, пластилина и иных материалов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464842" y="2464590"/>
            <a:ext cx="64294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857875" y="2571750"/>
            <a:ext cx="64293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71750" y="2786063"/>
            <a:ext cx="8572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714625" y="4286250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4429128" y="5286384"/>
            <a:ext cx="4286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5536413" y="4536289"/>
            <a:ext cx="571494" cy="500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969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Пальцеграфия.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Развиваем творческое воображение, эстетическое восприятие  и оригинальность мышления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ибабаевич\Desktop\Для  презентации\Photo12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928802"/>
            <a:ext cx="388887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4976" cy="12144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Разрезные картинки.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Развиваем комбинаторные  способности   и партнерское взаимодействие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Алибабаевич\Desktop\Для  презентации\Photo1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719080"/>
            <a:ext cx="3929090" cy="457203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695179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395536" y="214290"/>
            <a:ext cx="860444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 задания.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«Божья коровка».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меет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многоцелевое значение: при выполнении задания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ребёнок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не только мелкую моторику, он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изучает строение насекомого, закрепляет навыки прямого счета, 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развивается пространственное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воображение, ориентировка в пространстве (где больше –справа или слева. Или  поровну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?).</a:t>
            </a:r>
          </a:p>
        </p:txBody>
      </p:sp>
      <p:pic>
        <p:nvPicPr>
          <p:cNvPr id="1026" name="Picture 2" descr="C:\Users\Алибабаевич\Desktop\Photo1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5238525" cy="34172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321</Words>
  <Application>Microsoft Office PowerPoint</Application>
  <PresentationFormat>Экран (4:3)</PresentationFormat>
  <Paragraphs>74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бюджетное дошкольное образовательное учреждение «Детский сад №262» город Барнаул </vt:lpstr>
      <vt:lpstr>Слайд 2</vt:lpstr>
      <vt:lpstr>Слайд 3</vt:lpstr>
      <vt:lpstr>Слайд 4</vt:lpstr>
      <vt:lpstr> Задачи деятельности  : </vt:lpstr>
      <vt:lpstr>     Виды деятельности детей на занятиях     </vt:lpstr>
      <vt:lpstr>Пальцеграфия. Развиваем творческое воображение, эстетическое восприятие  и оригинальность мышления</vt:lpstr>
      <vt:lpstr> Разрезные картинки. Развиваем комбинаторные  способности   и партнерское взаимодействие  </vt:lpstr>
      <vt:lpstr>Слайд 9</vt:lpstr>
      <vt:lpstr>   Развиваем эмоциональное восприятие и чувствительность, умение  распознавать  свои ощущения и чувства  А Вам какая тучка нравится больше – сердитая или добрая? А дождик – сильный проливной с длинными струйками или легкий теплый с   короткими струйками?</vt:lpstr>
      <vt:lpstr>  Развиваем  слуховое восприятие, творческие способности, умение принимать решения Не раскрывая коробочки, определи  на слух в какой из них много палочек и  нарисуй ими картинку или сделай поделку по своему желанию. Будь внимателен, не ошибись - вдруг там только одна палочка!</vt:lpstr>
      <vt:lpstr> Развиваем  логическое мышление и кругозор, умение анализировать и делать умозаключения Подбери нужные продукты и накорми животных    </vt:lpstr>
      <vt:lpstr> Выполняя инструкции учимся считать, закрепляем восприятие  цвета.  Развиваем  образное мышление и пальчики  </vt:lpstr>
      <vt:lpstr>Развиваем чувство ритма, сенсомоторную координацию, умение действовать целенаправленно, проявляя терпение и волевое усилие</vt:lpstr>
      <vt:lpstr>Развиваем пространственное мышление и комбинаторные способности  От куда ножки растут?</vt:lpstr>
      <vt:lpstr>Индивидуальный подход на занятии Задания с различными уровнями сложности</vt:lpstr>
      <vt:lpstr>  Учимся принимать  инструкцию  детям предложено выполнить задание в точном соответствии с инструкцией: прикрепить к кактусу 5 иголочек (прищепок). Пока вот как получилось: </vt:lpstr>
      <vt:lpstr>Слайд 18</vt:lpstr>
      <vt:lpstr>Классифицируем  по существенным признакам, развиваем пространственное восприятие</vt:lpstr>
      <vt:lpstr>Оригинальность мышления (рисуем палочками)</vt:lpstr>
      <vt:lpstr>Уважаемые  педагоги, мамы и папы!  В данной презентации представлена лишь малая часть той деятельности, которой занимается педагог-психолог с детьми по своей авторской программе  «Маленькие волшебники». Представить всю деятельность не возможно по причине  ее большого разнообразия, но дети охотно покажут вам и расскажут, что и как мы делали на каждом занятии.  Обращаю ваше внимание на то, что  игры, упражнения, творческие задания в разных по возрасту группах существенно различаются  по сложности выполнения и направленности задач. Так, к примеру, в старшем возрасте пальчиковые игры под музыку заменены на упражнения с балансиром, эспандерами и пр. А кинезиологические упражнения, упражнения с массажным мячом более сложные. Сами мячи так же различны. У малышей они менее колючи. </vt:lpstr>
      <vt:lpstr>Содержание игр, техники выполнения творческих заданий так же различны. Рисуя, занимаясь лепкой, аппликацией и поделками, мы не отрабатываем навыки этих процессов. Но! Мы используем элементы этих видов деятельности в качестве средств достижения психологических целей и задач. Так же педагог – психолог не корректирует логопедические проблемы, но работает над активизацией речи детей при их социальном взаимодействии. В Октябре и Апреле   детям предстоит выполнение тестовых игровых заданий для определения результативности занятий в развитии детей.    Родители имеют возможность получать консультацию педагога – психолога.   </vt:lpstr>
      <vt:lpstr>    Спасибо  за внимание 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№14 «Красная шапочка» город Котовск Тамбовской области</dc:title>
  <dc:creator>Алибабаевич Василий</dc:creator>
  <cp:lastModifiedBy>Алибабаевич Василий</cp:lastModifiedBy>
  <cp:revision>269</cp:revision>
  <dcterms:modified xsi:type="dcterms:W3CDTF">2022-01-10T07:43:47Z</dcterms:modified>
</cp:coreProperties>
</file>