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1" r:id="rId19"/>
    <p:sldId id="275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3754164" cy="2345415"/>
          </a:xfrm>
          <a:prstGeom prst="rect">
            <a:avLst/>
          </a:prstGeom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6C63-9FC2-4659-9F73-1FAA9F977261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0614-3486-48E0-BA88-3285C6B380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8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5BDCD-908D-4FEB-8004-035D67527803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47B7-9E7F-4AFF-AB37-B84350122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8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90A5F-F920-4773-B618-913A7BEB2686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42A0-A8ED-4955-8B6F-D9077968D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28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06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2F43B-AF24-4D32-A6A2-1997F949B4B3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50F7-69EA-4B53-BB7F-8BB911FB8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B96FB-3B70-43F9-950B-61D39339617E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250F2-1BD2-473F-B444-DD0D3AB36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12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86F35-324E-4025-9CB9-48AB314378B2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6664A-3D4C-4C15-84C1-07E479EF6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8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A15EC-6CEB-4888-8048-760B80B326B9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B9DF-527F-44B6-8FA7-D9C68B38C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9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63EDE-2CD2-4B54-B7FA-E61B080F0D3D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A4C07-5474-416C-96F7-D0493108EC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0A683-421E-40AD-B3AA-7772712B07A4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4CB2A-2530-490F-98D1-7306FAD3E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28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A1E4E-1E36-4EB7-82BB-BF0F2121B0B6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4FE46-440F-4735-8E45-209126DB6F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0320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29A08-AF7D-445C-8798-78A7690B04C1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F4CC9-67A3-43CC-99DB-D7143B5A9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68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85DCF-8B3D-4716-A961-CA93E11BD517}" type="datetimeFigureOut">
              <a:rPr lang="ru-RU"/>
              <a:pPr>
                <a:defRPr/>
              </a:pPr>
              <a:t>07.01.2022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7BF3A-6A77-4D28-8946-B9551CC34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4608512"/>
          </a:xfrm>
        </p:spPr>
        <p:txBody>
          <a:bodyPr/>
          <a:lstStyle/>
          <a:p>
            <a:pPr indent="-270510">
              <a:lnSpc>
                <a:spcPct val="150000"/>
              </a:lnSpc>
              <a:spcAft>
                <a:spcPts val="1000"/>
              </a:spcAft>
            </a:pP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педагогических  технологий  на уроке литературного чтения в начальной школе как средство формирования </a:t>
            </a: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коммуникативных универсальных 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</a:t>
            </a:r>
            <a:r>
              <a:rPr lang="ru-RU" sz="2800" b="1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действий»</a:t>
            </a:r>
            <a: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81818"/>
                </a:solidFill>
                <a:latin typeface="Times New Roman"/>
                <a:ea typeface="Calibri"/>
                <a:cs typeface="Times New Roman"/>
              </a:rPr>
              <a:t>(из опыта работы с обучающимися ОВЗ)</a:t>
            </a:r>
            <a:r>
              <a:rPr lang="ru-RU" sz="4800" dirty="0">
                <a:ea typeface="Calibri"/>
                <a:cs typeface="Times New Roman"/>
              </a:rPr>
              <a:t/>
            </a:r>
            <a:br>
              <a:rPr lang="ru-RU" sz="4800" dirty="0">
                <a:ea typeface="Calibri"/>
                <a:cs typeface="Times New Roman"/>
              </a:rPr>
            </a:br>
            <a:endParaRPr lang="ru-RU" sz="6000" b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4968552" cy="913656"/>
          </a:xfrm>
          <a:solidFill>
            <a:schemeClr val="bg2"/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Подготовила учитель начальных классов МБОУ «СОШ №5» с. Садовое 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</a:rPr>
              <a:t>Маляревская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000" b="1" dirty="0" smtClean="0">
                <a:solidFill>
                  <a:srgbClr val="C00000"/>
                </a:solidFill>
              </a:rPr>
              <a:t>Инна Алексеевна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Приём </a:t>
            </a:r>
            <a:r>
              <a:rPr lang="ru-RU" b="1" dirty="0">
                <a:solidFill>
                  <a:srgbClr val="C00000"/>
                </a:solidFill>
              </a:rPr>
              <a:t>«Угадай вопрос»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Как зовут главных героев рассказа?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Кто из девочек был старше?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3.  </a:t>
            </a:r>
            <a:r>
              <a:rPr lang="ru-RU" sz="3400" b="1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Кто из девочек пошёл на кухню помогать маме</a:t>
            </a:r>
            <a:r>
              <a:rPr lang="ru-RU" sz="3400" b="1" dirty="0" smtClean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 dirty="0">
                <a:solidFill>
                  <a:srgbClr val="C0504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4. Как мама наказала Наташу?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249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>
                <a:solidFill>
                  <a:srgbClr val="C00000"/>
                </a:solidFill>
              </a:rPr>
              <a:t>Приём «Пропущенный вопрос»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11" y="1268760"/>
            <a:ext cx="7738172" cy="4857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1844824"/>
            <a:ext cx="59046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dirty="0">
                <a:solidFill>
                  <a:srgbClr val="008000"/>
                </a:solidFill>
                <a:latin typeface="Calibri"/>
                <a:cs typeface="+mn-cs"/>
              </a:rPr>
              <a:t>Чем занимались девочки 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105835"/>
            <a:ext cx="49820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8000"/>
                </a:solidFill>
                <a:latin typeface="Calibri"/>
                <a:cs typeface="+mn-cs"/>
              </a:rPr>
              <a:t>Что решила Оля?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4077072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dirty="0">
                <a:solidFill>
                  <a:srgbClr val="008000"/>
                </a:solidFill>
                <a:latin typeface="Calibri"/>
                <a:cs typeface="+mn-cs"/>
              </a:rPr>
              <a:t>Что сказала Наташа, когда Оля вернулась за ней в комнату?</a:t>
            </a:r>
          </a:p>
        </p:txBody>
      </p:sp>
    </p:spTree>
    <p:extLst>
      <p:ext uri="{BB962C8B-B14F-4D97-AF65-F5344CB8AC3E}">
        <p14:creationId xmlns:p14="http://schemas.microsoft.com/office/powerpoint/2010/main" val="22489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48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48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4800" b="1" dirty="0" smtClean="0">
                <a:solidFill>
                  <a:prstClr val="black"/>
                </a:solidFill>
                <a:ea typeface="+mn-ea"/>
                <a:cs typeface="+mn-cs"/>
              </a:rPr>
              <a:t>ШЕСТЬ </a:t>
            </a:r>
            <a:r>
              <a:rPr lang="ru-RU" sz="4800" b="1" dirty="0">
                <a:solidFill>
                  <a:prstClr val="black"/>
                </a:solidFill>
                <a:ea typeface="+mn-ea"/>
                <a:cs typeface="+mn-cs"/>
              </a:rPr>
              <a:t>ШЛЯП МЫШЛЕНИЯ</a:t>
            </a:r>
            <a:br>
              <a:rPr lang="ru-RU" sz="48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4" name="Picture 2" descr="http://fs.nashaucheba.ru/tw_files2/urls_3/1363/d-1362780/img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547664" y="1340768"/>
            <a:ext cx="6034617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Приём </a:t>
            </a:r>
            <a: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«Шесть шляп»</a:t>
            </a:r>
            <a:br>
              <a:rPr lang="ru-RU" sz="3200" b="1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чувства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Что вы чувствуете по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отношению к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герою?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(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оптимизм) </a:t>
            </a:r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– Что хорошего можно </a:t>
            </a:r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взять</a:t>
            </a:r>
            <a:endParaRPr lang="ru-RU" sz="2800" b="1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из произведения </a:t>
            </a:r>
            <a:r>
              <a:rPr lang="ru-RU" sz="2800" b="1" dirty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себя</a:t>
            </a:r>
            <a:r>
              <a:rPr lang="ru-RU" sz="1800" b="1" dirty="0">
                <a:solidFill>
                  <a:srgbClr val="F79646">
                    <a:lumMod val="50000"/>
                  </a:srgbClr>
                </a:solidFill>
              </a:rPr>
              <a:t>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           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(критик) - Что плохого в поступках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героев?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 smtClean="0">
                <a:solidFill>
                  <a:prstClr val="black"/>
                </a:solidFill>
              </a:rPr>
              <a:t>                    (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обобщение) -  </a:t>
            </a: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Дайте совет герою или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ru-RU" sz="2800" b="1" dirty="0">
                <a:solidFill>
                  <a:srgbClr val="4F81B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читателю.  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(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учёный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- Чему следует поучиться у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8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              героя</a:t>
            </a:r>
            <a:r>
              <a:rPr lang="ru-RU" sz="1800" dirty="0">
                <a:solidFill>
                  <a:prstClr val="black">
                    <a:lumMod val="95000"/>
                    <a:lumOff val="5000"/>
                  </a:prstClr>
                </a:solidFill>
              </a:rPr>
              <a:t>.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(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творчество)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Продолжите рассказ.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l="72988" t="54296" b="22165"/>
          <a:stretch>
            <a:fillRect/>
          </a:stretch>
        </p:blipFill>
        <p:spPr bwMode="auto">
          <a:xfrm>
            <a:off x="179512" y="914400"/>
            <a:ext cx="99059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Рисунок 4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l="70115" t="20619" r="1916" b="56701"/>
          <a:stretch>
            <a:fillRect/>
          </a:stretch>
        </p:blipFill>
        <p:spPr bwMode="auto">
          <a:xfrm>
            <a:off x="179511" y="1828800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5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t="21306" r="68008" b="56185"/>
          <a:stretch>
            <a:fillRect/>
          </a:stretch>
        </p:blipFill>
        <p:spPr bwMode="auto">
          <a:xfrm>
            <a:off x="179511" y="2813137"/>
            <a:ext cx="990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l="34291" r="36782" b="74227"/>
          <a:stretch>
            <a:fillRect/>
          </a:stretch>
        </p:blipFill>
        <p:spPr bwMode="auto">
          <a:xfrm>
            <a:off x="172175" y="3727537"/>
            <a:ext cx="99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Рисунок 7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t="53780" r="69923" b="26804"/>
          <a:stretch>
            <a:fillRect/>
          </a:stretch>
        </p:blipFill>
        <p:spPr bwMode="auto">
          <a:xfrm>
            <a:off x="172175" y="4794337"/>
            <a:ext cx="990599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Рисунок 8" descr="http://justonehat.files.wordpress.com/2011/10/thinking-hats.jpg"/>
          <p:cNvPicPr/>
          <p:nvPr/>
        </p:nvPicPr>
        <p:blipFill>
          <a:blip r:embed="rId2" cstate="print">
            <a:lum bright="-10000" contrast="10000"/>
          </a:blip>
          <a:srcRect l="34291" t="73883" r="36015" b="5155"/>
          <a:stretch>
            <a:fillRect/>
          </a:stretch>
        </p:blipFill>
        <p:spPr bwMode="auto">
          <a:xfrm>
            <a:off x="170933" y="5631953"/>
            <a:ext cx="99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0628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cap="small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cap="small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cap="small" dirty="0" smtClean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</a:t>
            </a:r>
            <a:r>
              <a:rPr lang="ru-RU" sz="3600" b="1" cap="small" dirty="0">
                <a:solidFill>
                  <a:srgbClr val="B32C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материала</a:t>
            </a:r>
            <a:r>
              <a:rPr lang="ru-RU" sz="3000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ru-RU" sz="3000" cap="small" dirty="0">
                <a:solidFill>
                  <a:srgbClr val="575F6D"/>
                </a:solidFill>
                <a:latin typeface="Century Schoolbook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91264" cy="4929411"/>
          </a:xfrm>
        </p:spPr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прием «Закончи произведение» (сказку, басню, рассказ)</a:t>
            </a: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  <a:t>Например: </a:t>
            </a:r>
            <a:r>
              <a:rPr lang="ru-RU" sz="31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Л.Н. Толстой написал  мудрую </a:t>
            </a:r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  <a:t>басню. </a:t>
            </a: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  <a:t>Прочитайте ее и придумайте свою концовку. </a:t>
            </a: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3100" dirty="0">
                <a:solidFill>
                  <a:prstClr val="black"/>
                </a:solidFill>
                <a:latin typeface="Times New Roman"/>
                <a:ea typeface="Times New Roman"/>
              </a:rPr>
              <a:t>А потом узнаете концовку, которую придумал писатель.</a:t>
            </a:r>
            <a:endParaRPr lang="ru-RU" sz="3100" dirty="0">
              <a:solidFill>
                <a:prstClr val="black"/>
              </a:solidFill>
              <a:latin typeface="Century School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350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Игровые моменты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Игра «Волшебные ларцы».</a:t>
            </a:r>
            <a:endParaRPr lang="ru-RU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		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Вот волшебные ларцы,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		Середины нет, увы…</a:t>
            </a:r>
            <a:endParaRPr lang="ru-RU" b="1" dirty="0"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		 Ее придумаете вы.</a:t>
            </a:r>
            <a:endParaRPr lang="ru-RU" b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84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Игровой </a:t>
            </a:r>
            <a:r>
              <a:rPr lang="ru-RU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приём «Фантазёры»</a:t>
            </a:r>
            <a:r>
              <a:rPr lang="ru-RU" b="1" dirty="0">
                <a:solidFill>
                  <a:srgbClr val="000099"/>
                </a:solidFill>
                <a:ea typeface="Calibri"/>
                <a:cs typeface="Times New Roman"/>
              </a:rPr>
              <a:t/>
            </a:r>
            <a:br>
              <a:rPr lang="ru-RU" b="1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6600"/>
                </a:solidFill>
                <a:latin typeface="Times New Roman"/>
                <a:ea typeface="Times New Roman"/>
                <a:cs typeface="Times New Roman"/>
              </a:rPr>
              <a:t>Придумай сказку по вопросам:</a:t>
            </a:r>
            <a:endParaRPr lang="ru-RU" sz="2800" b="1" dirty="0">
              <a:solidFill>
                <a:srgbClr val="006600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Кто это был?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Как выглядел?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Куда пошел?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Кого встретил?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ему сказали?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он ответил?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Что ему сделали?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Какова была его реакция?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Чем вся история закончилась?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– Вывод или мораль.</a:t>
            </a:r>
            <a:endParaRPr lang="ru-RU" sz="28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102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b="1" i="1" dirty="0" smtClean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Игровой </a:t>
            </a:r>
            <a:r>
              <a:rPr lang="ru-RU" sz="3200" b="1" i="1" dirty="0">
                <a:solidFill>
                  <a:srgbClr val="000099"/>
                </a:solidFill>
                <a:latin typeface="Times New Roman"/>
                <a:ea typeface="Times New Roman"/>
                <a:cs typeface="Times New Roman"/>
              </a:rPr>
              <a:t>приём  «Собери стихотворение»</a:t>
            </a:r>
            <a:r>
              <a:rPr lang="ru-RU" sz="3200" b="1" dirty="0">
                <a:solidFill>
                  <a:srgbClr val="000099"/>
                </a:solidFill>
                <a:ea typeface="Calibri"/>
                <a:cs typeface="Times New Roman"/>
              </a:rPr>
              <a:t/>
            </a:r>
            <a:br>
              <a:rPr lang="ru-RU" sz="3200" b="1" dirty="0">
                <a:solidFill>
                  <a:srgbClr val="000099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i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Расставь строки в стихотворении в нужном порядке.</a:t>
            </a:r>
            <a:endParaRPr lang="ru-RU" sz="2400" i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	В косматой его бороде.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	Трещит по замерзлой воде.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	Идет, по деревьям, шагает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		И яркое солнце играет.</a:t>
            </a:r>
            <a:endParaRPr lang="ru-RU" sz="2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0" lv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					Н.А. Некрасов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10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Заключение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91264" cy="4641379"/>
          </a:xfrm>
        </p:spPr>
        <p:txBody>
          <a:bodyPr/>
          <a:lstStyle/>
          <a:p>
            <a:pPr marL="0" lvl="0" indent="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использование игровых технологий на уроках литературного чтения у детей с ЗПР</a:t>
            </a:r>
          </a:p>
          <a:p>
            <a:pPr marL="0" lvl="0" indent="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 формированию коммуникативных универсальных учебных действий. </a:t>
            </a:r>
          </a:p>
          <a:p>
            <a:pPr marL="0" lvl="0" indent="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урок ориентирует учащихся на получение определенной информации, ее оценку, ее передачу другому человеку различными способами, </a:t>
            </a:r>
          </a:p>
          <a:p>
            <a:pPr marL="0" lvl="0" indent="0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полученной информацией с другим учеником или группой учащихся.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267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s://lifeo.ru/wp-content/uploads/gifki-spasibo-za-vnimaniye-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928992" cy="64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06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720080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600" b="1" i="1" u="sng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Коммуникативные действия обеспечивают</a:t>
            </a:r>
            <a:r>
              <a:rPr lang="ru-RU" sz="36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и сознательную ориентацию учащихся на позиции других людей (прежде всего, партнера по общению или деятельности);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 слушать и вступать в диалог;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участвовать в коллективном обсуждении проблем;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интегрироваться в группу сверстников и строить продуктивное взаимодействие и сотрудничество со сверстниками и взрослыми.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2004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ru-RU" sz="3200" b="1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  <a:t>Виды коммуникативных действий:</a:t>
            </a:r>
            <a:br>
              <a:rPr lang="ru-RU" sz="3200" b="1" dirty="0">
                <a:solidFill>
                  <a:srgbClr val="C00000"/>
                </a:solidFill>
                <a:latin typeface="Arial Black" pitchFamily="34" charset="0"/>
                <a:ea typeface="+mn-ea"/>
                <a:cs typeface="+mn-cs"/>
              </a:rPr>
            </a:br>
            <a:endParaRPr lang="ru-RU" sz="4800" dirty="0" smtClean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139035" cy="1008112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32C16"/>
            </a:solidFill>
            <a:prstDash val="solid"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2195736" y="4809933"/>
            <a:ext cx="6840760" cy="1355371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32C16"/>
            </a:solidFill>
            <a:prstDash val="solid"/>
          </a:ln>
          <a:effectLst/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умение   </a:t>
            </a:r>
            <a:r>
              <a:rPr kumimoji="0" lang="ru-RU" sz="24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выражать свои мысли в </a:t>
            </a:r>
            <a:endParaRPr kumimoji="0" lang="ru-RU" sz="2400" b="1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  соответствии с задачами и условиями</a:t>
            </a:r>
          </a:p>
          <a:p>
            <a:pPr marL="0" marR="0" lvl="0" indent="0" defTabSz="91440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     коммуникации</a:t>
            </a:r>
            <a:endParaRPr kumimoji="0" lang="ru-RU" sz="24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3071585"/>
            <a:ext cx="4608510" cy="6397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32C16"/>
            </a:solidFill>
            <a:prstDash val="solid"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3933056"/>
            <a:ext cx="5760638" cy="6397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32C16"/>
            </a:solidFill>
            <a:prstDash val="solid"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36930"/>
            <a:ext cx="4248471" cy="639763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solidFill>
              <a:srgbClr val="B32C16"/>
            </a:solidFill>
            <a:prstDash val="soli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ru-RU" sz="32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ФГОС для детей с ОВЗ</a:t>
            </a:r>
            <a:r>
              <a:rPr lang="ru-RU" sz="2700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ru-RU" sz="2700" cap="small" dirty="0">
                <a:solidFill>
                  <a:srgbClr val="575F6D"/>
                </a:solidFill>
                <a:latin typeface="Century Schoolbook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государственные </a:t>
            </a:r>
          </a:p>
          <a:p>
            <a:pPr marL="0" lvl="0" indent="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образовательные стандарты </a:t>
            </a:r>
          </a:p>
          <a:p>
            <a:pPr marL="0" lvl="0" indent="0" algn="ctr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с ОВЗ рассматриваются</a:t>
            </a:r>
          </a:p>
          <a:p>
            <a:pPr marL="0" lvl="0" indent="0" algn="just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неотъемлемая часть федеральных государственных стандартов общего образования. Такой подход согласуется с Декларацией ООН о правах ребёнка и Конституцией РФ, гарантирующей всем детям право на обязательное и бесплатное среднее образование</a:t>
            </a:r>
            <a:endParaRPr lang="ru-RU" dirty="0"/>
          </a:p>
        </p:txBody>
      </p:sp>
      <p:pic>
        <p:nvPicPr>
          <p:cNvPr id="4" name="Picture 7" descr="C:\Users\1\Desktop\19171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9432">
            <a:off x="509163" y="1153862"/>
            <a:ext cx="93259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1\Desktop\10891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401">
            <a:off x="6930339" y="1153586"/>
            <a:ext cx="1039812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Users\1\Desktop\81227_html_m72b9a6c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194934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47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образовательные технологии, применяемые при работе с детьми с ЗПР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98" y="1412776"/>
            <a:ext cx="807180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23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 Игровые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словам 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Йо́хан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Хёйзинга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нидерландский философ, историк, исследователь культуры, профессор) 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человеческая культура возникла и развертывается в игре, как игра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наряду с трудом и ученьем - один из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видов деятельности человека, удивительный феномен нашего существования</a:t>
            </a:r>
            <a:endParaRPr lang="ru-RU" sz="2800" dirty="0">
              <a:solidFill>
                <a:srgbClr val="575F6D">
                  <a:lumMod val="60000"/>
                  <a:lumOff val="4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None/>
            </a:pPr>
            <a:endParaRPr lang="ru-RU" sz="2400" dirty="0">
              <a:solidFill>
                <a:prstClr val="black"/>
              </a:solidFill>
              <a:latin typeface="Century Schoolbook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939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736304"/>
          </a:xfrm>
        </p:spPr>
        <p:txBody>
          <a:bodyPr/>
          <a:lstStyle/>
          <a:p>
            <a:pPr lvl="0"/>
            <a:r>
              <a:rPr lang="ru-RU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Использование игр и игровых приемов на уроках литературного чтения </a:t>
            </a:r>
            <a: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6000" dirty="0">
                <a:solidFill>
                  <a:srgbClr val="C0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389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sz="4000" b="1" cap="small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Организационный </a:t>
            </a:r>
            <a:r>
              <a:rPr lang="ru-RU" sz="4000" b="1" cap="sm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этап</a:t>
            </a:r>
            <a:r>
              <a:rPr lang="ru-RU" sz="4000" cap="small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700" cap="small" dirty="0">
                <a:solidFill>
                  <a:srgbClr val="575F6D"/>
                </a:solidFill>
                <a:latin typeface="Century Schoolbook"/>
              </a:rPr>
              <a:t/>
            </a:r>
            <a:br>
              <a:rPr lang="ru-RU" sz="2700" cap="small" dirty="0">
                <a:solidFill>
                  <a:srgbClr val="575F6D"/>
                </a:solidFill>
                <a:latin typeface="Century Schoolbook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0" lvl="0" indent="-68580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</a:pPr>
            <a:r>
              <a:rPr lang="ru-RU" sz="4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загадки </a:t>
            </a:r>
          </a:p>
          <a:p>
            <a:pPr marL="685800" lvl="0" indent="-68580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 pitchFamily="2" charset="2"/>
              <a:buChar char="v"/>
            </a:pPr>
            <a:r>
              <a:rPr lang="ru-RU" sz="4800" b="1" i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ребусы </a:t>
            </a:r>
            <a:r>
              <a:rPr lang="ru-RU" sz="4800" b="1" dirty="0">
                <a:solidFill>
                  <a:srgbClr val="000099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4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16832"/>
            <a:ext cx="3938718" cy="265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8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cap="small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Этап проверки домашнего задания: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4400" b="1" i="1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«Викторина»</a:t>
            </a:r>
            <a:r>
              <a:rPr lang="ru-RU" sz="4400" b="1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4400" b="1" dirty="0">
              <a:solidFill>
                <a:srgbClr val="7598D9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0" indent="-274320" fontAlgn="auto">
              <a:spcBef>
                <a:spcPts val="600"/>
              </a:spcBef>
              <a:spcAft>
                <a:spcPts val="0"/>
              </a:spcAft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4400" b="1" i="1" dirty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Игра в паре «Задай вопрос соседу</a:t>
            </a:r>
            <a:r>
              <a:rPr lang="ru-RU" sz="4400" b="1" i="1" dirty="0" smtClean="0">
                <a:solidFill>
                  <a:srgbClr val="7598D9">
                    <a:lumMod val="50000"/>
                  </a:srgb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                       </a:t>
            </a:r>
            <a:endParaRPr lang="ru-RU" sz="4400" b="1" i="1" dirty="0">
              <a:solidFill>
                <a:srgbClr val="7598D9">
                  <a:lumMod val="50000"/>
                </a:srgb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068960"/>
            <a:ext cx="367240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487fc70ed3e3f191e5777d96b408e2073b6556d"/>
</p:tagLst>
</file>

<file path=ppt/theme/theme1.xml><?xml version="1.0" encoding="utf-8"?>
<a:theme xmlns:a="http://schemas.openxmlformats.org/drawingml/2006/main" name="Книг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Книга</Template>
  <TotalTime>251</TotalTime>
  <Words>469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Книга</vt:lpstr>
      <vt:lpstr> Использование игровых педагогических  технологий  на уроке литературного чтения в начальной школе как средство формирования коммуникативных универсальных учебных действий» (из опыта работы с обучающимися ОВЗ) </vt:lpstr>
      <vt:lpstr>Коммуникативные действия обеспечивают: </vt:lpstr>
      <vt:lpstr>Виды коммуникативных действий: </vt:lpstr>
      <vt:lpstr>Специальные ФГОС для детей с ОВЗ </vt:lpstr>
      <vt:lpstr>Современные образовательные технологии, применяемые при работе с детьми с ЗПР</vt:lpstr>
      <vt:lpstr> Игровые технологии</vt:lpstr>
      <vt:lpstr>Использование игр и игровых приемов на уроках литературного чтения  </vt:lpstr>
      <vt:lpstr> Организационный этап: </vt:lpstr>
      <vt:lpstr>Этап проверки домашнего задания:</vt:lpstr>
      <vt:lpstr> Приём «Угадай вопрос» </vt:lpstr>
      <vt:lpstr>Приём «Пропущенный вопрос»</vt:lpstr>
      <vt:lpstr> ШЕСТЬ ШЛЯП МЫШЛЕНИЯ </vt:lpstr>
      <vt:lpstr> Приём «Шесть шляп» </vt:lpstr>
      <vt:lpstr> Объяснение нового материала </vt:lpstr>
      <vt:lpstr>Игровые моменты</vt:lpstr>
      <vt:lpstr> Игровой приём «Фантазёры» </vt:lpstr>
      <vt:lpstr> Игровой приём  «Собери стихотворение» 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«Литературное чтение»</dc:title>
  <dc:creator>Маляревская Инна Алексеевна</dc:creator>
  <cp:lastModifiedBy>Инна</cp:lastModifiedBy>
  <cp:revision>21</cp:revision>
  <dcterms:created xsi:type="dcterms:W3CDTF">2014-11-15T20:52:05Z</dcterms:created>
  <dcterms:modified xsi:type="dcterms:W3CDTF">2022-01-07T15:12:04Z</dcterms:modified>
</cp:coreProperties>
</file>