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7" r:id="rId3"/>
    <p:sldId id="257" r:id="rId4"/>
    <p:sldId id="261" r:id="rId5"/>
    <p:sldId id="260" r:id="rId6"/>
    <p:sldId id="259" r:id="rId7"/>
    <p:sldId id="258" r:id="rId8"/>
    <p:sldId id="262" r:id="rId9"/>
    <p:sldId id="263" r:id="rId10"/>
    <p:sldId id="275" r:id="rId11"/>
    <p:sldId id="264" r:id="rId12"/>
    <p:sldId id="265" r:id="rId13"/>
    <p:sldId id="267" r:id="rId14"/>
    <p:sldId id="269" r:id="rId15"/>
    <p:sldId id="268" r:id="rId16"/>
    <p:sldId id="270" r:id="rId17"/>
    <p:sldId id="294" r:id="rId18"/>
    <p:sldId id="272" r:id="rId19"/>
    <p:sldId id="293" r:id="rId20"/>
    <p:sldId id="279" r:id="rId21"/>
    <p:sldId id="283" r:id="rId22"/>
    <p:sldId id="277" r:id="rId23"/>
    <p:sldId id="280" r:id="rId24"/>
    <p:sldId id="281" r:id="rId25"/>
    <p:sldId id="295" r:id="rId26"/>
    <p:sldId id="296" r:id="rId27"/>
    <p:sldId id="286" r:id="rId28"/>
    <p:sldId id="290" r:id="rId29"/>
    <p:sldId id="287" r:id="rId30"/>
    <p:sldId id="288" r:id="rId31"/>
    <p:sldId id="291" r:id="rId32"/>
    <p:sldId id="298" r:id="rId33"/>
    <p:sldId id="29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108" d="100"/>
          <a:sy n="108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9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2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7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1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5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9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2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5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%3A%2F%2Fmoscowwalks.ru%2F2016%2F02%2F04%2Fmoskva-apollinarii-vasnetsov%2F&amp;psig=AOvVaw08dG-LjCZKl_eIu7g0AaKz&amp;ust=1641298575147000&amp;source=images&amp;cd=vfe&amp;ved=0CAsQjRxqFwoTCNivv-jHlfUCFQAAAAAdAAAAABAK" TargetMode="External"/><Relationship Id="rId2" Type="http://schemas.openxmlformats.org/officeDocument/2006/relationships/hyperlink" Target="https://www.google.com/url?sa=i&amp;url=https%3A%2F%2Fmoscowchronology.ru%2F&amp;psig=AOvVaw08dG-LjCZKl_eIu7g0AaKz&amp;ust=1641298575147000&amp;source=images&amp;cd=vfe&amp;ved=0CAsQjRxqFwoTCNivv-jHlfUCFQAAAAAdAAAAABAD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url?sa=i&amp;url=http%3A%2F%2Fwww.istorya.ru%2Farticles%2Frus%2Fmoskva.html&amp;psig=AOvVaw08dG-LjCZKl_eIu7g0AaKz&amp;ust=1641298575147000&amp;source=images&amp;cd=vfe&amp;ved=0CAsQjRxqFwoTCNivv-jHlfUCFQAAAAAdAAAAABAv" TargetMode="External"/><Relationship Id="rId4" Type="http://schemas.openxmlformats.org/officeDocument/2006/relationships/hyperlink" Target="https://www.google.com/url?sa=i&amp;url=https%3A%2F%2Fmoscowchronology.ru%2FVasnecov_Moskovskiy_Kreml_pri_Ivane_Kalite.html&amp;psig=AOvVaw08dG-LjCZKl_eIu7g0AaKz&amp;ust=1641298575147000&amp;source=images&amp;cd=vfe&amp;ved=0CAsQjRxqFwoTCNivv-jHlfUCFQAAAAAdAAAAABAQ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lifeglobe.net%2Fblogs%2Fdetails%3Fid%3D214&amp;psig=AOvVaw2YpSqp2RTo2kHDFG5Cysfj&amp;ust=1641299187738000&amp;source=images&amp;cd=vfe&amp;ved=0CAsQjRxqFwoTCPDq4JXKlfUCFQAAAAAdAAAAABAD" TargetMode="External"/><Relationship Id="rId2" Type="http://schemas.openxmlformats.org/officeDocument/2006/relationships/hyperlink" Target="https://www.google.com/url?sa=i&amp;url=https%3A%2F%2Fway2day.com%2Farticle%2Fspasskaya-bashnya-moskovskogo-kremlya.html&amp;psig=AOvVaw3V9BkW6GkMJ1DC7CRRIX6V&amp;ust=1641298846942000&amp;source=images&amp;cd=vfe&amp;ved=0CAsQjRxqFwoTCOjcmZ_JlfUCFQAAAAAdAAAAABAW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url?sa=i&amp;url=https%3A%2F%2Fazboguide.com%2Fmoscow%2Fplaces%2F62476%2F&amp;psig=AOvVaw2YbnCD4cl8NkXNNe4c15wN&amp;ust=1641299238903000&amp;source=images&amp;cd=vfe&amp;ved=0CAsQjRxqFwoTCPD7sLHKlfUCFQAAAAAdAAAAABA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окружающему миру в 1 классе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Москва – столица России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8552" y="4941168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высшей категории МБОУ «Гимназия № 44» г. Курска</a:t>
            </a:r>
          </a:p>
          <a:p>
            <a:pPr algn="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Пронина Татьяна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75265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98072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автором слов гимна России? </a:t>
            </a:r>
          </a:p>
        </p:txBody>
      </p:sp>
    </p:spTree>
    <p:extLst>
      <p:ext uri="{BB962C8B-B14F-4D97-AF65-F5344CB8AC3E}">
        <p14:creationId xmlns:p14="http://schemas.microsoft.com/office/powerpoint/2010/main" val="65214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1147 году на берегах реки, около дремучего бора родился город - Москва.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79" name="Picture 7" descr="0b1e3a2407215224df33022d0a03fb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643" y="0"/>
            <a:ext cx="106704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39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8104" y="-82302"/>
            <a:ext cx="9144000" cy="1417638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Князь Юрий Долгорукий </a:t>
            </a:r>
            <a:b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0b2081a6d0daa000f41131e3072a4c3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5"/>
          <a:stretch/>
        </p:blipFill>
        <p:spPr bwMode="auto">
          <a:xfrm>
            <a:off x="2094508" y="836712"/>
            <a:ext cx="4395192" cy="5757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49123647_appo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54" y="-194965"/>
            <a:ext cx="9403954" cy="705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9" name="Picture 17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869" y="-1"/>
            <a:ext cx="9498869" cy="724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Картинка 3 из 1207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116632"/>
            <a:ext cx="2088232" cy="2705210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istedu.ru/mirror/_hist/lesson-history.narod.ru/photogallery/rus14-15/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46342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/>
              <a:t>&amp;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52" name="Picture 4" descr="1282102369_doseng_org_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52376" y="167482"/>
            <a:ext cx="44090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башня Кремля – Спасская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0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artlebedev.ru/kovodstvo/business-lynch/files/E/7/E786D0B8-647E-4B85-9865-4134CE25414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2520" cy="694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урант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4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rteria.ucoz.ru/_ph/13/2/530898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iptotrip.ru/files/articlepictures/1286.jpg?13196241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2"/>
          <a:stretch/>
        </p:blipFill>
        <p:spPr bwMode="auto">
          <a:xfrm>
            <a:off x="-1" y="0"/>
            <a:ext cx="9528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-180528" y="1340768"/>
            <a:ext cx="3960440" cy="55172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908720"/>
            <a:ext cx="4248472" cy="594928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lo495.ru/uploads/files/middle/middle_23087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-22076"/>
            <a:ext cx="9242778" cy="68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6768752" cy="50056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правильный ответ»</a:t>
            </a:r>
          </a:p>
        </p:txBody>
      </p:sp>
    </p:spTree>
    <p:extLst>
      <p:ext uri="{BB962C8B-B14F-4D97-AF65-F5344CB8AC3E}">
        <p14:creationId xmlns:p14="http://schemas.microsoft.com/office/powerpoint/2010/main" val="2391341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aoinform.ru/images/foto_news/2007/706-08/tsar_kolo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36" y="-243408"/>
            <a:ext cx="5154031" cy="73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8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051.radikal.ru/1005/78/1c5614e539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9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feglobe.net/media/entry/472/2817506_larg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14635" r="11085"/>
          <a:stretch/>
        </p:blipFill>
        <p:spPr bwMode="auto">
          <a:xfrm>
            <a:off x="-892428" y="-99392"/>
            <a:ext cx="10036428" cy="730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vgavan.ru/_fr/21/8851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450" y="-99393"/>
            <a:ext cx="10356061" cy="81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tourister.ru/files/3/0/4/7/7/4/3/clones/650_600_fix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5126"/>
            <a:ext cx="9717329" cy="729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0.liveinternet.ru/images/attach/b/4/103/622/103622036_large_4690170_kruspen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141" y="-243408"/>
            <a:ext cx="1078771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.aucland.ru/market-photos/374/0d002f5af68GfB0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85" y="-99393"/>
            <a:ext cx="9830002" cy="776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llo495.ru/uploads/files/middle/middle_230879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-22076"/>
            <a:ext cx="9242778" cy="68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-2008-03.photosight.ru/12/258879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2828"/>
            <a:ext cx="9758632" cy="69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club.foto.ru/gallery/images/preview/2009/11/17/146823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978" y="-99394"/>
            <a:ext cx="10621552" cy="70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ikatver.ru/assets/images/Hram-Hrista-Spasite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9365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Хлеб и соль для счастья в доме. Заговоры и ритуалы | маг Марианна | Яндекс  Дзен">
            <a:extLst>
              <a:ext uri="{FF2B5EF4-FFF2-40B4-BE49-F238E27FC236}">
                <a16:creationId xmlns:a16="http://schemas.microsoft.com/office/drawing/2014/main" id="{55BC5C10-F2D9-4425-86F8-7739C38AF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" b="2750"/>
          <a:stretch/>
        </p:blipFill>
        <p:spPr bwMode="auto">
          <a:xfrm>
            <a:off x="0" y="-194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бинет 14\Pictures\2014-04-15\Scan1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595" t="19042" r="12344" b="43855"/>
          <a:stretch>
            <a:fillRect/>
          </a:stretch>
        </p:blipFill>
        <p:spPr bwMode="auto">
          <a:xfrm>
            <a:off x="496884" y="721879"/>
            <a:ext cx="8269999" cy="58579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6884" y="721879"/>
            <a:ext cx="1571636" cy="2857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allo495.ru/uploads/files/middle/middle_23087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r="26967" b="5660"/>
          <a:stretch>
            <a:fillRect/>
          </a:stretch>
        </p:blipFill>
        <p:spPr bwMode="auto">
          <a:xfrm>
            <a:off x="1139826" y="1221945"/>
            <a:ext cx="2500330" cy="443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884" y="5865415"/>
            <a:ext cx="443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Колокольня Ивана Великого</a:t>
            </a:r>
          </a:p>
        </p:txBody>
      </p:sp>
      <p:pic>
        <p:nvPicPr>
          <p:cNvPr id="6" name="Picture 4" descr="1282102369_doseng_org_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5" t="6023" r="43594" b="20189"/>
          <a:stretch>
            <a:fillRect/>
          </a:stretch>
        </p:blipFill>
        <p:spPr bwMode="auto">
          <a:xfrm>
            <a:off x="5568982" y="936193"/>
            <a:ext cx="2357454" cy="47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7544" y="5865415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Спасская башня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тетради. Стр. 34 № 1.</a:t>
            </a:r>
          </a:p>
        </p:txBody>
      </p:sp>
    </p:spTree>
    <p:extLst>
      <p:ext uri="{BB962C8B-B14F-4D97-AF65-F5344CB8AC3E}">
        <p14:creationId xmlns:p14="http://schemas.microsoft.com/office/powerpoint/2010/main" val="21685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бинет 14\Pictures\2014-04-15\Scan1.JPG"/>
          <p:cNvPicPr>
            <a:picLocks noChangeAspect="1" noChangeArrowheads="1"/>
          </p:cNvPicPr>
          <p:nvPr/>
        </p:nvPicPr>
        <p:blipFill rotWithShape="1">
          <a:blip r:embed="rId2">
            <a:lum brigh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198" t="67509" r="16466" b="18393"/>
          <a:stretch/>
        </p:blipFill>
        <p:spPr bwMode="auto">
          <a:xfrm>
            <a:off x="371922" y="1412776"/>
            <a:ext cx="8387332" cy="2808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тетради. Стр. 34 № 1.</a:t>
            </a:r>
          </a:p>
        </p:txBody>
      </p:sp>
      <p:pic>
        <p:nvPicPr>
          <p:cNvPr id="2" name="Picture 2" descr="http://www.be-by.ru/_ph/6/2/17789907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2" t="15512" r="12444" b="22995"/>
          <a:stretch/>
        </p:blipFill>
        <p:spPr bwMode="auto">
          <a:xfrm rot="2014177">
            <a:off x="1504945" y="1796127"/>
            <a:ext cx="1637703" cy="18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il-fingers.com/coloring/images/clock-655.gif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2519" r="3215" b="23470"/>
          <a:stretch/>
        </p:blipFill>
        <p:spPr bwMode="auto">
          <a:xfrm>
            <a:off x="5724128" y="1861164"/>
            <a:ext cx="1881784" cy="19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0.liveinternet.ru/images/attach/c/1/61/954/61954373_1280088852_430aec6ef2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48" y="156492"/>
            <a:ext cx="7249019" cy="65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620688"/>
            <a:ext cx="4536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 воле князя  ________ Донского   деревянные стены заменили мощными стенами из   __________  кирпича   с   высокими башнями. С тех пор стали называть  Москву    </a:t>
            </a:r>
          </a:p>
          <a:p>
            <a:pPr algn="just"/>
            <a:r>
              <a:rPr lang="ru-RU" sz="32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__________.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258" y="315654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Дмитрия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257" y="489666"/>
            <a:ext cx="237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златоглавой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258" y="1672387"/>
            <a:ext cx="170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красного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258" y="510357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Спасской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257" y="2071103"/>
            <a:ext cx="2088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Хлеб и соль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258" y="357057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белого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258" y="5527296"/>
            <a:ext cx="260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белокаменной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210" y="3884922"/>
            <a:ext cx="260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краснозвонной</a:t>
            </a:r>
            <a:endParaRPr lang="ru-RU" sz="3200" dirty="0">
              <a:solidFill>
                <a:srgbClr val="1F497D">
                  <a:lumMod val="50000"/>
                </a:srgb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257" y="4303160"/>
            <a:ext cx="18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куранты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258" y="1349122"/>
            <a:ext cx="237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Золоченые</a:t>
            </a: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258" y="467644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церквей, соборов</a:t>
            </a: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258" y="914896"/>
            <a:ext cx="1147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хлебу</a:t>
            </a: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258" y="2432404"/>
            <a:ext cx="310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открытой, щедрой</a:t>
            </a: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258" y="42766"/>
            <a:ext cx="260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хлебосольной</a:t>
            </a:r>
          </a:p>
        </p:txBody>
      </p:sp>
    </p:spTree>
    <p:extLst>
      <p:ext uri="{BB962C8B-B14F-4D97-AF65-F5344CB8AC3E}">
        <p14:creationId xmlns:p14="http://schemas.microsoft.com/office/powerpoint/2010/main" val="56600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6901 -0.3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7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67448 -0.22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5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57535 -0.222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67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1/61/954/61954373_1280088852_430aec6ef2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48" y="156492"/>
            <a:ext cx="7249019" cy="65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508800"/>
            <a:ext cx="52565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 велению князя   Ивана  по- строили новые стены из ______ кирпича со сторожевыми башнями. На главной, _______, башне установили часы _______. До сих пор их «красный» , то есть красивый звон можно услышать по радио. А как красиво звонят колокола! Поэтому Москву называют   </a:t>
            </a:r>
          </a:p>
          <a:p>
            <a:pPr algn="just"/>
            <a:r>
              <a:rPr lang="ru-RU" sz="32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___________.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7257" y="489666"/>
            <a:ext cx="237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златоглавой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7258" y="1672387"/>
            <a:ext cx="170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красного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7258" y="510357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Спасской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7257" y="2071103"/>
            <a:ext cx="2088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Хлеб и соль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0210" y="3884922"/>
            <a:ext cx="260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краснозвонной</a:t>
            </a:r>
            <a:endParaRPr lang="ru-RU" sz="3200" dirty="0">
              <a:solidFill>
                <a:srgbClr val="1F497D">
                  <a:lumMod val="50000"/>
                </a:srgb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7257" y="4303160"/>
            <a:ext cx="18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куранты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7258" y="1349122"/>
            <a:ext cx="237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Золоченые</a:t>
            </a: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258" y="467644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церквей, соборов</a:t>
            </a: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258" y="914896"/>
            <a:ext cx="1147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хлебу</a:t>
            </a: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7258" y="2432404"/>
            <a:ext cx="310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открытой, щедрой</a:t>
            </a: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258" y="42766"/>
            <a:ext cx="260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хлебосольной</a:t>
            </a:r>
          </a:p>
        </p:txBody>
      </p:sp>
    </p:spTree>
    <p:extLst>
      <p:ext uri="{BB962C8B-B14F-4D97-AF65-F5344CB8AC3E}">
        <p14:creationId xmlns:p14="http://schemas.microsoft.com/office/powerpoint/2010/main" val="8311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77413 -0.1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7375 -0.454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75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35156 -0.2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48055 0.216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2" grpId="0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1/61/954/61954373_1280088852_430aec6ef2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48" y="156492"/>
            <a:ext cx="7249019" cy="65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694117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Издревле </a:t>
            </a:r>
            <a:r>
              <a:rPr lang="ru-RU" sz="3200" dirty="0">
                <a:solidFill>
                  <a:prstClr val="black"/>
                </a:solidFill>
                <a:latin typeface="Monotype Corsiva" panose="03010101010201010101" pitchFamily="66" charset="0"/>
              </a:rPr>
              <a:t>в Москве находилось много _______________и часовен.</a:t>
            </a:r>
            <a:r>
              <a:rPr lang="ru-RU" sz="3200" dirty="0">
                <a:solidFill>
                  <a:prstClr val="black"/>
                </a:solidFill>
              </a:rPr>
              <a:t>  </a:t>
            </a:r>
            <a:r>
              <a:rPr lang="ru-RU" sz="3200" dirty="0">
                <a:solidFill>
                  <a:prstClr val="black"/>
                </a:solidFill>
                <a:latin typeface="Monotype Corsiva" panose="03010101010201010101" pitchFamily="66" charset="0"/>
              </a:rPr>
              <a:t>________ купола московских храмов видны отовсюду. </a:t>
            </a:r>
            <a:r>
              <a:rPr lang="ru-RU" sz="32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Поэтому Москву  называют ___________.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7257" y="2071103"/>
            <a:ext cx="2088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Хлеб и соль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7258" y="1349122"/>
            <a:ext cx="237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Золоченые</a:t>
            </a: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7258" y="467644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церквей, соборов</a:t>
            </a: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258" y="914896"/>
            <a:ext cx="1147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хлебу</a:t>
            </a: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7258" y="2432404"/>
            <a:ext cx="310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открытой, щедрой</a:t>
            </a: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258" y="42766"/>
            <a:ext cx="260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хлебосольной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7257" y="489666"/>
            <a:ext cx="237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златоглавой</a:t>
            </a:r>
          </a:p>
        </p:txBody>
      </p:sp>
    </p:spTree>
    <p:extLst>
      <p:ext uri="{BB962C8B-B14F-4D97-AF65-F5344CB8AC3E}">
        <p14:creationId xmlns:p14="http://schemas.microsoft.com/office/powerpoint/2010/main" val="19620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56041 -0.51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56424 0.04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12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55643 0.375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изображён на гербе России? </a:t>
            </a:r>
          </a:p>
        </p:txBody>
      </p:sp>
    </p:spTree>
    <p:extLst>
      <p:ext uri="{BB962C8B-B14F-4D97-AF65-F5344CB8AC3E}">
        <p14:creationId xmlns:p14="http://schemas.microsoft.com/office/powerpoint/2010/main" val="436317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1/61/954/61954373_1280088852_430aec6ef2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48" y="156492"/>
            <a:ext cx="7249019" cy="65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508800"/>
            <a:ext cx="5040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prstClr val="black"/>
                </a:solidFill>
                <a:latin typeface="Monotype Corsiva" panose="03010101010201010101" pitchFamily="66" charset="0"/>
              </a:rPr>
              <a:t>Важное место в рационе москвичей отводилось ______. Он был главным кушаньем на любом пиршестве. Хозяин разрезал хлеб на ломти и подавал гостям вместе с солью. __________ - знак уважения к гостям, ______________ души. </a:t>
            </a:r>
            <a:r>
              <a:rPr lang="ru-RU" sz="32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Поэтому Москву  называют ___________.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7257" y="2071103"/>
            <a:ext cx="2088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Хлеб и соль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7258" y="914896"/>
            <a:ext cx="1147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хлебу</a:t>
            </a: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258" y="2432404"/>
            <a:ext cx="310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открытой, щедрой</a:t>
            </a: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7258" y="42766"/>
            <a:ext cx="260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Monotype Corsiva" panose="03010101010201010101" pitchFamily="66" charset="0"/>
              </a:rPr>
              <a:t>хлебосольной</a:t>
            </a:r>
          </a:p>
        </p:txBody>
      </p:sp>
    </p:spTree>
    <p:extLst>
      <p:ext uri="{BB962C8B-B14F-4D97-AF65-F5344CB8AC3E}">
        <p14:creationId xmlns:p14="http://schemas.microsoft.com/office/powerpoint/2010/main" val="7010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77327 0.00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63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38298 0.19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9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57952 0.2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56754 0.6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68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42888"/>
            <a:ext cx="7128792" cy="2145268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Матушка Москва – белокаменная, златоглавая да 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краснозвонная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, хлебосольная да приветливая.</a:t>
            </a:r>
          </a:p>
        </p:txBody>
      </p:sp>
      <p:pic>
        <p:nvPicPr>
          <p:cNvPr id="3" name="Picture 8" descr="http://www.solun.gr/images/news/235_herb-rossii-1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70102"/>
            <a:ext cx="3111624" cy="369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ouristplaces.ru/Uploaded/point_photos/point3798_Coat_of_Arms_of_Mosc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93" y="3403115"/>
            <a:ext cx="2050454" cy="24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0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509 L 0.38906 -0.005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5812BC-FD6F-4AC4-ADBD-F631D2C5A8D1}"/>
              </a:ext>
            </a:extLst>
          </p:cNvPr>
          <p:cNvSpPr txBox="1"/>
          <p:nvPr/>
        </p:nvSpPr>
        <p:spPr>
          <a:xfrm>
            <a:off x="323528" y="116632"/>
            <a:ext cx="820891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Интернет-источники: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https://www.google.com/url?sa=i&amp;url=https%3A%2F%2Fmoscowchronology.ru%2F&amp;psig=AOvVaw08dG-LjCZKl_eIu7g0AaKz&amp;ust=1641298575147000&amp;source=images&amp;cd=vfe&amp;ved=0CAsQjRxqFwoTCNivv-jHlfUCFQAAAAAdAAAAABAD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https://www.google.com/url?sa=i&amp;url=http%3A%2F%2Fmoscowwalks.ru%2F2016%2F02%2F04%2Fmoskva-apollinarii-vasnetsov%2F&amp;psig=AOvVaw08dG-LjCZKl_eIu7g0AaKz&amp;ust=1641298575147000&amp;source=images&amp;cd=vfe&amp;ved=0CAsQjRxqFwoTCNivv-jHlfUCFQAAAAAdAAAAABAK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https://www.google.com/url?sa=i&amp;url=https%3A%2F%2Fmoscowchronology.ru%2FVasnecov_Moskovskiy_Kreml_pri_Ivane_Kalite.html&amp;psig=AOvVaw08dG-LjCZKl_eIu7g0AaKz&amp;ust=1641298575147000&amp;source=images&amp;cd=vfe&amp;ved=0CAsQjRxqFwoTCNivv-jHlfUCFQAAAAAdAAAAABAQ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https://www.google.com/url?sa=i&amp;url=http%3A%2F%2Fwww.istorya.ru%2Farticles%2Frus%2Fmoskva.html&amp;psig=AOvVaw08dG-LjCZKl_eIu7g0AaKz&amp;ust=1641298575147000&amp;source=images&amp;cd=vfe&amp;ved=0CAsQjRxqFwoTCNivv-jHlfUCFQAAAAAdAAAAABAv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150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62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DA84F0-C37B-4D2B-A12C-77AD8D00640B}"/>
              </a:ext>
            </a:extLst>
          </p:cNvPr>
          <p:cNvSpPr txBox="1"/>
          <p:nvPr/>
        </p:nvSpPr>
        <p:spPr>
          <a:xfrm>
            <a:off x="431540" y="188640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Интернет-источники: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https://www.google.com/url?sa=i&amp;url=https%3A%2F%2Fway2day.com%2Farticle%2Fspasskaya-bashnya-moskovskogo-kremlya.html&amp;psig=AOvVaw3V9BkW6GkMJ1DC7CRRIX6V&amp;ust=1641298846942000&amp;source=images&amp;cd=vfe&amp;ved=0CAsQjRxqFwoTCOjcmZ_JlfUCFQAAAAAdAAAAABAW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https://www.google.com/url?sa=i&amp;url=https%3A%2F%2Flifeglobe.net%2Fblogs%2Fdetails%3Fid%3D214&amp;psig=AOvVaw2YpSqp2RTo2kHDFG5Cysfj&amp;ust=1641299187738000&amp;source=images&amp;cd=vfe&amp;ved=0CAsQjRxqFwoTCPDq4JXKlfUCFQAAAAAdAAAAABAD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https://www.google.com/url?sa=i&amp;url=https%3A%2F%2Fazboguide.com%2Fmoscow%2Fplaces%2F62476%2F&amp;psig=AOvVaw2YbnCD4cl8NkXNNe4c15wN&amp;ust=1641299238903000&amp;source=images&amp;cd=vfe&amp;ved=0CAsQjRxqFwoTCPD7sLHKlfUCFQAAAAAdAAAAABAD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150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6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2736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одним словом: флаг, гимн и герб государства? </a:t>
            </a:r>
          </a:p>
        </p:txBody>
      </p:sp>
    </p:spTree>
    <p:extLst>
      <p:ext uri="{BB962C8B-B14F-4D97-AF65-F5344CB8AC3E}">
        <p14:creationId xmlns:p14="http://schemas.microsoft.com/office/powerpoint/2010/main" val="410080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98" y="64279"/>
            <a:ext cx="8189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каким номером изображён флаг России?</a:t>
            </a:r>
          </a:p>
        </p:txBody>
      </p:sp>
      <p:pic>
        <p:nvPicPr>
          <p:cNvPr id="1026" name="Picture 2" descr="http://www.vesmirtravel.ru/sites/vesmirtravel.ru/files/Flag-bulgari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93" y="1647545"/>
            <a:ext cx="2847277" cy="189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6-tub-ru.yandex.net/i?id=225199259-1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40" y="1647544"/>
            <a:ext cx="2847280" cy="1898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1-tub-ru.yandex.net/i?id=379529974-2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93" y="4339126"/>
            <a:ext cx="2847278" cy="189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025.radikal.ru/1107/7a/c555b64ebdd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73" y="4339126"/>
            <a:ext cx="2911947" cy="189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712" y="1371085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1371083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712" y="4056267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4" y="4056267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080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553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каким номером изображён герб России?</a:t>
            </a:r>
          </a:p>
        </p:txBody>
      </p:sp>
      <p:pic>
        <p:nvPicPr>
          <p:cNvPr id="2050" name="Picture 2" descr="http://static.newworldencyclopedia.org/thumb/3/39/COA_of_Egypt.svg/441px-COA_of_Egyp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39833"/>
            <a:ext cx="1774737" cy="24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g.ru/media/upload/images/magazine/317/obyavleniya/vakansiy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72" y="4370855"/>
            <a:ext cx="3044728" cy="228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4-tub-ru.yandex.net/i?id=164929119-50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64" y="4432818"/>
            <a:ext cx="2174141" cy="21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olun.gr/images/news/235_herb-rossii-19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61" y="1686900"/>
            <a:ext cx="1927668" cy="228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2524" y="1394147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D39D0B-A68B-4166-B5F4-A616164DE74A}"/>
              </a:ext>
            </a:extLst>
          </p:cNvPr>
          <p:cNvSpPr txBox="1"/>
          <p:nvPr/>
        </p:nvSpPr>
        <p:spPr>
          <a:xfrm>
            <a:off x="1379295" y="1394146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2062A7-852B-4A9E-A2F4-CBB2AB7D38BE}"/>
              </a:ext>
            </a:extLst>
          </p:cNvPr>
          <p:cNvSpPr txBox="1"/>
          <p:nvPr/>
        </p:nvSpPr>
        <p:spPr>
          <a:xfrm>
            <a:off x="1379295" y="393254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76569-54AB-4B0F-AEF0-3D5AFAD87331}"/>
              </a:ext>
            </a:extLst>
          </p:cNvPr>
          <p:cNvSpPr txBox="1"/>
          <p:nvPr/>
        </p:nvSpPr>
        <p:spPr>
          <a:xfrm>
            <a:off x="5222524" y="393254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080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корон изображено на гербе России? </a:t>
            </a:r>
          </a:p>
        </p:txBody>
      </p:sp>
    </p:spTree>
    <p:extLst>
      <p:ext uri="{BB962C8B-B14F-4D97-AF65-F5344CB8AC3E}">
        <p14:creationId xmlns:p14="http://schemas.microsoft.com/office/powerpoint/2010/main" val="410080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083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каким номером изображён герб Курской области?</a:t>
            </a:r>
          </a:p>
          <a:p>
            <a:pPr algn="ctr"/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kladraz.ru/images/4%282%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95" y="4119879"/>
            <a:ext cx="2159752" cy="24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ile1.npage.de/009118/43/bilder/wappen_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2130596" cy="22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agrosil.ru/wp-content/uploads/2011/02/%D0%9B%D0%B8%D0%BF%D0%B5%D1%86%D0%B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85" y="1628800"/>
            <a:ext cx="1782688" cy="225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053.radikal.ru/1105/b2/590c36f0327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74" y="4119880"/>
            <a:ext cx="2159751" cy="24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44548" y="174071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0486" y="173816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0379" y="3987727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0486" y="3987727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0754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торжественная хвалебная песня? </a:t>
            </a:r>
          </a:p>
        </p:txBody>
      </p:sp>
    </p:spTree>
    <p:extLst>
      <p:ext uri="{BB962C8B-B14F-4D97-AF65-F5344CB8AC3E}">
        <p14:creationId xmlns:p14="http://schemas.microsoft.com/office/powerpoint/2010/main" val="29120151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743</Words>
  <Application>Microsoft Office PowerPoint</Application>
  <PresentationFormat>Экран (4:3)</PresentationFormat>
  <Paragraphs>87</Paragraphs>
  <Slides>33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1147 году на берегах реки, около дремучего бора родился город - Москва.</vt:lpstr>
      <vt:lpstr>Князь Юрий Долгорукий  </vt:lpstr>
      <vt:lpstr>Презентация PowerPoint</vt:lpstr>
      <vt:lpstr>Презентация PowerPoint</vt:lpstr>
      <vt:lpstr>Презентация PowerPoint</vt:lpstr>
      <vt:lpstr>&amp;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Administrator</cp:lastModifiedBy>
  <cp:revision>44</cp:revision>
  <dcterms:created xsi:type="dcterms:W3CDTF">2014-04-05T10:21:47Z</dcterms:created>
  <dcterms:modified xsi:type="dcterms:W3CDTF">2022-01-04T10:27:32Z</dcterms:modified>
</cp:coreProperties>
</file>