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5" r:id="rId20"/>
    <p:sldId id="274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5" r:id="rId30"/>
    <p:sldId id="284" r:id="rId31"/>
    <p:sldId id="287" r:id="rId32"/>
    <p:sldId id="286" r:id="rId33"/>
    <p:sldId id="289" r:id="rId34"/>
    <p:sldId id="288" r:id="rId35"/>
    <p:sldId id="290" r:id="rId36"/>
    <p:sldId id="291" r:id="rId37"/>
    <p:sldId id="292" r:id="rId38"/>
    <p:sldId id="293" r:id="rId39"/>
    <p:sldId id="295" r:id="rId40"/>
    <p:sldId id="294" r:id="rId41"/>
    <p:sldId id="297" r:id="rId42"/>
    <p:sldId id="296" r:id="rId43"/>
    <p:sldId id="298" r:id="rId44"/>
    <p:sldId id="299" r:id="rId45"/>
    <p:sldId id="301" r:id="rId46"/>
    <p:sldId id="300" r:id="rId47"/>
    <p:sldId id="303" r:id="rId48"/>
    <p:sldId id="302" r:id="rId49"/>
    <p:sldId id="304" r:id="rId50"/>
    <p:sldId id="305" r:id="rId51"/>
    <p:sldId id="307" r:id="rId52"/>
    <p:sldId id="308" r:id="rId53"/>
    <p:sldId id="309" r:id="rId54"/>
    <p:sldId id="317" r:id="rId55"/>
    <p:sldId id="311" r:id="rId56"/>
    <p:sldId id="310" r:id="rId57"/>
    <p:sldId id="318" r:id="rId58"/>
    <p:sldId id="312" r:id="rId59"/>
    <p:sldId id="314" r:id="rId60"/>
    <p:sldId id="315" r:id="rId61"/>
    <p:sldId id="319" r:id="rId62"/>
    <p:sldId id="320" r:id="rId63"/>
    <p:sldId id="321" r:id="rId64"/>
    <p:sldId id="306" r:id="rId6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72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65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1750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5027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466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207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32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30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896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5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190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83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55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4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54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C359D-FC31-4117-A090-D78C8D458C2F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878CB7-9BC7-4CD6-9C39-E986C724F2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066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5.xml"/><Relationship Id="rId18" Type="http://schemas.openxmlformats.org/officeDocument/2006/relationships/slide" Target="slide19.xml"/><Relationship Id="rId26" Type="http://schemas.openxmlformats.org/officeDocument/2006/relationships/slide" Target="slide51.xml"/><Relationship Id="rId3" Type="http://schemas.openxmlformats.org/officeDocument/2006/relationships/slide" Target="slide3.xml"/><Relationship Id="rId21" Type="http://schemas.openxmlformats.org/officeDocument/2006/relationships/slide" Target="slide29.xml"/><Relationship Id="rId34" Type="http://schemas.openxmlformats.org/officeDocument/2006/relationships/hyperlink" Target="http://pngimg.com/download/92897" TargetMode="External"/><Relationship Id="rId7" Type="http://schemas.openxmlformats.org/officeDocument/2006/relationships/slide" Target="slide17.xml"/><Relationship Id="rId12" Type="http://schemas.openxmlformats.org/officeDocument/2006/relationships/slide" Target="slide23.xml"/><Relationship Id="rId17" Type="http://schemas.openxmlformats.org/officeDocument/2006/relationships/slide" Target="slide25.xml"/><Relationship Id="rId25" Type="http://schemas.openxmlformats.org/officeDocument/2006/relationships/slide" Target="slide41.xml"/><Relationship Id="rId33" Type="http://schemas.openxmlformats.org/officeDocument/2006/relationships/image" Target="../media/image1.png"/><Relationship Id="rId2" Type="http://schemas.openxmlformats.org/officeDocument/2006/relationships/slide" Target="slide5.xml"/><Relationship Id="rId16" Type="http://schemas.openxmlformats.org/officeDocument/2006/relationships/slide" Target="slide55.xml"/><Relationship Id="rId20" Type="http://schemas.openxmlformats.org/officeDocument/2006/relationships/slide" Target="slide61.xml"/><Relationship Id="rId29" Type="http://schemas.openxmlformats.org/officeDocument/2006/relationships/slide" Target="slide5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slide" Target="slide35.xml"/><Relationship Id="rId24" Type="http://schemas.openxmlformats.org/officeDocument/2006/relationships/slide" Target="slide39.xml"/><Relationship Id="rId32" Type="http://schemas.openxmlformats.org/officeDocument/2006/relationships/slide" Target="slide63.xml"/><Relationship Id="rId5" Type="http://schemas.openxmlformats.org/officeDocument/2006/relationships/slide" Target="slide9.xml"/><Relationship Id="rId15" Type="http://schemas.openxmlformats.org/officeDocument/2006/relationships/slide" Target="slide47.xml"/><Relationship Id="rId23" Type="http://schemas.openxmlformats.org/officeDocument/2006/relationships/slide" Target="slide43.xml"/><Relationship Id="rId28" Type="http://schemas.openxmlformats.org/officeDocument/2006/relationships/slide" Target="slide45.xml"/><Relationship Id="rId10" Type="http://schemas.openxmlformats.org/officeDocument/2006/relationships/slide" Target="slide37.xml"/><Relationship Id="rId19" Type="http://schemas.openxmlformats.org/officeDocument/2006/relationships/slide" Target="slide33.xml"/><Relationship Id="rId31" Type="http://schemas.openxmlformats.org/officeDocument/2006/relationships/slide" Target="slide57.xml"/><Relationship Id="rId4" Type="http://schemas.openxmlformats.org/officeDocument/2006/relationships/slide" Target="slide11.xml"/><Relationship Id="rId9" Type="http://schemas.openxmlformats.org/officeDocument/2006/relationships/slide" Target="slide13.xml"/><Relationship Id="rId14" Type="http://schemas.openxmlformats.org/officeDocument/2006/relationships/slide" Target="slide27.xml"/><Relationship Id="rId22" Type="http://schemas.openxmlformats.org/officeDocument/2006/relationships/slide" Target="slide31.xml"/><Relationship Id="rId27" Type="http://schemas.openxmlformats.org/officeDocument/2006/relationships/slide" Target="slide49.xml"/><Relationship Id="rId30" Type="http://schemas.openxmlformats.org/officeDocument/2006/relationships/slide" Target="slide5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4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5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6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pngimg.com/download/9289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D8942-F9B7-4249-B5DD-637F9A024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1250" y="1276643"/>
            <a:ext cx="8915399" cy="2262781"/>
          </a:xfrm>
        </p:spPr>
        <p:txBody>
          <a:bodyPr/>
          <a:lstStyle/>
          <a:p>
            <a:r>
              <a:rPr lang="ru-RU" dirty="0"/>
              <a:t>Природные источники </a:t>
            </a:r>
            <a:br>
              <a:rPr lang="ru-RU" dirty="0"/>
            </a:br>
            <a:r>
              <a:rPr lang="ru-RU" dirty="0"/>
              <a:t>углеводородов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3862C5-BB54-4DC8-8330-C055B957E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0063" y="3919250"/>
            <a:ext cx="2236006" cy="70902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Bahnschrift" panose="020B0502040204020203" pitchFamily="34" charset="0"/>
              </a:rPr>
              <a:t>Своя игра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4F244-03E5-46C5-89B3-0893535235C0}"/>
              </a:ext>
            </a:extLst>
          </p:cNvPr>
          <p:cNvSpPr txBox="1"/>
          <p:nvPr/>
        </p:nvSpPr>
        <p:spPr>
          <a:xfrm>
            <a:off x="7709095" y="3919250"/>
            <a:ext cx="35731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Выполнила:</a:t>
            </a:r>
          </a:p>
          <a:p>
            <a:r>
              <a:rPr lang="ru-RU" dirty="0"/>
              <a:t>Учитель биологии-химии</a:t>
            </a:r>
          </a:p>
          <a:p>
            <a:r>
              <a:rPr lang="ru-RU" dirty="0"/>
              <a:t>МАОУ «Гимназия №49»</a:t>
            </a:r>
          </a:p>
          <a:p>
            <a:r>
              <a:rPr lang="ru-RU" dirty="0"/>
              <a:t>Г. Тюмень</a:t>
            </a:r>
          </a:p>
          <a:p>
            <a:r>
              <a:rPr lang="ru-RU" dirty="0"/>
              <a:t>Кузнецова Маргарита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50087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396DC5-5DD4-47F6-9680-EE58AB53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40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3EEBD2-82CC-4858-A763-FCD25ABBA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0" i="0" dirty="0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Топливо и восстановитель железной руды в производстве чугуна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FF0B4330-1A54-46DE-AA1E-DEEF9F523969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71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C84C3-8884-4EFF-B873-5E543084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83D474-CC4D-4B1A-BBB8-EF6D7FF62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C000"/>
                </a:solidFill>
                <a:effectLst/>
                <a:latin typeface="verdana" panose="020B0604030504040204" pitchFamily="34" charset="0"/>
              </a:rPr>
              <a:t>Основу для косметических средств и лекарств получают при переработке</a:t>
            </a:r>
            <a:endParaRPr lang="ru-RU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3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96EBFC-17F3-4B3D-AF7B-125E68F1C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F3CFEE-2EC1-43DD-9299-618458FE9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C000"/>
                </a:solidFill>
                <a:effectLst/>
                <a:latin typeface="verdana" panose="020B0604030504040204" pitchFamily="34" charset="0"/>
              </a:rPr>
              <a:t>Нефть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61184761-D325-4337-A59C-24EB0B656B7C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31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F049C-2D21-47F2-886B-6B2B2968D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AE46D5-DF88-4252-B997-400AA0814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Промышленная переработка нефти, в результате которой происходит разложение компонентов нефти с образованием более легких продуктов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660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09326-C995-402E-A23B-AA54E1D0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331A23-40B5-4707-A3CB-D0ADEE472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00B0F0"/>
                </a:solidFill>
              </a:rPr>
              <a:t>Крекинг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BA4E1784-1F4B-47B4-90ED-464271DBA527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941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9FFD4-9F88-471C-89B0-A4D0FB335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2C9BDE-3384-4138-A4B3-1B6E605C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</a:rPr>
              <a:t>Условная характеристика детонационной стойкости бензина</a:t>
            </a:r>
            <a:endParaRPr lang="ru-RU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27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C050C-4269-4D82-BCCB-4ECDBD6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E5D45B-F4F3-43D7-B34A-1AA930BEE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Октановое число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EE6AB8A2-EDBF-4607-A5C8-C1FDB10F28B5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263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4595C9-D39F-4078-8D4F-C6033E65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15ECD7-4A4C-4CE2-BAB5-2B04A83E9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</a:rPr>
              <a:t>Его широко применяют в дорожном строительстве</a:t>
            </a:r>
            <a:endParaRPr lang="ru-RU" sz="4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48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73E14-F4B7-44A6-A889-3EDE7B74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87F730-B47A-4486-8CD2-5E8F5F346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Гудрон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2773A903-0017-46A2-92C5-2FF63D565920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824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C7E8BB-2AA7-49B7-A4D6-BA7AB0C5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ECB8D4-AFC0-4DB5-9A30-0F85F1207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99"/>
                </a:solidFill>
                <a:effectLst/>
                <a:latin typeface="verdana" panose="020B0604030504040204" pitchFamily="34" charset="0"/>
              </a:rPr>
              <a:t>Продукт перегонки сложной жидкой смеси, полученный при определенной температуре на ректификационной установке</a:t>
            </a:r>
            <a:endParaRPr lang="ru-RU" sz="40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4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909C3-E546-4A65-90F2-655CF596A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C9D0AF7-14BE-4493-8424-409BC5DD2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502860"/>
              </p:ext>
            </p:extLst>
          </p:nvPr>
        </p:nvGraphicFramePr>
        <p:xfrm>
          <a:off x="1153551" y="1589649"/>
          <a:ext cx="10351060" cy="503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12">
                  <a:extLst>
                    <a:ext uri="{9D8B030D-6E8A-4147-A177-3AD203B41FA5}">
                      <a16:colId xmlns:a16="http://schemas.microsoft.com/office/drawing/2014/main" val="3291618991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2782889237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1029127849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2921012364"/>
                    </a:ext>
                  </a:extLst>
                </a:gridCol>
                <a:gridCol w="2070212">
                  <a:extLst>
                    <a:ext uri="{9D8B030D-6E8A-4147-A177-3AD203B41FA5}">
                      <a16:colId xmlns:a16="http://schemas.microsoft.com/office/drawing/2014/main" val="3932804757"/>
                    </a:ext>
                  </a:extLst>
                </a:gridCol>
              </a:tblGrid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3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4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5" action="ppaction://hlinksldjump"/>
                        </a:rPr>
                        <a:t>40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6" action="ppaction://hlinksldjump"/>
                        </a:rPr>
                        <a:t>50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279017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7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8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9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0" action="ppaction://hlinksldjump"/>
                        </a:rPr>
                        <a:t>40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1" action="ppaction://hlinksldjump"/>
                        </a:rPr>
                        <a:t>50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694612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2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3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4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5" action="ppaction://hlinksldjump"/>
                        </a:rPr>
                        <a:t>40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6" action="ppaction://hlinksldjump"/>
                        </a:rPr>
                        <a:t>50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053877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7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8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19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0" action="ppaction://hlinksldjump"/>
                        </a:rPr>
                        <a:t>40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792621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1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2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3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559107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4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5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6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611949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7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8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29" action="ppaction://hlinksldjump"/>
                        </a:rPr>
                        <a:t>30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104365"/>
                  </a:ext>
                </a:extLst>
              </a:tr>
              <a:tr h="6295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30" action="ppaction://hlinksldjump"/>
                        </a:rPr>
                        <a:t>10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>
                          <a:solidFill>
                            <a:srgbClr val="C00000"/>
                          </a:solidFill>
                          <a:hlinkClick r:id="rId31" action="ppaction://hlinksldjump"/>
                        </a:rPr>
                        <a:t>20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882018"/>
                  </a:ext>
                </a:extLst>
              </a:tr>
            </a:tbl>
          </a:graphicData>
        </a:graphic>
      </p:graphicFrame>
      <p:pic>
        <p:nvPicPr>
          <p:cNvPr id="6" name="Рисунок 5">
            <a:hlinkClick r:id="rId32" action="ppaction://hlinksldjump"/>
            <a:extLst>
              <a:ext uri="{FF2B5EF4-FFF2-40B4-BE49-F238E27FC236}">
                <a16:creationId xmlns:a16="http://schemas.microsoft.com/office/drawing/2014/main" id="{92A958D4-7C61-4D0D-9621-A43685D734A0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9777925" y="4875628"/>
            <a:ext cx="557845" cy="39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27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C5164-DC17-4330-89D9-E741C649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4A6446-C52F-4CDD-9CAD-EA7593604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99"/>
                </a:solidFill>
              </a:rPr>
              <a:t>Фракция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51CD200F-8C6F-44FC-84FE-0BA168E681CB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725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384CF-76F0-4E66-ABF8-E7599F2E0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50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FB78E4-B64E-40ED-8696-A866B7DC5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2133600"/>
            <a:ext cx="9802421" cy="3777622"/>
          </a:xfrm>
        </p:spPr>
        <p:txBody>
          <a:bodyPr>
            <a:noAutofit/>
          </a:bodyPr>
          <a:lstStyle/>
          <a:p>
            <a:r>
              <a:rPr lang="ru-RU" sz="4000" b="0" i="0" dirty="0">
                <a:solidFill>
                  <a:srgbClr val="CCFFCC"/>
                </a:solidFill>
                <a:effectLst/>
                <a:latin typeface="verdana" panose="020B0604030504040204" pitchFamily="34" charset="0"/>
              </a:rPr>
              <a:t>Вещества и их смеси при низкой температуре замерзания, применяемые в качестве охлаждающей жидкости в двигателях внутреннего сгорания и других установках</a:t>
            </a:r>
            <a:endParaRPr lang="ru-RU" sz="4000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52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2EC5F-8827-4CE6-919D-FD669EDA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50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88A6CC-7B2B-4BBA-9AD2-0E3BE6C26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CCFFCC"/>
                </a:solidFill>
              </a:rPr>
              <a:t>Антифриз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371AFEDE-00DA-4D52-9718-60972B4A230F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225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9256E-83F5-45D4-A9EC-CF35CAEA0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774114-B34B-48F0-BE47-D7BAF4E63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verdana" panose="020B0604030504040204" pitchFamily="34" charset="0"/>
              </a:rPr>
              <a:t>Из него получают кокс</a:t>
            </a:r>
            <a:endParaRPr lang="ru-RU" sz="4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936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D94A2-C3BF-48C8-A93F-DBADC85D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0E084B-F93A-4753-8AB1-2AA0CF75D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Уголь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B278EAC6-8307-46A4-A4B6-8F87C9DB20A3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98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A193C-806E-443D-987E-50B2F4C3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99882D-8D8C-457B-9284-123E08329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Первичная переработка нефти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68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7F881-CB94-4737-91D6-59BDA7108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7F19C4-20EF-486B-B407-8152210D6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Перегонка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DD614BEF-F3A9-4A6E-9590-26F99268EBC2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536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2B1AC-A766-4F40-9243-22A71E97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BC7A8E-DEB7-4EA4-976F-CB4589B1C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Остаток перегонки мазута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988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F691A-FF28-44DD-A68D-4DABC918D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4629CC-D4E8-4478-A0B7-7EB8ABF7A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B0F0"/>
                </a:solidFill>
              </a:rPr>
              <a:t>Гудрон 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F01A90AB-C784-4EA5-B1E9-D2BADE713618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196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FE045-3B13-4108-A958-0DDDF5A58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2DFC70-E116-464E-8C44-79997C8AA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verdana" panose="020B0604030504040204" pitchFamily="34" charset="0"/>
              </a:rPr>
              <a:t>Смесь жидких и твердых углеводородов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21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1C0AD3-D964-4199-AE26-F09E3C1F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4060AD-228E-4699-8C6C-A02084614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Он считал, что нефть является черным сырьем для производства многих органических продуктов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4457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B81DB9-70F7-4740-B821-65A8CA9A1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51EB0D-0352-4E29-91AF-754FAD871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нефть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F445370D-20E3-451F-9FEB-8D4C0762FCF9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68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BB5DBF-1F3D-4F0A-B6B9-13455249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7553F6-435C-4988-9B27-14C1CE645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Аппарат перегонки нефти</a:t>
            </a:r>
            <a:endParaRPr lang="ru-RU" sz="4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508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DD899-3244-4569-8EE4-95B4C52FB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B5D775-B329-495B-B199-F653D4A8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92D050"/>
                </a:solidFill>
              </a:rPr>
              <a:t>Ректификационная колонна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C934CB56-8F34-4D43-9D6D-037D879AD253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5316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3BF72-AB91-4735-BC0A-8205430C2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9CC9D4-588F-45D1-8750-4DDB26ADA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C000"/>
                </a:solidFill>
                <a:effectLst/>
                <a:latin typeface="verdana" panose="020B0604030504040204" pitchFamily="34" charset="0"/>
              </a:rPr>
              <a:t>Наука, изучающая взаимоотношения живых организмов с окружающей средой</a:t>
            </a:r>
            <a:endParaRPr lang="ru-RU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545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C1E5A-3B7B-4FA1-87F1-52A17429B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680F40-B0D5-495C-A891-CAC580450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C000"/>
                </a:solidFill>
              </a:rPr>
              <a:t>Экология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41694358-8F30-46CF-B5DA-3533D561B3E2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787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BBF4B-7A38-423E-AD01-69E75BA7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50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28E92B-B2D6-4ACD-A176-0BB5FA6C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Его труд называется "Исследования кавказской нефти”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6197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CC2E5-6374-4407-9EAF-0EFB81CD3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50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F850DF-0640-4522-ADF1-FDE23949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Марковников Владимир Васильевич</a:t>
            </a:r>
          </a:p>
          <a:p>
            <a:endParaRPr lang="ru-RU" dirty="0"/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54BA62BA-B38F-4C7D-A5D6-DC03E16173FA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4686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EDFBA-55F2-4613-9E5F-72539E29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40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3C9E3-2093-40FF-A5A1-7CB5E73EC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Он изучал нефтяные месторождения в России и </a:t>
            </a:r>
            <a:r>
              <a:rPr lang="ru-RU" sz="4000" b="0" i="0" dirty="0" err="1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Пенсильванские</a:t>
            </a:r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 нефтяные залежи в Америке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916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B4F0FA-A7C3-4D2D-9114-A8A2CC0E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40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9BB32-E4E6-4C3B-B300-72EC21400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Дмитрий Иванович Менделеев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82538DC8-28EB-4580-AC66-9018240AD221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740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873FE-915B-46E8-82D9-6EEE18B0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63A258-8BC9-4814-AB99-84E6A8103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общая формула </a:t>
            </a:r>
            <a:r>
              <a:rPr lang="ru-RU" sz="4000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алканов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769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829DF-AAA1-4429-8E39-382FCB43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2AA3D5-549D-4338-9395-BC1EE4530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verdana" panose="020B0604030504040204" pitchFamily="34" charset="0"/>
              </a:rPr>
              <a:t>Менделеев Д.И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4" name="Стрелка: вправо 3">
            <a:hlinkClick r:id="rId2" action="ppaction://hlinksldjump"/>
            <a:extLst>
              <a:ext uri="{FF2B5EF4-FFF2-40B4-BE49-F238E27FC236}">
                <a16:creationId xmlns:a16="http://schemas.microsoft.com/office/drawing/2014/main" id="{A7D18033-6C4C-4E6F-A114-4E6D88AB5E21}"/>
              </a:ext>
            </a:extLst>
          </p:cNvPr>
          <p:cNvSpPr/>
          <p:nvPr/>
        </p:nvSpPr>
        <p:spPr>
          <a:xfrm>
            <a:off x="9602788" y="5542671"/>
            <a:ext cx="1223889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8179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605D25-34FD-4359-BC13-116215471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ECE2DC-F6FA-4807-AC2F-5D212388F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0" i="0" dirty="0">
                <a:solidFill>
                  <a:schemeClr val="tx1"/>
                </a:solidFill>
                <a:effectLst/>
                <a:latin typeface="Times New Roman, serif"/>
              </a:rPr>
              <a:t>C</a:t>
            </a:r>
            <a:r>
              <a:rPr lang="en-US" sz="4000" b="0" i="1" baseline="-25000" dirty="0">
                <a:solidFill>
                  <a:schemeClr val="tx1"/>
                </a:solidFill>
                <a:effectLst/>
                <a:latin typeface="Times New Roman, serif"/>
              </a:rPr>
              <a:t>n</a:t>
            </a:r>
            <a:r>
              <a:rPr lang="en-US" sz="4000" b="0" i="0" dirty="0">
                <a:solidFill>
                  <a:schemeClr val="tx1"/>
                </a:solidFill>
                <a:effectLst/>
                <a:latin typeface="Times New Roman, serif"/>
              </a:rPr>
              <a:t>H</a:t>
            </a:r>
            <a:r>
              <a:rPr lang="en-US" sz="4000" b="0" i="1" baseline="-25000" dirty="0">
                <a:solidFill>
                  <a:schemeClr val="tx1"/>
                </a:solidFill>
                <a:effectLst/>
                <a:latin typeface="Times New Roman, serif"/>
              </a:rPr>
              <a:t>2n+2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9241DC6A-1769-4D25-A65D-A215E1AFC28B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4259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7C5ECE-91CF-4AAD-B883-64B55898D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2B36AB-A6E1-4B48-8F4A-5B221D13E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Явление, при котором вещества имеют одинаковый состав и массу, но разное строение молекул, называют</a:t>
            </a:r>
            <a:endParaRPr lang="ru-RU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338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DFB9FC-FDC2-41C7-A01C-F158017D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51F900-B62C-46BA-AF61-83F523464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Изомерией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D2BDBE2C-1038-496C-9857-B845E74CEC45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8457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0E498-9F65-4BA2-BF62-ADE8E1B6D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75C29B-1743-4FC6-B7CF-2426F5235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Транс- и </a:t>
            </a:r>
            <a:r>
              <a:rPr lang="ru-RU" sz="4000" b="0" i="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цис</a:t>
            </a:r>
            <a:r>
              <a:rPr lang="ru-RU" sz="4000" b="0" i="0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-изомерия – какой это вид изомерии?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2914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30D960-B631-424D-B514-1DAFC40B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4B2E8B-F840-4D3E-B76D-E56242432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Пространственная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F4D22370-81BD-4149-83EE-3A3842D896E3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508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CAABA-C9E4-4374-BB0A-A613A0232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CCB91F-B38F-4F57-A411-30FEBAF6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92D050"/>
                </a:solidFill>
                <a:effectLst/>
                <a:latin typeface="Times New Roman" panose="02020603050405020304" pitchFamily="18" charset="0"/>
              </a:rPr>
              <a:t>Какую группу атомов называют гомологической разницей</a:t>
            </a:r>
            <a:endParaRPr lang="ru-RU" sz="4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7971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A72C7B-F89D-4A0D-87E9-1E486A54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D89027-62FD-400A-B639-80AB7B962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92D050"/>
                </a:solidFill>
                <a:effectLst/>
                <a:latin typeface="Times New Roman, serif"/>
              </a:rPr>
              <a:t>СН</a:t>
            </a:r>
            <a:r>
              <a:rPr lang="ru-RU" sz="4000" b="0" i="0" baseline="-25000" dirty="0">
                <a:solidFill>
                  <a:srgbClr val="92D050"/>
                </a:solidFill>
                <a:effectLst/>
                <a:latin typeface="Times New Roman, serif"/>
              </a:rPr>
              <a:t>2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C6FC76A3-8256-44CB-9AA7-B922EE777174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2754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262DB-1F90-42FA-A9FA-3B36F8FC7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40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B59A84-8382-4D33-9BFF-922EA42E5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806" y="1575582"/>
            <a:ext cx="10505806" cy="465830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3500" dirty="0">
                <a:solidFill>
                  <a:srgbClr val="CCFFCC"/>
                </a:solidFill>
                <a:latin typeface="Times New Roman, serif"/>
              </a:rPr>
              <a:t>Н</a:t>
            </a:r>
            <a:r>
              <a:rPr lang="ru-RU" sz="3500" b="0" i="0" dirty="0">
                <a:solidFill>
                  <a:srgbClr val="CCFFCC"/>
                </a:solidFill>
                <a:effectLst/>
                <a:latin typeface="Times New Roman, serif"/>
              </a:rPr>
              <a:t>азовите реакцию и продукт этой реакции</a:t>
            </a:r>
            <a:r>
              <a:rPr lang="ru-RU" sz="3500" b="0" i="1" dirty="0">
                <a:solidFill>
                  <a:srgbClr val="CCFFCC"/>
                </a:solidFill>
                <a:effectLst/>
                <a:latin typeface="Times New Roman, serif"/>
              </a:rPr>
              <a:t>.</a:t>
            </a:r>
            <a:endParaRPr lang="ru-RU" sz="3500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sz="3500" b="0" i="0" dirty="0">
                <a:solidFill>
                  <a:srgbClr val="CCFFCC"/>
                </a:solidFill>
                <a:effectLst/>
                <a:latin typeface="Times New Roman, serif"/>
              </a:rPr>
              <a:t>Однажды Пентан пошел в сауну попариться. Жарко было в сауне! А банщиком там работал Хлорид Алюминия, который предложил Пентану сделать массаж. Пентан согласился. И начал банщик крутить, вертеть Пентаном, приговаривая: “Какой скелет у Вас скрюченный! Сейчас мы поправим!”. Банщик так старался, что оторвал </a:t>
            </a:r>
            <a:r>
              <a:rPr lang="ru-RU" sz="3500" b="0" i="0" dirty="0" err="1">
                <a:solidFill>
                  <a:srgbClr val="CCFFCC"/>
                </a:solidFill>
                <a:effectLst/>
                <a:latin typeface="Times New Roman, serif"/>
              </a:rPr>
              <a:t>метильную</a:t>
            </a:r>
            <a:r>
              <a:rPr lang="ru-RU" sz="3500" b="0" i="0" dirty="0">
                <a:solidFill>
                  <a:srgbClr val="CCFFCC"/>
                </a:solidFill>
                <a:effectLst/>
                <a:latin typeface="Times New Roman, serif"/>
              </a:rPr>
              <a:t> группу. Испугался Хлорид Алюминия, начал присоединять, да ни туда прикрепил метил. Заплакал Пентан: “Был Пентан, а стал … О какой реакции идет речь?</a:t>
            </a:r>
            <a:endParaRPr lang="ru-RU" sz="3500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5699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E7C4A-B82B-4E84-B45A-CCE49A39F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40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40B373-8E61-4CE8-A748-E4D3ECE9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CCFFCC"/>
                </a:solidFill>
                <a:effectLst/>
                <a:latin typeface="Times New Roman" panose="02020603050405020304" pitchFamily="18" charset="0"/>
              </a:rPr>
              <a:t>Изопентан, реакция изомеризации</a:t>
            </a:r>
            <a:endParaRPr lang="ru-RU" sz="4000" dirty="0">
              <a:solidFill>
                <a:srgbClr val="CCFFCC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D556DD4A-FA9F-4318-BEB1-EC31D0E1CCA7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4641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487CA-0655-461E-963C-E930B27BF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708A92-CD60-4034-9663-60E6D1D7B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  <a:latin typeface="Open Sans" panose="020B0606030504020204" pitchFamily="34" charset="0"/>
              </a:rPr>
              <a:t>С</a:t>
            </a:r>
            <a:r>
              <a:rPr lang="ru-RU" sz="4000" b="0" i="0" dirty="0">
                <a:solidFill>
                  <a:srgbClr val="FFFF00"/>
                </a:solidFill>
                <a:effectLst/>
                <a:latin typeface="Open Sans" panose="020B0606030504020204" pitchFamily="34" charset="0"/>
              </a:rPr>
              <a:t>пособы добычи каменного угля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11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ABB04-5B4E-4E6C-89DC-53B889ACE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97A589-8116-49C3-9D40-3FD820763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0" i="0" dirty="0">
                <a:solidFill>
                  <a:srgbClr val="00B0F0"/>
                </a:solidFill>
                <a:effectLst/>
                <a:latin typeface="verdana" panose="020B0604030504040204" pitchFamily="34" charset="0"/>
              </a:rPr>
              <a:t>Основной компонент природных, попутно – нефтяных, рудничного и болотного газа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448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67782-D9E8-4BB7-B778-6749EC256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E2B5E4-2FBA-45F0-8D8E-6527C5A9B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Открытый</a:t>
            </a:r>
          </a:p>
          <a:p>
            <a:r>
              <a:rPr lang="ru-RU" sz="4000" dirty="0">
                <a:solidFill>
                  <a:srgbClr val="FFFF00"/>
                </a:solidFill>
              </a:rPr>
              <a:t>Закрытый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2A8F6F3D-4D95-4434-B432-0F4D7044F524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086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B4945-739E-4311-A54E-86188FDFE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504F5A-8130-47A6-B7BF-3B5899376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99"/>
                </a:solidFill>
              </a:rPr>
              <a:t>Северный газовый поток проходит по дну моря..</a:t>
            </a:r>
          </a:p>
          <a:p>
            <a:r>
              <a:rPr lang="ru-RU" sz="4000" dirty="0">
                <a:solidFill>
                  <a:srgbClr val="FFFF99"/>
                </a:solidFill>
              </a:rPr>
              <a:t>Южный газовый поток проходит по дну моря …</a:t>
            </a:r>
          </a:p>
        </p:txBody>
      </p:sp>
    </p:spTree>
    <p:extLst>
      <p:ext uri="{BB962C8B-B14F-4D97-AF65-F5344CB8AC3E}">
        <p14:creationId xmlns:p14="http://schemas.microsoft.com/office/powerpoint/2010/main" val="41229315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515C3-CB89-4800-82E1-1D9F7910C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02D9AC-1177-4F8D-8339-B5314AF8F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FFFF99"/>
                </a:solidFill>
              </a:rPr>
              <a:t>Балтийского</a:t>
            </a:r>
          </a:p>
          <a:p>
            <a:r>
              <a:rPr lang="ru-RU" sz="4000" dirty="0">
                <a:solidFill>
                  <a:srgbClr val="FFFF99"/>
                </a:solidFill>
              </a:rPr>
              <a:t>Черного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5675EBE4-7483-416B-A3A8-57E066942980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1309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89786-CB2B-49CE-B919-5352D860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30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D1E3D-9454-4ED0-9CEF-5D938178C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B0F0"/>
                </a:solidFill>
              </a:rPr>
              <a:t>Составить формулу  </a:t>
            </a:r>
            <a:r>
              <a:rPr lang="ru-RU" sz="4000" b="0" i="0" dirty="0">
                <a:solidFill>
                  <a:srgbClr val="00B0F0"/>
                </a:solidFill>
                <a:effectLst/>
                <a:latin typeface="Roboto Condensed" panose="020B0604020202020204" pitchFamily="2" charset="0"/>
              </a:rPr>
              <a:t>Изооктана (2,2,3-триметилпентан)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527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C20484-3963-47E7-AD7A-2BF28CCC0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30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1C48F8-F67C-4712-879B-907C018B5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B2C0A116-83F9-49D9-BA9D-B8696BA2567F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6623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F4BF5-764E-406D-8B08-AA607854C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50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63792C-FF49-4FD5-B970-DC5B844C7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Helvetica Neue"/>
              </a:rPr>
              <a:t>Ученый, который доказал, что горючий газ из болот образуется при разложении органических веществ без доступа воздуха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329337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DB70AD-A94D-4613-A2CB-059630B61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50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5B7E7D-061B-4FC2-98A7-80EF39673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FFFF00"/>
                </a:solidFill>
                <a:effectLst/>
                <a:latin typeface="Helvetica Neue"/>
              </a:rPr>
              <a:t>Клод Луи Бертолле (1786 г.), 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3A428FAF-2952-48DF-A7B4-18DB127905FE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9840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6F2B6-109F-45AB-BBA5-F7E8A717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1D983-5A68-4FE2-9CE9-76D8B313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589649"/>
            <a:ext cx="10817224" cy="4321573"/>
          </a:xfrm>
        </p:spPr>
        <p:txBody>
          <a:bodyPr>
            <a:noAutofit/>
          </a:bodyPr>
          <a:lstStyle/>
          <a:p>
            <a:r>
              <a:rPr lang="ru-RU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 Neue"/>
              </a:rPr>
              <a:t>Почти 200 лет назад Англию потрясла катастрофа на шахте </a:t>
            </a:r>
            <a:r>
              <a:rPr lang="ru-RU" sz="3600" b="0" i="0" dirty="0" err="1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 Neue"/>
              </a:rPr>
              <a:t>Феллинга</a:t>
            </a:r>
            <a:r>
              <a:rPr lang="ru-RU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 Neue"/>
              </a:rPr>
              <a:t> в </a:t>
            </a:r>
            <a:r>
              <a:rPr lang="ru-RU" sz="3600" b="0" i="0" dirty="0" err="1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 Neue"/>
              </a:rPr>
              <a:t>Ньюкасли</a:t>
            </a:r>
            <a:r>
              <a:rPr lang="ru-RU" sz="36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Helvetica Neue"/>
              </a:rPr>
              <a:t> (1812), в результате которой за несколько секунд погибло 100 человек и множество было покалечено. И в наше время, к сожалению, мы часто слышим о трагедиях, происходящих на угольных шахтах России и </a:t>
            </a:r>
            <a:r>
              <a:rPr lang="ru-RU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Helvetica Neue"/>
              </a:rPr>
              <a:t>других стран. Взрывы </a:t>
            </a:r>
            <a:r>
              <a:rPr lang="ru-RU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Helvetica Neue"/>
              </a:rPr>
              <a:t>какого вещества </a:t>
            </a:r>
            <a:r>
              <a:rPr lang="ru-RU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Helvetica Neue"/>
              </a:rPr>
              <a:t>в каменно-угольных шахтах уносят тысячи жизней. </a:t>
            </a:r>
            <a:endParaRPr lang="ru-RU" sz="36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0927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02A74-F976-41D9-8498-0DE58CA1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65471E-BA3D-4718-8DA9-FB7945D6A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метан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910A1E31-5B4F-4B67-AA3C-3BBB301B0E18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2264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A2832-6DDA-4D18-A40C-19888883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C3396F-B303-4709-9488-185F483EF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1795976"/>
            <a:ext cx="10604280" cy="3777622"/>
          </a:xfrm>
        </p:spPr>
        <p:txBody>
          <a:bodyPr>
            <a:noAutofit/>
          </a:bodyPr>
          <a:lstStyle/>
          <a:p>
            <a:r>
              <a:rPr lang="ru-RU" sz="3600" b="0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Helvetica Neue"/>
              </a:rPr>
              <a:t>Нефть была известна многим древним народам. Раскопки на берегах Евфрата установили, что за 6 тыс. — 4 тыс. лет до н. э. здесь добывали нефть. Бакинцы с древних времен жгли "земляное масло". Промышленная добыча нефти началась в середине 19 в., когда стали применять метод..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4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F8E8B-049E-4BED-83C8-83BEE6C67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F08790-7767-41E4-95AB-24566B11B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928" y="1710173"/>
            <a:ext cx="8915400" cy="3777622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rgbClr val="00B0F0"/>
                </a:solidFill>
              </a:rPr>
              <a:t>метан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32B7EE4C-4F34-4FF8-AA03-E06F898CF0DE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538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12C17-C12C-4F5C-A78A-62FA5FECB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10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F74D6F-15D2-4892-B707-E883AFC08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Бурение скважин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4564DED5-C5D5-42E9-AE9B-3545C840EF77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89409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41F4A-3251-41A0-8283-F706253D4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40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058FD5-D275-4BA6-BF5F-43DF731B4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077" y="2133600"/>
            <a:ext cx="10449535" cy="3777622"/>
          </a:xfrm>
        </p:spPr>
        <p:txBody>
          <a:bodyPr>
            <a:normAutofit/>
          </a:bodyPr>
          <a:lstStyle/>
          <a:p>
            <a:r>
              <a:rPr lang="ru-RU" sz="40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русский</a:t>
            </a:r>
            <a:r>
              <a:rPr lang="ru-RU" sz="4000" b="0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 инженер, автор проекта и главный инженер строительства первого </a:t>
            </a:r>
            <a:r>
              <a:rPr lang="ru-RU" sz="40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российского</a:t>
            </a:r>
            <a:r>
              <a:rPr lang="ru-RU" sz="4000" b="0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 нефтепровода </a:t>
            </a:r>
            <a:r>
              <a:rPr lang="ru-RU" sz="4000" b="0" i="0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Балаханы</a:t>
            </a:r>
            <a:r>
              <a:rPr lang="ru-RU" sz="4000" b="0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 — Чёрный Город (Бакинские нефтепромыслы,1878), впервые осуществивший термический </a:t>
            </a:r>
            <a:r>
              <a:rPr lang="ru-RU" sz="4000" b="1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крекинг</a:t>
            </a:r>
            <a:endParaRPr lang="ru-RU" sz="4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7500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5A774-FBCA-4294-9FF4-448CCAA83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 40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C5136-9AC8-44C2-B461-052D38103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1687" cy="3029243"/>
          </a:xfrm>
        </p:spPr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YS Text"/>
              </a:rPr>
              <a:t>Владимир Григорьевич Шухов</a:t>
            </a:r>
            <a:endParaRPr lang="ru-RU" sz="4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DFEC5B85-0209-4DD8-B49C-E2627FB62141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1014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D53AD-AAF3-4E1E-9F4C-B1A811F4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5F29A1-CACE-4708-9A93-ADAA3AF34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solidFill>
                  <a:srgbClr val="FFFF00"/>
                </a:solidFill>
              </a:rPr>
              <a:t>Спасибо за игру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75B4F82-C53F-444C-B371-CAE41E407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73526" y="3552803"/>
            <a:ext cx="3808361" cy="268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163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6829D-66D3-41F1-9BCB-215D2F8BE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59CA5-24C2-4BE7-B8B3-6AD546252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Используемая литература: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1.О.С.Габриелян «Химия10 класс»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2.В.Г.Денисова «</a:t>
            </a:r>
            <a:r>
              <a:rPr lang="ru-RU" b="1" i="0" dirty="0" err="1">
                <a:solidFill>
                  <a:srgbClr val="CCFFCC"/>
                </a:solidFill>
                <a:effectLst/>
                <a:latin typeface="Times New Roman, serif"/>
              </a:rPr>
              <a:t>Поурочныепланы</a:t>
            </a:r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» 10клас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3.Аликберова Л.Ю. Занимательная химия– М., АСТ-ПРЕСС, 1999, - 560 с.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4.В.В.Девяткин, </a:t>
            </a:r>
            <a:r>
              <a:rPr lang="ru-RU" b="1" i="0" dirty="0" err="1">
                <a:solidFill>
                  <a:srgbClr val="CCFFCC"/>
                </a:solidFill>
                <a:effectLst/>
                <a:latin typeface="Times New Roman, serif"/>
              </a:rPr>
              <a:t>Ю.М.Ляхова</a:t>
            </a:r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 “Химия для любознательных, или о чём не узнаешь на уроке”.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5.Зайцев О.С. Методика обучения химии. Теоретический и прикладной  аспекты..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6.Кукушкин Ю.Н. Химия вокруг нас. - М.: Высшая школа, 1992, - 256 с.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7.Пичугина Г.В. Химия и повседневная жизнь человека. - М.: Дрофа 2004, -252 с.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ru-RU" b="1" i="0" dirty="0">
                <a:solidFill>
                  <a:srgbClr val="CCFFCC"/>
                </a:solidFill>
                <a:effectLst/>
                <a:latin typeface="Times New Roman, serif"/>
              </a:rPr>
              <a:t>8.Интернет-ресурс “Интересное о нефти” (http://www.oilreview.ru/).</a:t>
            </a:r>
            <a:endParaRPr lang="ru-RU" b="0" i="0" dirty="0">
              <a:solidFill>
                <a:srgbClr val="CCFFCC"/>
              </a:solidFill>
              <a:effectLst/>
              <a:latin typeface="Open Sans" panose="020B0606030504020204" pitchFamily="34" charset="0"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57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12F9C-C90D-4651-A4C6-2E2CF6AD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linkClick r:id="rId2" action="ppaction://hlinksldjump"/>
              </a:rPr>
              <a:t>Вопрос 20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B2ACD7-147C-4501-BBCD-D097672F1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Какой из видов топлива нужно высушить после добычи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1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496DB-195D-4F18-BAD0-4370FBE8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20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EFF7F3-00BF-4B28-972F-65BDC6C3B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уголь</a:t>
            </a:r>
          </a:p>
        </p:txBody>
      </p:sp>
      <p:sp>
        <p:nvSpPr>
          <p:cNvPr id="5" name="Стрелка: вправо 4">
            <a:hlinkClick r:id="rId2" action="ppaction://hlinksldjump"/>
            <a:extLst>
              <a:ext uri="{FF2B5EF4-FFF2-40B4-BE49-F238E27FC236}">
                <a16:creationId xmlns:a16="http://schemas.microsoft.com/office/drawing/2014/main" id="{087FBD2C-E1C1-4A10-8C92-0E2D3DA2322F}"/>
              </a:ext>
            </a:extLst>
          </p:cNvPr>
          <p:cNvSpPr/>
          <p:nvPr/>
        </p:nvSpPr>
        <p:spPr>
          <a:xfrm>
            <a:off x="9496546" y="5487795"/>
            <a:ext cx="1288782" cy="3685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01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4C5AB-0CB1-4990-98A2-C4888054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 </a:t>
            </a:r>
            <a:r>
              <a:rPr lang="ru-RU" dirty="0">
                <a:hlinkClick r:id="rId2" action="ppaction://hlinksldjump"/>
              </a:rPr>
              <a:t>40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3A2E92-7A9B-4EF4-AE3C-A95E6D572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 dirty="0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Каменноугольный кокс – это</a:t>
            </a:r>
            <a:endParaRPr lang="ru-RU" sz="4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86632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138</TotalTime>
  <Words>858</Words>
  <Application>Microsoft Office PowerPoint</Application>
  <PresentationFormat>Широкоэкранный</PresentationFormat>
  <Paragraphs>172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76" baseType="lpstr">
      <vt:lpstr>Arial</vt:lpstr>
      <vt:lpstr>Bahnschrift</vt:lpstr>
      <vt:lpstr>Century Gothic</vt:lpstr>
      <vt:lpstr>Helvetica Neue</vt:lpstr>
      <vt:lpstr>Open Sans</vt:lpstr>
      <vt:lpstr>Roboto Condensed</vt:lpstr>
      <vt:lpstr>Times New Roman</vt:lpstr>
      <vt:lpstr>Times New Roman, serif</vt:lpstr>
      <vt:lpstr>verdana</vt:lpstr>
      <vt:lpstr>Wingdings 3</vt:lpstr>
      <vt:lpstr>YS Text</vt:lpstr>
      <vt:lpstr>Легкий дым</vt:lpstr>
      <vt:lpstr>Природные источники  углеводородов</vt:lpstr>
      <vt:lpstr>Вопросы:</vt:lpstr>
      <vt:lpstr>Вопрос 20</vt:lpstr>
      <vt:lpstr>Ответ 20</vt:lpstr>
      <vt:lpstr>Вопрос 10</vt:lpstr>
      <vt:lpstr>Ответ 2</vt:lpstr>
      <vt:lpstr>Вопрос 20</vt:lpstr>
      <vt:lpstr>20</vt:lpstr>
      <vt:lpstr>Вопрос 40</vt:lpstr>
      <vt:lpstr>Ответ 40</vt:lpstr>
      <vt:lpstr>Вопрос 30</vt:lpstr>
      <vt:lpstr>Ответ 30</vt:lpstr>
      <vt:lpstr>Вопрос 30</vt:lpstr>
      <vt:lpstr>Ответ 30</vt:lpstr>
      <vt:lpstr>Вопрос 20</vt:lpstr>
      <vt:lpstr>Ответ 20</vt:lpstr>
      <vt:lpstr>Вопрос 10</vt:lpstr>
      <vt:lpstr>Ответ 10</vt:lpstr>
      <vt:lpstr>Вопрос 20</vt:lpstr>
      <vt:lpstr>Ответ 20</vt:lpstr>
      <vt:lpstr>Вопрос 50</vt:lpstr>
      <vt:lpstr>Ответ 50</vt:lpstr>
      <vt:lpstr>Вопрос 10</vt:lpstr>
      <vt:lpstr>Ответ 10</vt:lpstr>
      <vt:lpstr>Вопрос 10</vt:lpstr>
      <vt:lpstr>Ответ 10</vt:lpstr>
      <vt:lpstr>Вопрос 30</vt:lpstr>
      <vt:lpstr>Ответ 30</vt:lpstr>
      <vt:lpstr>Вопрос 10</vt:lpstr>
      <vt:lpstr>Ответ 10</vt:lpstr>
      <vt:lpstr>Вопрос 20</vt:lpstr>
      <vt:lpstr>Ответ 20</vt:lpstr>
      <vt:lpstr>Вопрос 30</vt:lpstr>
      <vt:lpstr>Ответ 30</vt:lpstr>
      <vt:lpstr>Вопрос 50</vt:lpstr>
      <vt:lpstr>Ответ 50</vt:lpstr>
      <vt:lpstr>Вопрос 40</vt:lpstr>
      <vt:lpstr>Ответ 40</vt:lpstr>
      <vt:lpstr>Вопрос 10</vt:lpstr>
      <vt:lpstr>Ответ 10</vt:lpstr>
      <vt:lpstr>Вопрос 20</vt:lpstr>
      <vt:lpstr>Ответ 20</vt:lpstr>
      <vt:lpstr>Вопрос 30</vt:lpstr>
      <vt:lpstr>Ответ 30</vt:lpstr>
      <vt:lpstr>Вопрос 20</vt:lpstr>
      <vt:lpstr>Ответ 20</vt:lpstr>
      <vt:lpstr>Вопрос 40</vt:lpstr>
      <vt:lpstr>Ответ 40</vt:lpstr>
      <vt:lpstr>Вопрос 10</vt:lpstr>
      <vt:lpstr>Ответ 10</vt:lpstr>
      <vt:lpstr>Вопрос 30</vt:lpstr>
      <vt:lpstr>Ответ 30</vt:lpstr>
      <vt:lpstr>Вопрос 30</vt:lpstr>
      <vt:lpstr>Ответ 30</vt:lpstr>
      <vt:lpstr>Вопрос 50</vt:lpstr>
      <vt:lpstr>Ответ 50</vt:lpstr>
      <vt:lpstr>Вопрос 20</vt:lpstr>
      <vt:lpstr>Ответ 20</vt:lpstr>
      <vt:lpstr>Вопрос 10</vt:lpstr>
      <vt:lpstr>Ответ 10</vt:lpstr>
      <vt:lpstr>Вопрос 40</vt:lpstr>
      <vt:lpstr>Ответ 40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Природные источники  углеводородов</dc:title>
  <dc:creator>user</dc:creator>
  <cp:lastModifiedBy>user</cp:lastModifiedBy>
  <cp:revision>6</cp:revision>
  <dcterms:created xsi:type="dcterms:W3CDTF">2021-10-28T13:47:16Z</dcterms:created>
  <dcterms:modified xsi:type="dcterms:W3CDTF">2021-10-28T16:06:07Z</dcterms:modified>
</cp:coreProperties>
</file>