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66" r:id="rId4"/>
    <p:sldId id="260" r:id="rId5"/>
    <p:sldId id="261" r:id="rId6"/>
    <p:sldId id="267" r:id="rId7"/>
    <p:sldId id="262" r:id="rId8"/>
    <p:sldId id="263" r:id="rId9"/>
    <p:sldId id="269" r:id="rId10"/>
    <p:sldId id="268" r:id="rId11"/>
    <p:sldId id="273" r:id="rId12"/>
    <p:sldId id="272" r:id="rId13"/>
    <p:sldId id="271" r:id="rId14"/>
    <p:sldId id="270" r:id="rId15"/>
    <p:sldId id="276" r:id="rId16"/>
    <p:sldId id="274" r:id="rId17"/>
    <p:sldId id="277" r:id="rId18"/>
    <p:sldId id="278" r:id="rId19"/>
    <p:sldId id="279" r:id="rId20"/>
    <p:sldId id="26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9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2F73E-2C52-4A7A-9F60-1A46A8D4ECFD}" type="datetimeFigureOut">
              <a:rPr lang="ru-RU" smtClean="0"/>
              <a:t>20.12.2021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6829A-FDBC-4A1E-872F-CED48AC3A1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451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2CF2-17E3-4E3B-9F2F-F56AE8241CD4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ABD2-3F61-4F96-9C1D-3EE6C952E5C6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1A60-F420-44A5-9640-4F4ACF623D2C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9350-5828-4999-9563-C4AA3CF0DF78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CFDD-C97F-4D43-AFB1-E2337AAD08F2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EC4E9-7A34-4DC1-BEC2-EDDB32ED151E}" type="datetime1">
              <a:rPr lang="ru-RU" smtClean="0"/>
              <a:t>20.12.2021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57FB-CE94-4F85-9E8C-5B7514326C5C}" type="datetime1">
              <a:rPr lang="ru-RU" smtClean="0"/>
              <a:t>20.12.2021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88FF-D9A8-4E1D-9EBF-A6BC1DD9F93F}" type="datetime1">
              <a:rPr lang="ru-RU" smtClean="0"/>
              <a:t>20.12.2021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E475-88BF-4F31-9CB6-9DC517F41A06}" type="datetime1">
              <a:rPr lang="ru-RU" smtClean="0"/>
              <a:t>20.12.2021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3DFE-E061-4A9E-96FE-2A1169213CDD}" type="datetime1">
              <a:rPr lang="ru-RU" smtClean="0"/>
              <a:t>20.12.2021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B338-AC24-42B3-803E-A113EAB999CB}" type="datetime1">
              <a:rPr lang="ru-RU" smtClean="0"/>
              <a:t>20.12.2021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5335D98-3A40-4858-8DFC-6665E9EF4A01}" type="datetime1">
              <a:rPr lang="ru-RU" smtClean="0"/>
              <a:t>20.12.2021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«</a:t>
            </a:r>
            <a:r>
              <a:rPr lang="ru-RU" sz="4000" b="1" dirty="0" smtClean="0">
                <a:solidFill>
                  <a:srgbClr val="7030A0"/>
                </a:solidFill>
              </a:rPr>
              <a:t>Химические реакции» 8 класс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44008" y="4365104"/>
            <a:ext cx="3488432" cy="1601191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>
                <a:solidFill>
                  <a:srgbClr val="7030A0"/>
                </a:solidFill>
              </a:rPr>
              <a:t>Учитель </a:t>
            </a:r>
            <a:r>
              <a:rPr lang="ru-RU" sz="2400" b="1" dirty="0" smtClean="0">
                <a:solidFill>
                  <a:srgbClr val="7030A0"/>
                </a:solidFill>
              </a:rPr>
              <a:t>химии</a:t>
            </a:r>
          </a:p>
          <a:p>
            <a:pPr algn="l"/>
            <a:r>
              <a:rPr lang="ru-RU" sz="2400" b="1" dirty="0" smtClean="0">
                <a:solidFill>
                  <a:srgbClr val="7030A0"/>
                </a:solidFill>
              </a:rPr>
              <a:t>БОУ </a:t>
            </a:r>
            <a:r>
              <a:rPr lang="ru-RU" sz="2400" b="1" dirty="0">
                <a:solidFill>
                  <a:srgbClr val="7030A0"/>
                </a:solidFill>
              </a:rPr>
              <a:t>г. Омска </a:t>
            </a:r>
            <a:r>
              <a:rPr lang="ru-RU" sz="2400" b="1" dirty="0" smtClean="0">
                <a:solidFill>
                  <a:srgbClr val="7030A0"/>
                </a:solidFill>
              </a:rPr>
              <a:t>СОШ </a:t>
            </a:r>
            <a:r>
              <a:rPr lang="ru-RU" sz="2400" b="1" dirty="0">
                <a:solidFill>
                  <a:srgbClr val="7030A0"/>
                </a:solidFill>
              </a:rPr>
              <a:t>№</a:t>
            </a:r>
            <a:r>
              <a:rPr lang="ru-RU" sz="2400" b="1" dirty="0" smtClean="0">
                <a:solidFill>
                  <a:srgbClr val="7030A0"/>
                </a:solidFill>
              </a:rPr>
              <a:t>106</a:t>
            </a:r>
          </a:p>
          <a:p>
            <a:pPr algn="l"/>
            <a:r>
              <a:rPr lang="ru-RU" sz="2400" b="1" dirty="0" smtClean="0">
                <a:solidFill>
                  <a:srgbClr val="7030A0"/>
                </a:solidFill>
              </a:rPr>
              <a:t>Коваль Егор Валерьеви</a:t>
            </a:r>
            <a:r>
              <a:rPr lang="ru-RU" b="1" dirty="0" smtClean="0">
                <a:solidFill>
                  <a:srgbClr val="7030A0"/>
                </a:solidFill>
              </a:rPr>
              <a:t>ч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81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1041470"/>
            <a:ext cx="7628384" cy="844004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Реакция горения серы</a:t>
            </a:r>
            <a:endParaRPr lang="ru-RU" sz="4000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15616" y="3556000"/>
            <a:ext cx="6656784" cy="2753319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Поджигаем серу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Горит синеватым пламенем и дает обильный едкий дым сернистого  газа  оксида серы </a:t>
            </a:r>
            <a:r>
              <a:rPr lang="en-US" sz="2400" b="1" dirty="0" smtClean="0">
                <a:solidFill>
                  <a:srgbClr val="7030A0"/>
                </a:solidFill>
              </a:rPr>
              <a:t>IV</a:t>
            </a:r>
            <a:r>
              <a:rPr lang="ru-RU" sz="2400" b="1" dirty="0" smtClean="0">
                <a:solidFill>
                  <a:srgbClr val="7030A0"/>
                </a:solidFill>
              </a:rPr>
              <a:t>)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r>
              <a:rPr lang="ru-RU" sz="2400" b="1" dirty="0" smtClean="0">
                <a:solidFill>
                  <a:srgbClr val="7030A0"/>
                </a:solidFill>
              </a:rPr>
              <a:t>Идет химическая реакция (изменяется цвет, появляется газ с резким запахом, выделяется теплота и свет)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2204864"/>
            <a:ext cx="3384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 S</a:t>
            </a:r>
            <a:r>
              <a:rPr lang="ru-RU" sz="2400" b="1" dirty="0" smtClean="0">
                <a:solidFill>
                  <a:srgbClr val="7030A0"/>
                </a:solidFill>
              </a:rPr>
              <a:t>+О2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>
                <a:solidFill>
                  <a:srgbClr val="7030A0"/>
                </a:solidFill>
              </a:rPr>
              <a:t>= </a:t>
            </a:r>
            <a:r>
              <a:rPr lang="en-US" sz="2400" b="1" dirty="0" smtClean="0">
                <a:solidFill>
                  <a:srgbClr val="7030A0"/>
                </a:solidFill>
              </a:rPr>
              <a:t>S</a:t>
            </a:r>
            <a:r>
              <a:rPr lang="ru-RU" sz="2400" b="1" dirty="0" smtClean="0">
                <a:solidFill>
                  <a:srgbClr val="7030A0"/>
                </a:solidFill>
              </a:rPr>
              <a:t>О2 +</a:t>
            </a:r>
            <a:r>
              <a:rPr lang="en-US" sz="2400" b="1" dirty="0" smtClean="0">
                <a:solidFill>
                  <a:srgbClr val="7030A0"/>
                </a:solidFill>
              </a:rPr>
              <a:t>Q</a:t>
            </a:r>
            <a:endParaRPr lang="ru-RU" sz="2400" b="1" dirty="0">
              <a:solidFill>
                <a:srgbClr val="7030A0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4268891" y="1885474"/>
            <a:ext cx="0" cy="6887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44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48422" y="2204864"/>
            <a:ext cx="7772400" cy="1524000"/>
          </a:xfrm>
        </p:spPr>
        <p:txBody>
          <a:bodyPr>
            <a:noAutofit/>
          </a:bodyPr>
          <a:lstStyle/>
          <a:p>
            <a:r>
              <a:rPr lang="ru-RU" sz="4000" dirty="0" smtClean="0"/>
              <a:t>Реакции протекающие  с выделением теплоты и света</a:t>
            </a:r>
            <a:br>
              <a:rPr lang="ru-RU" sz="4000" dirty="0" smtClean="0"/>
            </a:b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331640" y="692696"/>
            <a:ext cx="6417734" cy="939801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Реакция горения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491514"/>
            <a:ext cx="73260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Реакция горения одна из многочисленных реакций, 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протекающих с выделением теплоты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65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На интерактивной доске показ</a:t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311791" y="764704"/>
            <a:ext cx="6417734" cy="939801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Примеры реакции горения</a:t>
            </a:r>
            <a:endParaRPr lang="ru-RU" sz="40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566959" y="3573016"/>
            <a:ext cx="1212953" cy="1548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220072" y="3429000"/>
            <a:ext cx="1008112" cy="1692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282549" y="5589240"/>
            <a:ext cx="234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39552" y="5272542"/>
            <a:ext cx="35541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Горение свечи 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32039" y="5112046"/>
            <a:ext cx="411843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Горение  </a:t>
            </a:r>
          </a:p>
          <a:p>
            <a:r>
              <a:rPr lang="ru-RU" sz="4000" b="1" dirty="0" smtClean="0">
                <a:solidFill>
                  <a:srgbClr val="7030A0"/>
                </a:solidFill>
              </a:rPr>
              <a:t>магниевой ленты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80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Реакции, протекающие с  выделением теплоты, называются экзотермическими  (экзо-наружу)</a:t>
            </a:r>
            <a:endParaRPr lang="ru-RU" sz="40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043608" y="3556000"/>
            <a:ext cx="7056784" cy="2537295"/>
          </a:xfrm>
        </p:spPr>
        <p:txBody>
          <a:bodyPr>
            <a:normAutofit fontScale="92500"/>
          </a:bodyPr>
          <a:lstStyle/>
          <a:p>
            <a:r>
              <a:rPr lang="ru-RU" sz="4000" dirty="0"/>
              <a:t>Реакции, протекающие с  </a:t>
            </a:r>
            <a:r>
              <a:rPr lang="ru-RU" sz="4000" dirty="0" smtClean="0"/>
              <a:t>поглощение теплоты </a:t>
            </a:r>
            <a:r>
              <a:rPr lang="ru-RU" sz="4000" dirty="0"/>
              <a:t>теплоты, называются </a:t>
            </a:r>
            <a:r>
              <a:rPr lang="ru-RU" sz="4000" dirty="0" smtClean="0"/>
              <a:t>эндотермическими  </a:t>
            </a:r>
            <a:r>
              <a:rPr lang="ru-RU" sz="4000" dirty="0"/>
              <a:t>(</a:t>
            </a:r>
            <a:r>
              <a:rPr lang="ru-RU" sz="4000" dirty="0" smtClean="0"/>
              <a:t>эндо-внутрь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81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99592" y="3441263"/>
            <a:ext cx="7192309" cy="2075969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2HgO  2Hg + O2</a:t>
            </a:r>
            <a:endParaRPr lang="ru-RU" sz="40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93854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Реакция разложения оксида ртути(</a:t>
            </a:r>
            <a:r>
              <a:rPr lang="en-US" sz="4000" dirty="0" smtClean="0"/>
              <a:t>II</a:t>
            </a:r>
            <a:r>
              <a:rPr lang="ru-RU" sz="4000" dirty="0" smtClean="0"/>
              <a:t>) как эндотермическая   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98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641642"/>
            <a:ext cx="6552728" cy="495571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Схематичное представление  изучаемых реакций</a:t>
            </a:r>
            <a:endParaRPr lang="ru-RU" sz="4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98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752528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smtClean="0"/>
              <a:t>Реагирующие вещества должны соприкоснуться (чем больше площадь их соприкосновения, тем быстрее идет реакция). Твердые вещества, с этой целью измельчаются и перемешиваются, а хорошо растворимые вещества растворяют, а растворы сливают</a:t>
            </a:r>
          </a:p>
          <a:p>
            <a:r>
              <a:rPr lang="ru-RU" sz="2600" dirty="0" smtClean="0"/>
              <a:t>Нагревание. Экзотермические могут идти и без нагревания, для некоторых из них нагревание нужно только для начала реакции. Эндотермическим реакциям нагревание нужно на  протяжении всей реакции</a:t>
            </a:r>
          </a:p>
          <a:p>
            <a:r>
              <a:rPr lang="ru-RU" sz="2600" dirty="0" smtClean="0"/>
              <a:t>Электрический ток, свет и </a:t>
            </a:r>
            <a:r>
              <a:rPr lang="ru-RU" sz="2600" dirty="0" err="1" smtClean="0"/>
              <a:t>т.д</a:t>
            </a:r>
            <a:r>
              <a:rPr lang="ru-RU" sz="2600" dirty="0" smtClean="0"/>
              <a:t> (для некоторых реакций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Условия химических реакция</a:t>
            </a:r>
            <a:endParaRPr lang="ru-RU" sz="4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65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Признаки химических реакций</a:t>
            </a:r>
          </a:p>
          <a:p>
            <a:r>
              <a:rPr lang="ru-RU" b="1" dirty="0" smtClean="0"/>
              <a:t>Условия течения химических реакций</a:t>
            </a:r>
          </a:p>
          <a:p>
            <a:r>
              <a:rPr lang="ru-RU" b="1" dirty="0" smtClean="0"/>
              <a:t>Реакции экзо- и эндо-термические</a:t>
            </a:r>
          </a:p>
          <a:p>
            <a:r>
              <a:rPr lang="ru-RU" b="1" dirty="0" smtClean="0"/>
              <a:t>Реакции горения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Ключевые слова и словосочетания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3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Обратитесь к электронному приложению. Изучите материал урока и выполните задания</a:t>
            </a:r>
          </a:p>
          <a:p>
            <a:r>
              <a:rPr lang="ru-RU" dirty="0" smtClean="0"/>
              <a:t>Найдите интернет ресурсы дополнительных источников по изучаемой теме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Работа с компьютером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29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268760"/>
            <a:ext cx="7408333" cy="547260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крепко заваренный свежий чай положите кусочек лимона. Свои наблюдения опишите</a:t>
            </a:r>
          </a:p>
          <a:p>
            <a:r>
              <a:rPr lang="ru-RU" dirty="0" smtClean="0"/>
              <a:t>Лимонную кислоту на кончике чайной ложки растворите в воде, добавьте </a:t>
            </a:r>
            <a:r>
              <a:rPr lang="ru-RU" dirty="0"/>
              <a:t>столько  же  пищевой соды. Свои наблюдения </a:t>
            </a:r>
            <a:r>
              <a:rPr lang="ru-RU" dirty="0" smtClean="0"/>
              <a:t>опишите</a:t>
            </a:r>
          </a:p>
          <a:p>
            <a:r>
              <a:rPr lang="ru-RU" dirty="0" smtClean="0"/>
              <a:t>Как очистить старинные медные монеты и бронзовые изделия от налета? Ответьте на вопрос</a:t>
            </a:r>
          </a:p>
          <a:p>
            <a:r>
              <a:rPr lang="ru-RU" dirty="0" smtClean="0"/>
              <a:t>Найдите химическую ошибку  в предложении «Место происшествия освещалось непрерывными вспышками </a:t>
            </a:r>
            <a:r>
              <a:rPr lang="ru-RU" dirty="0"/>
              <a:t>магния». Ответьте на </a:t>
            </a:r>
            <a:r>
              <a:rPr lang="ru-RU" dirty="0" smtClean="0"/>
              <a:t>вопрос</a:t>
            </a:r>
          </a:p>
          <a:p>
            <a:r>
              <a:rPr lang="ru-RU" dirty="0" smtClean="0"/>
              <a:t>Каково устройство и принцип работы </a:t>
            </a:r>
            <a:r>
              <a:rPr lang="ru-RU" dirty="0"/>
              <a:t>огнетушителя? Ответьте на </a:t>
            </a:r>
            <a:r>
              <a:rPr lang="ru-RU" dirty="0" smtClean="0"/>
              <a:t>вопрос</a:t>
            </a:r>
          </a:p>
          <a:p>
            <a:r>
              <a:rPr lang="ru-RU" dirty="0" smtClean="0"/>
              <a:t>Как погасить загоревшиеся нефтепродукты или вспыхнувшие электрические </a:t>
            </a:r>
            <a:r>
              <a:rPr lang="ru-RU" dirty="0"/>
              <a:t>провода. Ответьте на вопрос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и задания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45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05792" y="1484784"/>
            <a:ext cx="3822192" cy="639762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Физическими называют явления, при которых не происходит превращение одних веществ в другие</a:t>
            </a: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97" y="2852936"/>
            <a:ext cx="3819525" cy="1940466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788023" y="1484784"/>
            <a:ext cx="3822192" cy="639762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Химическими называют явления, при которых происходит превращение одних веществ в другие</a:t>
            </a:r>
          </a:p>
        </p:txBody>
      </p:sp>
      <p:pic>
        <p:nvPicPr>
          <p:cNvPr id="11" name="Объект 10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3" y="2852936"/>
            <a:ext cx="3822700" cy="1825767"/>
          </a:xfrm>
        </p:spPr>
      </p:pic>
      <p:sp>
        <p:nvSpPr>
          <p:cNvPr id="12" name="Прямоугольник 11"/>
          <p:cNvSpPr/>
          <p:nvPr/>
        </p:nvSpPr>
        <p:spPr>
          <a:xfrm>
            <a:off x="395536" y="5209884"/>
            <a:ext cx="40324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Испарение </a:t>
            </a:r>
            <a:r>
              <a:rPr lang="ru-RU" sz="2400" b="1" dirty="0" smtClean="0">
                <a:solidFill>
                  <a:srgbClr val="7030A0"/>
                </a:solidFill>
              </a:rPr>
              <a:t>воды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 Изменения произошли, но вода осталась водой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88023" y="5209884"/>
            <a:ext cx="42484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Пропускание </a:t>
            </a:r>
            <a:r>
              <a:rPr lang="ru-RU" sz="2400" b="1" dirty="0">
                <a:solidFill>
                  <a:srgbClr val="7030A0"/>
                </a:solidFill>
              </a:rPr>
              <a:t>электрического </a:t>
            </a:r>
            <a:r>
              <a:rPr lang="ru-RU" sz="2400" b="1" dirty="0" smtClean="0">
                <a:solidFill>
                  <a:srgbClr val="7030A0"/>
                </a:solidFill>
              </a:rPr>
              <a:t>тока в воду 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Из воды получился водород </a:t>
            </a:r>
            <a:r>
              <a:rPr lang="ru-RU" sz="2400" b="1" dirty="0">
                <a:solidFill>
                  <a:srgbClr val="7030A0"/>
                </a:solidFill>
              </a:rPr>
              <a:t>и </a:t>
            </a:r>
            <a:r>
              <a:rPr lang="ru-RU" sz="2400" b="1" dirty="0" smtClean="0">
                <a:solidFill>
                  <a:srgbClr val="7030A0"/>
                </a:solidFill>
              </a:rPr>
              <a:t>кислород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7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04665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Источники</a:t>
            </a:r>
            <a:r>
              <a:rPr lang="ru-RU" sz="2400" b="1" dirty="0" smtClean="0">
                <a:solidFill>
                  <a:srgbClr val="7030A0"/>
                </a:solidFill>
              </a:rPr>
              <a:t>: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b="1" dirty="0">
                <a:solidFill>
                  <a:srgbClr val="7030A0"/>
                </a:solidFill>
              </a:rPr>
              <a:t>Испарение воды https://image.shutterstock.com/image-vector/water-decomposition-chemical-reaction-vector-600w-1755258749.jpg</a:t>
            </a:r>
          </a:p>
          <a:p>
            <a:r>
              <a:rPr lang="ru-RU" sz="2400" b="1" smtClean="0">
                <a:solidFill>
                  <a:srgbClr val="7030A0"/>
                </a:solidFill>
              </a:rPr>
              <a:t> </a:t>
            </a:r>
            <a:r>
              <a:rPr lang="ru-RU" sz="2400" b="1" dirty="0">
                <a:solidFill>
                  <a:srgbClr val="7030A0"/>
                </a:solidFill>
              </a:rPr>
              <a:t>Разложение воды https://image.shutterstock.com/image-vector/water-decomposition-chemical-reaction-vector-600w-1755258749.jpg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30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/>
          <p:cNvSpPr>
            <a:spLocks noGrp="1"/>
          </p:cNvSpPr>
          <p:nvPr>
            <p:ph type="body" sz="half" idx="2"/>
          </p:nvPr>
        </p:nvSpPr>
        <p:spPr>
          <a:xfrm>
            <a:off x="467544" y="2708920"/>
            <a:ext cx="4320480" cy="352839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800" dirty="0" smtClean="0"/>
              <a:t>При </a:t>
            </a:r>
            <a:r>
              <a:rPr lang="ru-RU" sz="2800" dirty="0"/>
              <a:t>пропускании электрического тока вода разлагается на водород и кислород. Молекула воды состоит из двух атомов водорода и одного атома кислорода, соединённых вместе. В результате реакции атомы разделяются и образуют молекулы водорода и кислорода</a:t>
            </a:r>
          </a:p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755576" y="1052736"/>
            <a:ext cx="7128792" cy="1656184"/>
          </a:xfrm>
        </p:spPr>
        <p:txBody>
          <a:bodyPr/>
          <a:lstStyle/>
          <a:p>
            <a:pPr algn="ctr"/>
            <a:r>
              <a:rPr lang="ru-RU" sz="4000" b="1" dirty="0" smtClean="0"/>
              <a:t>Пропускание электрического тока через воду - химическая реакция</a:t>
            </a:r>
            <a:endParaRPr lang="ru-RU" sz="4000" b="1" dirty="0"/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924944"/>
            <a:ext cx="3050740" cy="3096343"/>
          </a:xfr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29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25272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Отличие физических реакций от химических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u="sng" dirty="0" smtClean="0"/>
              <a:t>Физические явления</a:t>
            </a:r>
            <a:endParaRPr lang="ru-RU" b="1" u="sng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Состав тел не меняется</a:t>
            </a:r>
          </a:p>
          <a:p>
            <a:r>
              <a:rPr lang="ru-RU" sz="2400" dirty="0" smtClean="0"/>
              <a:t>Может измениться агрегатное состояние вещества, его форма и др.</a:t>
            </a:r>
            <a:endParaRPr lang="ru-RU" sz="24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600" b="1" u="sng" dirty="0" smtClean="0"/>
              <a:t>Химические явления (химические реакции</a:t>
            </a:r>
            <a:r>
              <a:rPr lang="ru-RU" u="sng" dirty="0" smtClean="0"/>
              <a:t>)</a:t>
            </a:r>
            <a:endParaRPr lang="ru-RU" u="sng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645024" y="3212976"/>
            <a:ext cx="4247455" cy="2913187"/>
          </a:xfrm>
        </p:spPr>
        <p:txBody>
          <a:bodyPr>
            <a:noAutofit/>
          </a:bodyPr>
          <a:lstStyle/>
          <a:p>
            <a:r>
              <a:rPr lang="ru-RU" sz="2400" dirty="0" smtClean="0"/>
              <a:t>Одни вещества превращаются в другие с новыми свойствами</a:t>
            </a:r>
          </a:p>
          <a:p>
            <a:r>
              <a:rPr lang="ru-RU" sz="2400" dirty="0" smtClean="0"/>
              <a:t>Сопровождаются внешними признаками (образование осадка или газа, изменение цвета, выделение или поглощение теплоты,  появление запаха)</a:t>
            </a: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80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27584" y="2636912"/>
            <a:ext cx="7408333" cy="1977669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Взаимодействие мрамора (карбоната кальция) с соляной кислотой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            </a:t>
            </a:r>
            <a:r>
              <a:rPr lang="en-US" b="1" dirty="0" smtClean="0"/>
              <a:t>CaCO3 </a:t>
            </a:r>
            <a:r>
              <a:rPr lang="en-US" b="1" dirty="0"/>
              <a:t>+ </a:t>
            </a:r>
            <a:r>
              <a:rPr lang="en-US" b="1" dirty="0" smtClean="0"/>
              <a:t>2HCL=CaCl2+H2O+CO2</a:t>
            </a:r>
            <a:endParaRPr lang="ru-RU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908720"/>
            <a:ext cx="8424936" cy="12527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Демонстрация химических явлений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2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5940152" y="385367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23528" y="4941167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Химическая реакция сопровождается 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выделением  СО 2 (оксида углерода  </a:t>
            </a:r>
            <a:r>
              <a:rPr lang="en-US" sz="2400" b="1" dirty="0" smtClean="0">
                <a:solidFill>
                  <a:srgbClr val="7030A0"/>
                </a:solidFill>
              </a:rPr>
              <a:t>IV)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14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27584" y="2564904"/>
            <a:ext cx="7408333" cy="197766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Пропускание оксида углерода </a:t>
            </a:r>
            <a:r>
              <a:rPr lang="ru-RU" b="1" dirty="0" smtClean="0"/>
              <a:t>(</a:t>
            </a:r>
            <a:r>
              <a:rPr lang="en-US" b="1" dirty="0" smtClean="0"/>
              <a:t>IV</a:t>
            </a:r>
            <a:r>
              <a:rPr lang="ru-RU" b="1" dirty="0" smtClean="0"/>
              <a:t>) через известковую воду: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             </a:t>
            </a:r>
            <a:r>
              <a:rPr lang="en-US" b="1" dirty="0"/>
              <a:t>CO2+Ca(OH)2=CaCO3 </a:t>
            </a:r>
            <a:r>
              <a:rPr lang="ru-RU" b="1" dirty="0" smtClean="0"/>
              <a:t> </a:t>
            </a:r>
            <a:r>
              <a:rPr lang="en-US" b="1" dirty="0" smtClean="0"/>
              <a:t>+ </a:t>
            </a:r>
            <a:r>
              <a:rPr lang="en-US" b="1" dirty="0"/>
              <a:t>H2O</a:t>
            </a:r>
            <a:endParaRPr lang="ru-RU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43552" y="908720"/>
            <a:ext cx="8304912" cy="12527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Демонстрация химических явлений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2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895046" y="3772703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763688" y="4869160"/>
            <a:ext cx="54409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Химическая реакция сопровождается 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образованием осадка  (</a:t>
            </a:r>
            <a:r>
              <a:rPr lang="en-US" sz="2400" b="1" dirty="0">
                <a:solidFill>
                  <a:srgbClr val="7030A0"/>
                </a:solidFill>
              </a:rPr>
              <a:t>CaCO3)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125272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Наблюдение за протеканием химических реакций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882913"/>
            <a:ext cx="88924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установить признаки, которые подтверждают 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образование новых веществ и появление у них новых свойств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(нерастворимости или малой растворимости в воде, запаха, цвета  и </a:t>
            </a:r>
            <a:r>
              <a:rPr lang="ru-RU" sz="2400" b="1" dirty="0" err="1" smtClean="0">
                <a:solidFill>
                  <a:srgbClr val="7030A0"/>
                </a:solidFill>
              </a:rPr>
              <a:t>др</a:t>
            </a:r>
            <a:r>
              <a:rPr lang="ru-RU" sz="2400" b="1" dirty="0" smtClean="0">
                <a:solidFill>
                  <a:srgbClr val="7030A0"/>
                </a:solidFill>
              </a:rPr>
              <a:t>)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635896" y="2564904"/>
            <a:ext cx="13017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Цель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9020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77180" y="126876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Раствор хлорида железа (III) </a:t>
            </a:r>
            <a:r>
              <a:rPr lang="ru-RU" b="1" dirty="0" smtClean="0">
                <a:solidFill>
                  <a:srgbClr val="7030A0"/>
                </a:solidFill>
              </a:rPr>
              <a:t>+раствор </a:t>
            </a:r>
            <a:r>
              <a:rPr lang="ru-RU" b="1" dirty="0">
                <a:solidFill>
                  <a:srgbClr val="7030A0"/>
                </a:solidFill>
              </a:rPr>
              <a:t>роданида калия </a:t>
            </a:r>
            <a:r>
              <a:rPr lang="ru-RU" b="1" dirty="0" smtClean="0">
                <a:solidFill>
                  <a:srgbClr val="7030A0"/>
                </a:solidFill>
              </a:rPr>
              <a:t>KCNS</a:t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dirty="0" smtClean="0"/>
              <a:t>(((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4797152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Появился  кроваво-красный раствор нового вещества раствор </a:t>
            </a:r>
            <a:r>
              <a:rPr lang="ru-RU" sz="2400" b="1" dirty="0">
                <a:solidFill>
                  <a:srgbClr val="7030A0"/>
                </a:solidFill>
              </a:rPr>
              <a:t>роданида </a:t>
            </a:r>
            <a:r>
              <a:rPr lang="ru-RU" sz="2400" b="1" dirty="0" smtClean="0">
                <a:solidFill>
                  <a:srgbClr val="7030A0"/>
                </a:solidFill>
              </a:rPr>
              <a:t>железа (</a:t>
            </a:r>
            <a:r>
              <a:rPr lang="en-US" sz="2400" b="1" dirty="0" smtClean="0">
                <a:solidFill>
                  <a:srgbClr val="7030A0"/>
                </a:solidFill>
              </a:rPr>
              <a:t>III</a:t>
            </a:r>
            <a:r>
              <a:rPr lang="ru-RU" sz="2400" b="1" dirty="0" smtClean="0">
                <a:solidFill>
                  <a:srgbClr val="7030A0"/>
                </a:solidFill>
              </a:rPr>
              <a:t>) </a:t>
            </a:r>
            <a:r>
              <a:rPr lang="en-US" sz="2400" b="1" dirty="0">
                <a:solidFill>
                  <a:srgbClr val="7030A0"/>
                </a:solidFill>
              </a:rPr>
              <a:t>Fe(CNS)3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971600" y="2963499"/>
            <a:ext cx="6940293" cy="681525"/>
          </a:xfrm>
        </p:spPr>
        <p:txBody>
          <a:bodyPr/>
          <a:lstStyle/>
          <a:p>
            <a:pPr algn="ctr"/>
            <a:r>
              <a:rPr lang="en-US" b="1" dirty="0"/>
              <a:t>FeCl3 + 3KCNS </a:t>
            </a:r>
            <a:r>
              <a:rPr lang="en-US" b="1" dirty="0" smtClean="0"/>
              <a:t>=Fe(CNS)3 </a:t>
            </a:r>
            <a:r>
              <a:rPr lang="en-US" b="1" dirty="0"/>
              <a:t>+ 3KCl</a:t>
            </a:r>
          </a:p>
          <a:p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68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989038"/>
            <a:ext cx="3822192" cy="639762"/>
          </a:xfrm>
        </p:spPr>
        <p:txBody>
          <a:bodyPr>
            <a:noAutofit/>
          </a:bodyPr>
          <a:lstStyle/>
          <a:p>
            <a:r>
              <a:rPr lang="ru-RU" b="1" dirty="0" smtClean="0"/>
              <a:t>Разделение смеси порошков железа м серы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27583" y="2132856"/>
            <a:ext cx="3669804" cy="4464496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/>
              <a:t>смешиваем порошки </a:t>
            </a:r>
            <a:r>
              <a:rPr lang="ru-RU" sz="2600" b="1" dirty="0" err="1"/>
              <a:t>Fe</a:t>
            </a:r>
            <a:r>
              <a:rPr lang="ru-RU" sz="2600" b="1" dirty="0"/>
              <a:t> и </a:t>
            </a:r>
            <a:r>
              <a:rPr lang="ru-RU" sz="2600" b="1" dirty="0" smtClean="0"/>
              <a:t>S</a:t>
            </a:r>
          </a:p>
          <a:p>
            <a:r>
              <a:rPr lang="ru-RU" sz="2600" b="1" dirty="0" smtClean="0"/>
              <a:t>Нет химической реакции</a:t>
            </a:r>
          </a:p>
          <a:p>
            <a:r>
              <a:rPr lang="ru-RU" sz="2600" b="1" dirty="0" smtClean="0"/>
              <a:t>Новые в-</a:t>
            </a:r>
            <a:r>
              <a:rPr lang="ru-RU" sz="2600" b="1" dirty="0" err="1" smtClean="0"/>
              <a:t>ва</a:t>
            </a:r>
            <a:r>
              <a:rPr lang="ru-RU" sz="2600" b="1" dirty="0" smtClean="0"/>
              <a:t> не появились</a:t>
            </a:r>
          </a:p>
          <a:p>
            <a:r>
              <a:rPr lang="en-US" sz="2600" b="1" dirty="0" smtClean="0"/>
              <a:t>Fe</a:t>
            </a:r>
            <a:r>
              <a:rPr lang="ru-RU" sz="2600" b="1" dirty="0" smtClean="0"/>
              <a:t> будет притягиваться магнитом</a:t>
            </a:r>
          </a:p>
          <a:p>
            <a:r>
              <a:rPr lang="ru-RU" sz="2600" b="1" dirty="0" smtClean="0"/>
              <a:t>При опускании  смеси в воду </a:t>
            </a:r>
            <a:r>
              <a:rPr lang="en-US" sz="2600" b="1" dirty="0" smtClean="0"/>
              <a:t>S</a:t>
            </a:r>
            <a:r>
              <a:rPr lang="ru-RU" sz="2600" b="1" dirty="0" smtClean="0"/>
              <a:t> всплывает на поверхность , разделяется на </a:t>
            </a:r>
            <a:r>
              <a:rPr lang="en-US" sz="2600" b="1" dirty="0"/>
              <a:t>Fe </a:t>
            </a:r>
            <a:r>
              <a:rPr lang="ru-RU" sz="2600" b="1" dirty="0"/>
              <a:t>и </a:t>
            </a:r>
            <a:r>
              <a:rPr lang="en-US" sz="2600" b="1" dirty="0"/>
              <a:t>S</a:t>
            </a:r>
          </a:p>
          <a:p>
            <a:endParaRPr lang="en-US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788024" y="1173704"/>
            <a:ext cx="3822192" cy="639762"/>
          </a:xfrm>
        </p:spPr>
        <p:txBody>
          <a:bodyPr>
            <a:noAutofit/>
          </a:bodyPr>
          <a:lstStyle/>
          <a:p>
            <a:r>
              <a:rPr lang="ru-RU" b="1" dirty="0" smtClean="0"/>
              <a:t>Взаимодействие железа и серы</a:t>
            </a:r>
            <a:endParaRPr lang="ru-RU" b="1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355976" y="3026569"/>
            <a:ext cx="4176464" cy="3831431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 smtClean="0"/>
              <a:t>Нагреваю смесь порошков</a:t>
            </a:r>
          </a:p>
          <a:p>
            <a:r>
              <a:rPr lang="ru-RU" sz="2600" b="1" dirty="0" smtClean="0"/>
              <a:t>Идет химическая реакция</a:t>
            </a:r>
          </a:p>
          <a:p>
            <a:r>
              <a:rPr lang="ru-RU" sz="2600" b="1" dirty="0" smtClean="0"/>
              <a:t>Продолжается уже без нагревания  </a:t>
            </a:r>
          </a:p>
          <a:p>
            <a:r>
              <a:rPr lang="ru-RU" sz="2600" b="1" dirty="0" smtClean="0"/>
              <a:t>Выделение теплоты</a:t>
            </a:r>
          </a:p>
          <a:p>
            <a:r>
              <a:rPr lang="ru-RU" sz="2600" b="1" dirty="0" smtClean="0"/>
              <a:t>Смесь раскаляется</a:t>
            </a:r>
          </a:p>
          <a:p>
            <a:r>
              <a:rPr lang="ru-RU" sz="2600" b="1" dirty="0" smtClean="0"/>
              <a:t>Получается новое в-во </a:t>
            </a:r>
            <a:r>
              <a:rPr lang="en-US" sz="2600" b="1" dirty="0" smtClean="0"/>
              <a:t> Fe S (c</a:t>
            </a:r>
            <a:r>
              <a:rPr lang="ru-RU" sz="2600" b="1" dirty="0" err="1" smtClean="0"/>
              <a:t>ерого</a:t>
            </a:r>
            <a:r>
              <a:rPr lang="ru-RU" sz="2600" b="1" dirty="0" smtClean="0"/>
              <a:t> цвета, тонет в воде, не притягивается  магнитом</a:t>
            </a:r>
            <a:r>
              <a:rPr lang="ru-RU" b="1" dirty="0" smtClean="0"/>
              <a:t>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3" y="1628800"/>
            <a:ext cx="4290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17982" y="2564904"/>
            <a:ext cx="29104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7030A0"/>
                </a:solidFill>
              </a:rPr>
              <a:t>Fe + S = </a:t>
            </a:r>
            <a:r>
              <a:rPr lang="en-US" sz="2400" b="1" dirty="0" err="1">
                <a:solidFill>
                  <a:srgbClr val="7030A0"/>
                </a:solidFill>
              </a:rPr>
              <a:t>FeS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64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Words>716</Words>
  <Application>Microsoft Office PowerPoint</Application>
  <PresentationFormat>Экран (4:3)</PresentationFormat>
  <Paragraphs>124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«Химические реакции» 8 класс</vt:lpstr>
      <vt:lpstr>Презентация PowerPoint</vt:lpstr>
      <vt:lpstr>Пропускание электрического тока через воду - химическая реакция</vt:lpstr>
      <vt:lpstr>Отличие физических реакций от химических</vt:lpstr>
      <vt:lpstr>Демонстрация химических явлений </vt:lpstr>
      <vt:lpstr>Демонстрация химических явлений </vt:lpstr>
      <vt:lpstr>Наблюдение за протеканием химических реакций</vt:lpstr>
      <vt:lpstr>Раствор хлорида железа (III) +раствор роданида калия KCNS ((( </vt:lpstr>
      <vt:lpstr>Презентация PowerPoint</vt:lpstr>
      <vt:lpstr>Реакция горения серы</vt:lpstr>
      <vt:lpstr>Реакции протекающие  с выделением теплоты и света </vt:lpstr>
      <vt:lpstr>На интерактивной доске показ </vt:lpstr>
      <vt:lpstr>Реакции, протекающие с  выделением теплоты, называются экзотермическими  (экзо-наружу)</vt:lpstr>
      <vt:lpstr>Реакция разложения оксида ртути(II) как эндотермическая    </vt:lpstr>
      <vt:lpstr>Схематичное представление  изучаемых реакций</vt:lpstr>
      <vt:lpstr>Условия химических реакция</vt:lpstr>
      <vt:lpstr>Ключевые слова и словосочетания</vt:lpstr>
      <vt:lpstr>Работа с компьютером</vt:lpstr>
      <vt:lpstr>Вопросы и задания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Химические реакции</dc:title>
  <dc:creator>Алексей</dc:creator>
  <cp:lastModifiedBy>Степан Капралов</cp:lastModifiedBy>
  <cp:revision>78</cp:revision>
  <dcterms:created xsi:type="dcterms:W3CDTF">2021-12-19T16:27:37Z</dcterms:created>
  <dcterms:modified xsi:type="dcterms:W3CDTF">2021-12-20T09:06:26Z</dcterms:modified>
</cp:coreProperties>
</file>