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2" r:id="rId3"/>
    <p:sldId id="258" r:id="rId4"/>
    <p:sldId id="259" r:id="rId5"/>
    <p:sldId id="260" r:id="rId6"/>
    <p:sldId id="273" r:id="rId7"/>
    <p:sldId id="274" r:id="rId8"/>
    <p:sldId id="261" r:id="rId9"/>
    <p:sldId id="262" r:id="rId10"/>
    <p:sldId id="263" r:id="rId11"/>
    <p:sldId id="264" r:id="rId12"/>
    <p:sldId id="265" r:id="rId13"/>
    <p:sldId id="270" r:id="rId14"/>
    <p:sldId id="267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9BBC-559C-48C5-B94C-8D3E88E4B92A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4F4D-156B-48FF-BA46-B98DDF76C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9BBC-559C-48C5-B94C-8D3E88E4B92A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4F4D-156B-48FF-BA46-B98DDF76C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9BBC-559C-48C5-B94C-8D3E88E4B92A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4F4D-156B-48FF-BA46-B98DDF76C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9BBC-559C-48C5-B94C-8D3E88E4B92A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4F4D-156B-48FF-BA46-B98DDF76C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9BBC-559C-48C5-B94C-8D3E88E4B92A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4F4D-156B-48FF-BA46-B98DDF76C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9BBC-559C-48C5-B94C-8D3E88E4B92A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4F4D-156B-48FF-BA46-B98DDF76C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9BBC-559C-48C5-B94C-8D3E88E4B92A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4F4D-156B-48FF-BA46-B98DDF76C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9BBC-559C-48C5-B94C-8D3E88E4B92A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4F4D-156B-48FF-BA46-B98DDF76C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9BBC-559C-48C5-B94C-8D3E88E4B92A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4F4D-156B-48FF-BA46-B98DDF76C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9BBC-559C-48C5-B94C-8D3E88E4B92A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4F4D-156B-48FF-BA46-B98DDF76C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9BBC-559C-48C5-B94C-8D3E88E4B92A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51A4F4D-156B-48FF-BA46-B98DDF76CD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A29BBC-559C-48C5-B94C-8D3E88E4B92A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1A4F4D-156B-48FF-BA46-B98DDF76CD2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Elephant" pitchFamily="18" charset="0"/>
              </a:rPr>
              <a:t>Social Media</a:t>
            </a:r>
            <a:endParaRPr lang="ru-RU" dirty="0"/>
          </a:p>
        </p:txBody>
      </p:sp>
      <p:pic>
        <p:nvPicPr>
          <p:cNvPr id="4" name="Содержимое 3" descr="kisspng-customer-insight-customer-experience-consumer-mark-engagement-5ac529a64e6d02.72031170152287069432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-How-Differently-Do-Women-Men-Use-The-Internet-The-Social-Clinic.p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1693" y="1935163"/>
            <a:ext cx="6160613" cy="43894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40467-the-why-axis-teen-social-media-popular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1693" y="1935163"/>
            <a:ext cx="6160613" cy="438943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artoftheday_3120_Social_media_adoption_by_US_adults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1693" y="1935163"/>
            <a:ext cx="6160613" cy="438943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27585" y="1052736"/>
          <a:ext cx="7488832" cy="5309426"/>
        </p:xfrm>
        <a:graphic>
          <a:graphicData uri="http://schemas.openxmlformats.org/drawingml/2006/table">
            <a:tbl>
              <a:tblPr/>
              <a:tblGrid>
                <a:gridCol w="374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6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Rounded MT Bold" pitchFamily="34" charset="0"/>
                          <a:ea typeface="Calibri"/>
                          <a:cs typeface="Times New Roman"/>
                        </a:rPr>
                        <a:t>Group 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Rounded MT Bold" pitchFamily="34" charset="0"/>
                          <a:ea typeface="Calibri"/>
                          <a:cs typeface="Times New Roman"/>
                        </a:rPr>
                        <a:t>Use data to decide what social networks to choose to launch your product.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Rounded MT Bold" pitchFamily="34" charset="0"/>
                          <a:ea typeface="Calibri"/>
                          <a:cs typeface="Times New Roman"/>
                        </a:rPr>
                        <a:t>Your product is an app using one minute videos to teach young children to take care of a dog.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Rounded MT Bold" pitchFamily="34" charset="0"/>
                          <a:ea typeface="Calibri"/>
                          <a:cs typeface="Times New Roman"/>
                        </a:rPr>
                        <a:t>You plan is to reach 100000 viewings in 6 months.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Rounded MT Bold" pitchFamily="34" charset="0"/>
                          <a:ea typeface="Calibri"/>
                          <a:cs typeface="Times New Roman"/>
                        </a:rPr>
                        <a:t>The app uses only sign language, so there is no language barrier.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Rounded MT Bold" pitchFamily="34" charset="0"/>
                          <a:ea typeface="Calibri"/>
                          <a:cs typeface="Times New Roman"/>
                        </a:rPr>
                        <a:t>Presentation: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Rounded MT Bold" pitchFamily="34" charset="0"/>
                          <a:ea typeface="Calibri"/>
                          <a:cs typeface="Times New Roman"/>
                        </a:rPr>
                        <a:t>Speaker 1 Tell the class what the assignment is.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Rounded MT Bold" pitchFamily="34" charset="0"/>
                          <a:ea typeface="Calibri"/>
                          <a:cs typeface="Times New Roman"/>
                        </a:rPr>
                        <a:t>Speaker 2 Tell the class what social networks you have chosen and what data you used.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Rounded MT Bold" pitchFamily="34" charset="0"/>
                          <a:ea typeface="Calibri"/>
                          <a:cs typeface="Times New Roman"/>
                        </a:rPr>
                        <a:t>Speaker 3 Explain the reasons for your choices.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Rounded MT Bold" pitchFamily="34" charset="0"/>
                          <a:ea typeface="Calibri"/>
                          <a:cs typeface="Times New Roman"/>
                        </a:rPr>
                        <a:t>Group2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Rounded MT Bold" pitchFamily="34" charset="0"/>
                          <a:ea typeface="Calibri"/>
                          <a:cs typeface="Times New Roman"/>
                        </a:rPr>
                        <a:t> Use data to decide what social networks to choose to launch your product.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Rounded MT Bold" pitchFamily="34" charset="0"/>
                          <a:ea typeface="Calibri"/>
                          <a:cs typeface="Times New Roman"/>
                        </a:rPr>
                        <a:t>Your product is an app using one</a:t>
                      </a:r>
                      <a:r>
                        <a:rPr lang="en-US" sz="1600" baseline="0" dirty="0">
                          <a:latin typeface="Arial Rounded MT Bold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latin typeface="Arial Rounded MT Bold" pitchFamily="34" charset="0"/>
                          <a:ea typeface="Calibri"/>
                          <a:cs typeface="Times New Roman"/>
                        </a:rPr>
                        <a:t>minute videos to teach </a:t>
                      </a:r>
                      <a:r>
                        <a:rPr lang="en-US" sz="1600" baseline="0" dirty="0">
                          <a:latin typeface="Arial Rounded MT Bold" pitchFamily="34" charset="0"/>
                          <a:ea typeface="Calibri"/>
                          <a:cs typeface="Times New Roman"/>
                        </a:rPr>
                        <a:t> how to cook cakes</a:t>
                      </a:r>
                      <a:r>
                        <a:rPr lang="en-US" sz="1600" dirty="0">
                          <a:latin typeface="Arial Rounded MT Bold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Rounded MT Bold" pitchFamily="34" charset="0"/>
                          <a:ea typeface="Calibri"/>
                          <a:cs typeface="Times New Roman"/>
                        </a:rPr>
                        <a:t>You plan is to reach 1000 viewings in a months.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Rounded MT Bold" pitchFamily="34" charset="0"/>
                          <a:ea typeface="Calibri"/>
                          <a:cs typeface="Times New Roman"/>
                        </a:rPr>
                        <a:t>The app is in The English language, so there are certain limitations.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Rounded MT Bold" pitchFamily="34" charset="0"/>
                          <a:ea typeface="Calibri"/>
                          <a:cs typeface="Times New Roman"/>
                        </a:rPr>
                        <a:t>Presentation: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Rounded MT Bold" pitchFamily="34" charset="0"/>
                          <a:ea typeface="Calibri"/>
                          <a:cs typeface="Times New Roman"/>
                        </a:rPr>
                        <a:t>Speaker 1 Tell the class what the assignment is.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Rounded MT Bold" pitchFamily="34" charset="0"/>
                          <a:ea typeface="Calibri"/>
                          <a:cs typeface="Times New Roman"/>
                        </a:rPr>
                        <a:t>Speaker 2 Tell the class what social networks you have chosen and what data you used.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Rounded MT Bold" pitchFamily="34" charset="0"/>
                          <a:ea typeface="Calibri"/>
                          <a:cs typeface="Times New Roman"/>
                        </a:rPr>
                        <a:t>Speaker 3 Explain the reasons for your choices.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33207" y="1988840"/>
          <a:ext cx="6077585" cy="3672407"/>
        </p:xfrm>
        <a:graphic>
          <a:graphicData uri="http://schemas.openxmlformats.org/drawingml/2006/table">
            <a:tbl>
              <a:tblPr/>
              <a:tblGrid>
                <a:gridCol w="1598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0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49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Elephant" pitchFamily="18" charset="0"/>
                          <a:ea typeface="Calibri"/>
                          <a:cs typeface="Times New Roman"/>
                        </a:rPr>
                        <a:t>Different forms of text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Elephant" pitchFamily="18" charset="0"/>
                          <a:ea typeface="Calibri"/>
                          <a:cs typeface="Times New Roman"/>
                        </a:rPr>
                        <a:t>Which form of the texts to choose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Elephant" pitchFamily="18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Elephant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Elephant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9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Elephant" pitchFamily="18" charset="0"/>
                          <a:ea typeface="Calibri"/>
                          <a:cs typeface="Times New Roman"/>
                        </a:rPr>
                        <a:t>Data analyses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Elephant" pitchFamily="18" charset="0"/>
                          <a:ea typeface="Calibri"/>
                          <a:cs typeface="Times New Roman"/>
                        </a:rPr>
                        <a:t>I can interpret information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Elephant" pitchFamily="18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Elephant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Elephant" pitchFamily="18" charset="0"/>
                          <a:ea typeface="Calibri"/>
                          <a:cs typeface="Times New Roman"/>
                        </a:rPr>
                        <a:t>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3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Elephant" pitchFamily="18" charset="0"/>
                          <a:ea typeface="Calibri"/>
                          <a:cs typeface="Times New Roman"/>
                        </a:rPr>
                        <a:t>Data application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Elephant" pitchFamily="18" charset="0"/>
                          <a:ea typeface="Calibri"/>
                          <a:cs typeface="Times New Roman"/>
                        </a:rPr>
                        <a:t>I can make decisions based on the data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Elephant" pitchFamily="18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Elephant" pitchFamily="18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Elephant" pitchFamily="18" charset="0"/>
                          <a:ea typeface="Calibri"/>
                          <a:cs typeface="Times New Roman"/>
                        </a:rPr>
                        <a:t>10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33207" y="1536192"/>
          <a:ext cx="6077585" cy="3705798"/>
        </p:xfrm>
        <a:graphic>
          <a:graphicData uri="http://schemas.openxmlformats.org/drawingml/2006/table">
            <a:tbl>
              <a:tblPr/>
              <a:tblGrid>
                <a:gridCol w="303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9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Explain how to set an account in a social networking site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What social networks  are popular with women /men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Social networks to surpass 1 billion registered accounts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Social networks popular in different age groups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Social networks popular in different countries of the world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The difference between 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Instagram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and 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Facebook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33207" y="1988840"/>
          <a:ext cx="6077585" cy="3672407"/>
        </p:xfrm>
        <a:graphic>
          <a:graphicData uri="http://schemas.openxmlformats.org/drawingml/2006/table">
            <a:tbl>
              <a:tblPr/>
              <a:tblGrid>
                <a:gridCol w="1598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0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49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Elephant" pitchFamily="18" charset="0"/>
                          <a:ea typeface="Calibri"/>
                          <a:cs typeface="Times New Roman"/>
                        </a:rPr>
                        <a:t>Different forms of text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Elephant" pitchFamily="18" charset="0"/>
                          <a:ea typeface="Calibri"/>
                          <a:cs typeface="Times New Roman"/>
                        </a:rPr>
                        <a:t>Which form of the texts to choose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Elephant" pitchFamily="18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Elephant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Elephant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9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Elephant" pitchFamily="18" charset="0"/>
                          <a:ea typeface="Calibri"/>
                          <a:cs typeface="Times New Roman"/>
                        </a:rPr>
                        <a:t>Data analyses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Elephant" pitchFamily="18" charset="0"/>
                          <a:ea typeface="Calibri"/>
                          <a:cs typeface="Times New Roman"/>
                        </a:rPr>
                        <a:t>I can interpret information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Elephant" pitchFamily="18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Elephant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Elephant" pitchFamily="18" charset="0"/>
                          <a:ea typeface="Calibri"/>
                          <a:cs typeface="Times New Roman"/>
                        </a:rPr>
                        <a:t>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3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Elephant" pitchFamily="18" charset="0"/>
                          <a:ea typeface="Calibri"/>
                          <a:cs typeface="Times New Roman"/>
                        </a:rPr>
                        <a:t>Data application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Elephant" pitchFamily="18" charset="0"/>
                          <a:ea typeface="Calibri"/>
                          <a:cs typeface="Times New Roman"/>
                        </a:rPr>
                        <a:t>I can make decisions based on the data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Elephant" pitchFamily="18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Elephant" pitchFamily="18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Elephant" pitchFamily="18" charset="0"/>
                          <a:ea typeface="Calibri"/>
                          <a:cs typeface="Times New Roman"/>
                        </a:rPr>
                        <a:t>10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Elephant" pitchFamily="18" charset="0"/>
              </a:rPr>
              <a:t>Homework for today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/>
              <a:t>Task 2. You are going to take part in a telephone survey. You have to answer six questions. Give full answers to the questions.</a:t>
            </a:r>
            <a:endParaRPr lang="en-US" sz="3600" dirty="0"/>
          </a:p>
          <a:p>
            <a:r>
              <a:rPr lang="en-US" sz="3600" b="1" dirty="0"/>
              <a:t>Remember that you have 20 seconds to answer each question.</a:t>
            </a:r>
            <a:endParaRPr lang="en-US" sz="3600" dirty="0"/>
          </a:p>
          <a:p>
            <a:pPr>
              <a:buNone/>
            </a:pPr>
            <a:br>
              <a:rPr lang="en-US" dirty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/>
            <a:r>
              <a:rPr lang="en-US" dirty="0">
                <a:latin typeface="Elephant" pitchFamily="18" charset="0"/>
              </a:rPr>
              <a:t>How to present data</a:t>
            </a:r>
            <a:endParaRPr lang="ru-RU" dirty="0"/>
          </a:p>
        </p:txBody>
      </p:sp>
      <p:pic>
        <p:nvPicPr>
          <p:cNvPr id="4" name="Содержимое 3" descr="EAu2SzcWwAE-L2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33207" y="1988840"/>
          <a:ext cx="6077585" cy="3672407"/>
        </p:xfrm>
        <a:graphic>
          <a:graphicData uri="http://schemas.openxmlformats.org/drawingml/2006/table">
            <a:tbl>
              <a:tblPr/>
              <a:tblGrid>
                <a:gridCol w="1598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0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49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Elephant" pitchFamily="18" charset="0"/>
                          <a:ea typeface="Calibri"/>
                          <a:cs typeface="Times New Roman"/>
                        </a:rPr>
                        <a:t>Different forms of text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Elephant" pitchFamily="18" charset="0"/>
                          <a:ea typeface="Calibri"/>
                          <a:cs typeface="Times New Roman"/>
                        </a:rPr>
                        <a:t>Which form of the texts to choose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Elephant" pitchFamily="18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Elephant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Elephant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9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Elephant" pitchFamily="18" charset="0"/>
                          <a:ea typeface="Calibri"/>
                          <a:cs typeface="Times New Roman"/>
                        </a:rPr>
                        <a:t>Data analyses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Elephant" pitchFamily="18" charset="0"/>
                          <a:ea typeface="Calibri"/>
                          <a:cs typeface="Times New Roman"/>
                        </a:rPr>
                        <a:t>I can interpret information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Elephant" pitchFamily="18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Elephant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Elephant" pitchFamily="18" charset="0"/>
                          <a:ea typeface="Calibri"/>
                          <a:cs typeface="Times New Roman"/>
                        </a:rPr>
                        <a:t>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3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Elephant" pitchFamily="18" charset="0"/>
                          <a:ea typeface="Calibri"/>
                          <a:cs typeface="Times New Roman"/>
                        </a:rPr>
                        <a:t>Data application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Elephant" pitchFamily="18" charset="0"/>
                          <a:ea typeface="Calibri"/>
                          <a:cs typeface="Times New Roman"/>
                        </a:rPr>
                        <a:t>I can make decisions based on the data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Elephant" pitchFamily="18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Elephant" pitchFamily="18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Elephant" pitchFamily="18" charset="0"/>
                          <a:ea typeface="Calibri"/>
                          <a:cs typeface="Times New Roman"/>
                        </a:rPr>
                        <a:t>10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Elephant" pitchFamily="18" charset="0"/>
              </a:rPr>
              <a:t>Forms of texts</a:t>
            </a:r>
            <a:endParaRPr lang="ru-RU" dirty="0"/>
          </a:p>
        </p:txBody>
      </p:sp>
      <p:pic>
        <p:nvPicPr>
          <p:cNvPr id="29698" name="Picture 2" descr="C:\Users\svetannm\Desktop\Светачева урок 2019 декабрь\•_Global_social_media_ranking_2018___Statistic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2160240" cy="1224136"/>
          </a:xfrm>
          <a:prstGeom prst="rect">
            <a:avLst/>
          </a:prstGeom>
          <a:noFill/>
        </p:spPr>
      </p:pic>
      <p:pic>
        <p:nvPicPr>
          <p:cNvPr id="29699" name="Picture 3" descr="C:\Users\svetannm\Desktop\Светачева урок 2019 декабрь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356992"/>
            <a:ext cx="2172269" cy="1512168"/>
          </a:xfrm>
          <a:prstGeom prst="rect">
            <a:avLst/>
          </a:prstGeom>
          <a:noFill/>
        </p:spPr>
      </p:pic>
      <p:pic>
        <p:nvPicPr>
          <p:cNvPr id="29700" name="Picture 4" descr="C:\Users\svetannm\Desktop\Светачева урок 2019 декабрь\2-How-Differently-Do-Women-Men-Use-The-Internet-The-Social-Clinic.p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988840"/>
            <a:ext cx="2088232" cy="1405956"/>
          </a:xfrm>
          <a:prstGeom prst="rect">
            <a:avLst/>
          </a:prstGeom>
          <a:noFill/>
        </p:spPr>
      </p:pic>
      <p:pic>
        <p:nvPicPr>
          <p:cNvPr id="29701" name="Picture 5" descr="C:\Users\svetannm\Desktop\Светачева урок 2019 декабрь\640467-the-why-axis-teen-social-media-popularit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212976"/>
            <a:ext cx="2232248" cy="1728192"/>
          </a:xfrm>
          <a:prstGeom prst="rect">
            <a:avLst/>
          </a:prstGeom>
          <a:noFill/>
        </p:spPr>
      </p:pic>
      <p:pic>
        <p:nvPicPr>
          <p:cNvPr id="29702" name="Picture 6" descr="C:\Users\svetannm\Desktop\Светачева урок 2019 декабрь\chartoftheday_3120_Social_media_adoption_by_US_adults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941169"/>
            <a:ext cx="2267744" cy="1512168"/>
          </a:xfrm>
          <a:prstGeom prst="rect">
            <a:avLst/>
          </a:prstGeom>
          <a:noFill/>
        </p:spPr>
      </p:pic>
      <p:pic>
        <p:nvPicPr>
          <p:cNvPr id="10" name="Рисунок 9" descr="https://www.wikihow.com/images/thumb/0/04/Set-up-a-Facebook-Account-Step-2-Version-2.jpg/v4-760px-Set-up-a-Facebook-Account-Step-2-Version-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3645024"/>
            <a:ext cx="21602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www.wikihow.com/images/thumb/d/da/Set-up-a-Facebook-Account-Step-1-Version-2.jpg/v4-760px-Set-up-a-Facebook-Account-Step-1-Version-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2132856"/>
            <a:ext cx="214999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www.wikihow.com/images/thumb/b/b9/Set-up-a-Facebook-Account-Step-5-Version-2.jpg/v4-760px-Set-up-a-Facebook-Account-Step-5-Version-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4941168"/>
            <a:ext cx="216024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 descr="https://c.pxhere.com/photos/e2/79/photo-125047.jpg!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4941168"/>
            <a:ext cx="2088232" cy="1458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40467-the-why-axis-teen-social-media-popular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1693" y="1935163"/>
            <a:ext cx="6160613" cy="43894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Homework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To conduct a survey in your class about the amount of time spent on social networks.</a:t>
            </a:r>
          </a:p>
          <a:p>
            <a:r>
              <a:rPr lang="en-US" sz="4000" dirty="0"/>
              <a:t>Present data as a bar graph.</a:t>
            </a:r>
          </a:p>
          <a:p>
            <a:r>
              <a:rPr lang="en-US" sz="4000" dirty="0"/>
              <a:t>More points if you give a talk analyzing the data!</a:t>
            </a:r>
            <a:endParaRPr lang="ru-RU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•_Global_social_media_ranking_2018___Statistic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2004" y="1935163"/>
            <a:ext cx="7519991" cy="43894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3823" y="1935163"/>
            <a:ext cx="7976354" cy="438943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</TotalTime>
  <Words>440</Words>
  <Application>Microsoft Office PowerPoint</Application>
  <PresentationFormat>Экран (4:3)</PresentationFormat>
  <Paragraphs>80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 Rounded MT Bold</vt:lpstr>
      <vt:lpstr>Calibri</vt:lpstr>
      <vt:lpstr>Constantia</vt:lpstr>
      <vt:lpstr>Elephant</vt:lpstr>
      <vt:lpstr>Times New Roman</vt:lpstr>
      <vt:lpstr>Wingdings 2</vt:lpstr>
      <vt:lpstr>Поток</vt:lpstr>
      <vt:lpstr>Social Media</vt:lpstr>
      <vt:lpstr>Homework for today</vt:lpstr>
      <vt:lpstr>How to present data</vt:lpstr>
      <vt:lpstr>Презентация PowerPoint</vt:lpstr>
      <vt:lpstr>Forms of texts</vt:lpstr>
      <vt:lpstr>Презентация PowerPoint</vt:lpstr>
      <vt:lpstr>Homework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svetannm</dc:creator>
  <cp:lastModifiedBy>Анна Светачева</cp:lastModifiedBy>
  <cp:revision>8</cp:revision>
  <dcterms:created xsi:type="dcterms:W3CDTF">2019-12-17T10:02:32Z</dcterms:created>
  <dcterms:modified xsi:type="dcterms:W3CDTF">2021-12-20T06:34:52Z</dcterms:modified>
</cp:coreProperties>
</file>